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5"/>
  </p:notesMasterIdLst>
  <p:sldIdLst>
    <p:sldId id="256" r:id="rId2"/>
    <p:sldId id="265" r:id="rId3"/>
    <p:sldId id="271" r:id="rId4"/>
    <p:sldId id="269" r:id="rId5"/>
    <p:sldId id="1093" r:id="rId6"/>
    <p:sldId id="1166" r:id="rId7"/>
    <p:sldId id="1176" r:id="rId8"/>
    <p:sldId id="1177" r:id="rId9"/>
    <p:sldId id="1168" r:id="rId10"/>
    <p:sldId id="1175" r:id="rId11"/>
    <p:sldId id="1167" r:id="rId12"/>
    <p:sldId id="1170" r:id="rId13"/>
    <p:sldId id="1171" r:id="rId14"/>
    <p:sldId id="1172" r:id="rId15"/>
    <p:sldId id="1173" r:id="rId16"/>
    <p:sldId id="1174" r:id="rId17"/>
    <p:sldId id="1190" r:id="rId18"/>
    <p:sldId id="1184" r:id="rId19"/>
    <p:sldId id="1178" r:id="rId20"/>
    <p:sldId id="1182" r:id="rId21"/>
    <p:sldId id="1180" r:id="rId22"/>
    <p:sldId id="1183" r:id="rId23"/>
    <p:sldId id="1181" r:id="rId24"/>
    <p:sldId id="1186" r:id="rId25"/>
    <p:sldId id="1188" r:id="rId26"/>
    <p:sldId id="1192" r:id="rId27"/>
    <p:sldId id="1204" r:id="rId28"/>
    <p:sldId id="1193" r:id="rId29"/>
    <p:sldId id="1234" r:id="rId30"/>
    <p:sldId id="1194" r:id="rId31"/>
    <p:sldId id="1219" r:id="rId32"/>
    <p:sldId id="1218" r:id="rId33"/>
    <p:sldId id="1220" r:id="rId34"/>
    <p:sldId id="1230" r:id="rId35"/>
    <p:sldId id="1231" r:id="rId36"/>
    <p:sldId id="1233" r:id="rId37"/>
    <p:sldId id="1201" r:id="rId38"/>
    <p:sldId id="1187" r:id="rId39"/>
    <p:sldId id="1189" r:id="rId40"/>
    <p:sldId id="1236" r:id="rId41"/>
    <p:sldId id="1202" r:id="rId42"/>
    <p:sldId id="1203" r:id="rId43"/>
    <p:sldId id="1205" r:id="rId44"/>
    <p:sldId id="1235" r:id="rId45"/>
    <p:sldId id="1237" r:id="rId46"/>
    <p:sldId id="1238" r:id="rId47"/>
    <p:sldId id="1244" r:id="rId48"/>
    <p:sldId id="1245" r:id="rId49"/>
    <p:sldId id="1246" r:id="rId50"/>
    <p:sldId id="1247" r:id="rId51"/>
    <p:sldId id="1250" r:id="rId52"/>
    <p:sldId id="1216" r:id="rId53"/>
    <p:sldId id="270" r:id="rId54"/>
  </p:sldIdLst>
  <p:sldSz cx="12192000" cy="6858000"/>
  <p:notesSz cx="6858000" cy="9144000"/>
  <p:embeddedFontLst>
    <p:embeddedFont>
      <p:font typeface="Cambria" panose="02040503050406030204" pitchFamily="18" charset="0"/>
      <p:regular r:id="rId56"/>
      <p:bold r:id="rId57"/>
      <p:italic r:id="rId58"/>
      <p:boldItalic r:id="rId59"/>
    </p:embeddedFont>
    <p:embeddedFont>
      <p:font typeface="Comic Sans MS" panose="030F0702030302020204" pitchFamily="66" charset="0"/>
      <p:regular r:id="rId60"/>
      <p:bold r:id="rId61"/>
      <p:italic r:id="rId62"/>
      <p:boldItalic r:id="rId63"/>
    </p:embeddedFont>
    <p:embeddedFont>
      <p:font typeface="Consolas" panose="020B0609020204030204" pitchFamily="49" charset="0"/>
      <p:regular r:id="rId64"/>
      <p:bold r:id="rId65"/>
      <p:italic r:id="rId66"/>
      <p:boldItalic r:id="rId67"/>
    </p:embeddedFont>
    <p:embeddedFont>
      <p:font typeface="Proxima Nova" panose="020B0604020202020204" charset="0"/>
      <p:regular r:id="rId68"/>
      <p:bold r:id="rId69"/>
      <p:italic r:id="rId70"/>
      <p:boldItalic r:id="rId71"/>
    </p:embeddedFont>
    <p:embeddedFont>
      <p:font typeface="Roboto Condensed" panose="02000000000000000000" pitchFamily="2" charset="0"/>
      <p:regular r:id="rId72"/>
      <p:bold r:id="rId73"/>
      <p:italic r:id="rId74"/>
      <p:boldItalic r:id="rId75"/>
    </p:embeddedFont>
    <p:embeddedFont>
      <p:font typeface="Wingdings 3" panose="05040102010807070707" pitchFamily="18" charset="2"/>
      <p:regular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2546"/>
    <a:srgbClr val="40BAD2"/>
    <a:srgbClr val="C2D5E1"/>
    <a:srgbClr val="0E69D8"/>
    <a:srgbClr val="000000"/>
    <a:srgbClr val="D17B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4" autoAdjust="0"/>
    <p:restoredTop sz="95033" autoAdjust="0"/>
  </p:normalViewPr>
  <p:slideViewPr>
    <p:cSldViewPr snapToGrid="0">
      <p:cViewPr varScale="1">
        <p:scale>
          <a:sx n="75" d="100"/>
          <a:sy n="75" d="100"/>
        </p:scale>
        <p:origin x="379" y="53"/>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font" Target="fonts/font19.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873703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409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843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211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6961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242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83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421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919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810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43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6374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6c834fc2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6c834fc2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10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238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1953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690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214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869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4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272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252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1738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088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4036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307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740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597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966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059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017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7716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769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785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11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876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2643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090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876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0645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1557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5937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0734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7497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1602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027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7798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9563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1332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4441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b6c834fc22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b6c834fc22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4331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890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048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882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43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5.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9801" y="18234"/>
            <a:ext cx="12182193" cy="6857999"/>
          </a:xfrm>
          <a:prstGeom prst="rect">
            <a:avLst/>
          </a:prstGeom>
          <a:noFill/>
          <a:ln>
            <a:noFill/>
          </a:ln>
        </p:spPr>
      </p:pic>
      <p:pic>
        <p:nvPicPr>
          <p:cNvPr id="55" name="Google Shape;55;p13"/>
          <p:cNvPicPr preferRelativeResize="0"/>
          <p:nvPr/>
        </p:nvPicPr>
        <p:blipFill>
          <a:blip r:embed="rId4">
            <a:alphaModFix/>
          </a:blip>
          <a:stretch>
            <a:fillRect/>
          </a:stretch>
        </p:blipFill>
        <p:spPr>
          <a:xfrm>
            <a:off x="6444551" y="2933700"/>
            <a:ext cx="4000500" cy="990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Graphs and their understanding</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03324" y="632375"/>
            <a:ext cx="5957697" cy="6537647"/>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rPr>
              <a:t>Different Types of Graph</a:t>
            </a:r>
          </a:p>
          <a:p>
            <a:pPr marL="457189" indent="-457189" algn="just">
              <a:spcBef>
                <a:spcPts val="1333"/>
              </a:spcBef>
              <a:buClr>
                <a:srgbClr val="B84742"/>
              </a:buClr>
              <a:buFont typeface="+mj-lt"/>
              <a:buAutoNum type="arabicPeriod"/>
            </a:pPr>
            <a:r>
              <a:rPr lang="en-IN" sz="2000" kern="1200" dirty="0">
                <a:solidFill>
                  <a:srgbClr val="212121"/>
                </a:solidFill>
                <a:latin typeface="Cambria" panose="02040503050406030204" pitchFamily="18" charset="0"/>
                <a:ea typeface="Cambria" panose="02040503050406030204" pitchFamily="18" charset="0"/>
              </a:rPr>
              <a:t>Null Graph</a:t>
            </a:r>
          </a:p>
          <a:p>
            <a:pPr marL="457189" indent="-457189" algn="just">
              <a:spcBef>
                <a:spcPts val="1333"/>
              </a:spcBef>
              <a:buClr>
                <a:srgbClr val="B84742"/>
              </a:buClr>
              <a:buFont typeface="+mj-lt"/>
              <a:buAutoNum type="arabicPeriod"/>
            </a:pPr>
            <a:r>
              <a:rPr lang="en-IN" sz="2000" kern="1200" dirty="0">
                <a:solidFill>
                  <a:srgbClr val="212121"/>
                </a:solidFill>
                <a:latin typeface="Cambria" panose="02040503050406030204" pitchFamily="18" charset="0"/>
                <a:ea typeface="Cambria" panose="02040503050406030204" pitchFamily="18" charset="0"/>
              </a:rPr>
              <a:t>Trivial Graph</a:t>
            </a:r>
            <a:endParaRPr lang="en-US" sz="2000" kern="1200" dirty="0">
              <a:solidFill>
                <a:srgbClr val="212121"/>
              </a:solidFill>
              <a:latin typeface="Cambria" panose="02040503050406030204" pitchFamily="18" charset="0"/>
              <a:ea typeface="Cambria" panose="02040503050406030204" pitchFamily="18" charset="0"/>
            </a:endParaRPr>
          </a:p>
          <a:p>
            <a:pPr marL="457189" indent="-457189" algn="just">
              <a:spcBef>
                <a:spcPts val="1333"/>
              </a:spcBef>
              <a:buClr>
                <a:srgbClr val="B84742"/>
              </a:buClr>
              <a:buFont typeface="+mj-lt"/>
              <a:buAutoNum type="arabicPeriod"/>
            </a:pPr>
            <a:r>
              <a:rPr lang="en-IN" sz="2000" dirty="0">
                <a:latin typeface="Cambria" panose="02040503050406030204" pitchFamily="18" charset="0"/>
                <a:ea typeface="Cambria" panose="02040503050406030204" pitchFamily="18" charset="0"/>
              </a:rPr>
              <a:t>Undirected Graph</a:t>
            </a:r>
          </a:p>
          <a:p>
            <a:pPr marL="457189" indent="-457189" algn="just">
              <a:spcBef>
                <a:spcPts val="1333"/>
              </a:spcBef>
              <a:buClr>
                <a:srgbClr val="B84742"/>
              </a:buClr>
              <a:buFont typeface="+mj-lt"/>
              <a:buAutoNum type="arabicPeriod"/>
            </a:pPr>
            <a:r>
              <a:rPr lang="en-IN" sz="2000" dirty="0">
                <a:latin typeface="Cambria" panose="02040503050406030204" pitchFamily="18" charset="0"/>
                <a:ea typeface="Cambria" panose="02040503050406030204" pitchFamily="18" charset="0"/>
              </a:rPr>
              <a:t>Directed Graph</a:t>
            </a:r>
            <a:endParaRPr lang="en-US" sz="2000" kern="1200" dirty="0">
              <a:solidFill>
                <a:srgbClr val="212121"/>
              </a:solidFill>
              <a:latin typeface="Cambria" panose="02040503050406030204" pitchFamily="18" charset="0"/>
              <a:ea typeface="Cambria" panose="02040503050406030204" pitchFamily="18" charset="0"/>
            </a:endParaRPr>
          </a:p>
          <a:p>
            <a:pPr marL="457189" indent="-457189" algn="just">
              <a:spcBef>
                <a:spcPts val="1333"/>
              </a:spcBef>
              <a:buClr>
                <a:srgbClr val="B84742"/>
              </a:buClr>
              <a:buFont typeface="+mj-lt"/>
              <a:buAutoNum type="arabicPeriod"/>
            </a:pPr>
            <a:r>
              <a:rPr lang="en-IN" sz="2000" dirty="0">
                <a:latin typeface="Cambria" panose="02040503050406030204" pitchFamily="18" charset="0"/>
                <a:ea typeface="Cambria" panose="02040503050406030204" pitchFamily="18" charset="0"/>
              </a:rPr>
              <a:t>Connected Graph</a:t>
            </a:r>
            <a:endParaRPr lang="en-US" sz="2000" kern="1200" dirty="0">
              <a:solidFill>
                <a:srgbClr val="212121"/>
              </a:solidFill>
              <a:latin typeface="Cambria" panose="02040503050406030204" pitchFamily="18" charset="0"/>
              <a:ea typeface="Cambria" panose="02040503050406030204" pitchFamily="18" charset="0"/>
            </a:endParaRPr>
          </a:p>
          <a:p>
            <a:pPr marL="457189" indent="-457189" algn="just">
              <a:spcBef>
                <a:spcPts val="1333"/>
              </a:spcBef>
              <a:buClr>
                <a:srgbClr val="B84742"/>
              </a:buClr>
              <a:buFont typeface="+mj-lt"/>
              <a:buAutoNum type="arabicPeriod"/>
            </a:pPr>
            <a:r>
              <a:rPr lang="en-IN" sz="2000" dirty="0">
                <a:latin typeface="Cambria" panose="02040503050406030204" pitchFamily="18" charset="0"/>
                <a:ea typeface="Cambria" panose="02040503050406030204" pitchFamily="18" charset="0"/>
              </a:rPr>
              <a:t>Disconnected Graph</a:t>
            </a:r>
          </a:p>
          <a:p>
            <a:pPr marL="457189" indent="-457189" algn="just">
              <a:spcBef>
                <a:spcPts val="1333"/>
              </a:spcBef>
              <a:buClr>
                <a:srgbClr val="B84742"/>
              </a:buClr>
              <a:buFont typeface="+mj-lt"/>
              <a:buAutoNum type="arabicPeriod"/>
            </a:pPr>
            <a:r>
              <a:rPr lang="en-IN" sz="2000" dirty="0">
                <a:latin typeface="Cambria" panose="02040503050406030204" pitchFamily="18" charset="0"/>
                <a:ea typeface="Cambria" panose="02040503050406030204" pitchFamily="18" charset="0"/>
              </a:rPr>
              <a:t>Regular Graph</a:t>
            </a:r>
          </a:p>
          <a:p>
            <a:pPr marL="457189" indent="-457189" algn="just">
              <a:spcBef>
                <a:spcPts val="1333"/>
              </a:spcBef>
              <a:buClr>
                <a:srgbClr val="B84742"/>
              </a:buClr>
              <a:buFont typeface="+mj-lt"/>
              <a:buAutoNum type="arabicPeriod"/>
            </a:pPr>
            <a:r>
              <a:rPr lang="en-IN" sz="2000" dirty="0">
                <a:latin typeface="Cambria" panose="02040503050406030204" pitchFamily="18" charset="0"/>
                <a:ea typeface="Cambria" panose="02040503050406030204" pitchFamily="18" charset="0"/>
              </a:rPr>
              <a:t>Complete Graph</a:t>
            </a:r>
          </a:p>
          <a:p>
            <a:pPr marL="457189" indent="-457189" algn="just">
              <a:spcBef>
                <a:spcPts val="1333"/>
              </a:spcBef>
              <a:buClr>
                <a:srgbClr val="B84742"/>
              </a:buClr>
              <a:buFont typeface="+mj-lt"/>
              <a:buAutoNum type="arabicPeriod"/>
            </a:pPr>
            <a:r>
              <a:rPr lang="en-IN" sz="2000" dirty="0">
                <a:latin typeface="Cambria" panose="02040503050406030204" pitchFamily="18" charset="0"/>
                <a:ea typeface="Cambria" panose="02040503050406030204" pitchFamily="18" charset="0"/>
              </a:rPr>
              <a:t>Cycle Graph</a:t>
            </a:r>
          </a:p>
          <a:p>
            <a:pPr marL="457189" indent="-457189" algn="just">
              <a:spcBef>
                <a:spcPts val="1333"/>
              </a:spcBef>
              <a:buClr>
                <a:srgbClr val="B84742"/>
              </a:buClr>
              <a:buFont typeface="+mj-lt"/>
              <a:buAutoNum type="arabicPeriod"/>
            </a:pPr>
            <a:r>
              <a:rPr lang="en-IN" sz="2000" dirty="0">
                <a:latin typeface="Cambria" panose="02040503050406030204" pitchFamily="18" charset="0"/>
                <a:ea typeface="Cambria" panose="02040503050406030204" pitchFamily="18" charset="0"/>
              </a:rPr>
              <a:t>Cyclic Graph</a:t>
            </a:r>
          </a:p>
          <a:p>
            <a:pPr marL="457189" indent="-457189" algn="just">
              <a:spcBef>
                <a:spcPts val="1333"/>
              </a:spcBef>
              <a:buClr>
                <a:srgbClr val="B84742"/>
              </a:buClr>
              <a:buFont typeface="+mj-lt"/>
              <a:buAutoNum type="arabicPeriod"/>
            </a:pPr>
            <a:r>
              <a:rPr lang="en-IN" sz="2000" dirty="0">
                <a:latin typeface="Cambria" panose="02040503050406030204" pitchFamily="18" charset="0"/>
                <a:ea typeface="Cambria" panose="02040503050406030204" pitchFamily="18" charset="0"/>
              </a:rPr>
              <a:t>Directed Acyclic Graph</a:t>
            </a:r>
          </a:p>
          <a:p>
            <a:pPr marL="380990" indent="-380990" algn="just">
              <a:spcBef>
                <a:spcPts val="1333"/>
              </a:spcBef>
              <a:buClr>
                <a:srgbClr val="B84742"/>
              </a:buClr>
              <a:buFont typeface="Courier New" panose="02070309020205020404" pitchFamily="49" charset="0"/>
              <a:buChar char="o"/>
            </a:pPr>
            <a:endParaRPr lang="en-US" sz="2400" kern="1200" dirty="0">
              <a:solidFill>
                <a:srgbClr val="21212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04163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Graphs and their understanding</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5" y="632375"/>
            <a:ext cx="11917384" cy="1854313"/>
          </a:xfrm>
          <a:prstGeom prst="rect">
            <a:avLst/>
          </a:prstGeom>
          <a:noFill/>
          <a:ln>
            <a:noFill/>
          </a:ln>
        </p:spPr>
        <p:txBody>
          <a:bodyPr spcFirstLastPara="1" wrap="square" lIns="121900" tIns="121900" rIns="121900" bIns="121900" anchor="t" anchorCtr="0">
            <a:spAutoFit/>
          </a:bodyPr>
          <a:lstStyle/>
          <a:p>
            <a:pPr marL="380990" indent="-380990" algn="just">
              <a:spcBef>
                <a:spcPts val="1333"/>
              </a:spcBef>
              <a:buClr>
                <a:srgbClr val="B84742"/>
              </a:buClr>
              <a:buFont typeface="Courier New" panose="02070309020205020404" pitchFamily="49" charset="0"/>
              <a:buChar char="o"/>
            </a:pPr>
            <a:r>
              <a:rPr lang="en-IN" sz="2400" b="1" kern="1200" dirty="0">
                <a:solidFill>
                  <a:srgbClr val="212121"/>
                </a:solidFill>
                <a:latin typeface="Cambria" panose="02040503050406030204" pitchFamily="18" charset="0"/>
                <a:ea typeface="Cambria" panose="02040503050406030204" pitchFamily="18" charset="0"/>
              </a:rPr>
              <a:t>Null Graph:</a:t>
            </a:r>
            <a:r>
              <a:rPr lang="en-IN" sz="2400" kern="1200" dirty="0">
                <a:solidFill>
                  <a:srgbClr val="212121"/>
                </a:solidFill>
                <a:latin typeface="Cambria" panose="02040503050406030204" pitchFamily="18" charset="0"/>
                <a:ea typeface="Cambria" panose="02040503050406030204" pitchFamily="18" charset="0"/>
              </a:rPr>
              <a:t> </a:t>
            </a:r>
            <a:r>
              <a:rPr lang="en-US" sz="2400" kern="1200" dirty="0">
                <a:solidFill>
                  <a:srgbClr val="212121"/>
                </a:solidFill>
                <a:latin typeface="Cambria" panose="02040503050406030204" pitchFamily="18" charset="0"/>
                <a:ea typeface="Cambria" panose="02040503050406030204" pitchFamily="18" charset="0"/>
              </a:rPr>
              <a:t>A graph is known as a null graph if there are </a:t>
            </a:r>
            <a:r>
              <a:rPr lang="en-US" sz="2267" b="1" kern="1200" dirty="0">
                <a:solidFill>
                  <a:srgbClr val="C00000"/>
                </a:solidFill>
                <a:latin typeface="Cambria" panose="02040503050406030204" pitchFamily="18" charset="0"/>
                <a:ea typeface="Cambria" panose="02040503050406030204" pitchFamily="18" charset="0"/>
                <a:cs typeface="+mn-cs"/>
              </a:rPr>
              <a:t>no edges </a:t>
            </a:r>
            <a:r>
              <a:rPr lang="en-US" sz="2400" kern="1200" dirty="0">
                <a:solidFill>
                  <a:srgbClr val="212121"/>
                </a:solidFill>
                <a:latin typeface="Cambria" panose="02040503050406030204" pitchFamily="18" charset="0"/>
                <a:ea typeface="Cambria" panose="02040503050406030204" pitchFamily="18" charset="0"/>
              </a:rPr>
              <a:t>in the graph.</a:t>
            </a:r>
            <a:endParaRPr lang="en-IN" sz="2400" kern="1200" dirty="0">
              <a:solidFill>
                <a:srgbClr val="212121"/>
              </a:solidFill>
              <a:latin typeface="Cambria" panose="02040503050406030204" pitchFamily="18" charset="0"/>
              <a:ea typeface="Cambria" panose="02040503050406030204" pitchFamily="18" charset="0"/>
            </a:endParaRPr>
          </a:p>
          <a:p>
            <a:pPr algn="just">
              <a:spcBef>
                <a:spcPts val="1333"/>
              </a:spcBef>
              <a:buClr>
                <a:srgbClr val="B84742"/>
              </a:buClr>
            </a:pPr>
            <a:endParaRPr lang="en-IN" sz="2400" kern="1200" dirty="0">
              <a:solidFill>
                <a:srgbClr val="212121"/>
              </a:solidFill>
              <a:latin typeface="Cambria" panose="02040503050406030204" pitchFamily="18" charset="0"/>
              <a:ea typeface="Cambria" panose="02040503050406030204" pitchFamily="18" charset="0"/>
            </a:endParaRPr>
          </a:p>
          <a:p>
            <a:pPr marL="380990" indent="-380990" algn="just">
              <a:spcBef>
                <a:spcPts val="1333"/>
              </a:spcBef>
              <a:buClr>
                <a:srgbClr val="B84742"/>
              </a:buClr>
              <a:buFont typeface="Courier New" panose="02070309020205020404" pitchFamily="49" charset="0"/>
              <a:buChar char="o"/>
            </a:pPr>
            <a:r>
              <a:rPr lang="en-IN" sz="2400" b="1" kern="1200" dirty="0">
                <a:solidFill>
                  <a:srgbClr val="212121"/>
                </a:solidFill>
                <a:latin typeface="Cambria" panose="02040503050406030204" pitchFamily="18" charset="0"/>
                <a:ea typeface="Cambria" panose="02040503050406030204" pitchFamily="18" charset="0"/>
              </a:rPr>
              <a:t>Trivial Graph:</a:t>
            </a:r>
            <a:r>
              <a:rPr lang="en-IN" sz="2400" kern="1200" dirty="0">
                <a:solidFill>
                  <a:srgbClr val="212121"/>
                </a:solidFill>
                <a:latin typeface="Cambria" panose="02040503050406030204" pitchFamily="18" charset="0"/>
                <a:ea typeface="Cambria" panose="02040503050406030204" pitchFamily="18" charset="0"/>
              </a:rPr>
              <a:t> A </a:t>
            </a:r>
            <a:r>
              <a:rPr lang="en-US" sz="2400" kern="1200" dirty="0">
                <a:solidFill>
                  <a:srgbClr val="212121"/>
                </a:solidFill>
                <a:latin typeface="Cambria" panose="02040503050406030204" pitchFamily="18" charset="0"/>
                <a:ea typeface="Cambria" panose="02040503050406030204" pitchFamily="18" charset="0"/>
              </a:rPr>
              <a:t>graph contains </a:t>
            </a:r>
            <a:r>
              <a:rPr lang="en-US" sz="2267" b="1" kern="1200" dirty="0">
                <a:solidFill>
                  <a:srgbClr val="C00000"/>
                </a:solidFill>
                <a:latin typeface="Cambria" panose="02040503050406030204" pitchFamily="18" charset="0"/>
                <a:ea typeface="Cambria" panose="02040503050406030204" pitchFamily="18" charset="0"/>
                <a:cs typeface="+mn-cs"/>
              </a:rPr>
              <a:t>only one vertex </a:t>
            </a:r>
            <a:r>
              <a:rPr lang="en-US" sz="2400" kern="1200" dirty="0">
                <a:solidFill>
                  <a:srgbClr val="212121"/>
                </a:solidFill>
                <a:latin typeface="Cambria" panose="02040503050406030204" pitchFamily="18" charset="0"/>
                <a:ea typeface="Cambria" panose="02040503050406030204" pitchFamily="18" charset="0"/>
              </a:rPr>
              <a:t>and </a:t>
            </a:r>
            <a:r>
              <a:rPr lang="en-US" sz="2267" b="1" kern="1200" dirty="0">
                <a:solidFill>
                  <a:srgbClr val="C00000"/>
                </a:solidFill>
                <a:latin typeface="Cambria" panose="02040503050406030204" pitchFamily="18" charset="0"/>
                <a:ea typeface="Cambria" panose="02040503050406030204" pitchFamily="18" charset="0"/>
                <a:cs typeface="+mn-cs"/>
              </a:rPr>
              <a:t>no edge</a:t>
            </a:r>
            <a:r>
              <a:rPr lang="en-US" sz="2400" kern="1200" dirty="0">
                <a:solidFill>
                  <a:srgbClr val="212121"/>
                </a:solidFill>
                <a:latin typeface="Cambria" panose="02040503050406030204" pitchFamily="18" charset="0"/>
                <a:ea typeface="Cambria" panose="02040503050406030204" pitchFamily="18" charset="0"/>
              </a:rPr>
              <a:t>.</a:t>
            </a:r>
          </a:p>
        </p:txBody>
      </p:sp>
      <p:pic>
        <p:nvPicPr>
          <p:cNvPr id="3" name="Picture 2">
            <a:extLst>
              <a:ext uri="{FF2B5EF4-FFF2-40B4-BE49-F238E27FC236}">
                <a16:creationId xmlns:a16="http://schemas.microsoft.com/office/drawing/2014/main" id="{965DB44B-C319-1D82-0BAA-707177C77CF1}"/>
              </a:ext>
            </a:extLst>
          </p:cNvPr>
          <p:cNvPicPr>
            <a:picLocks noChangeAspect="1"/>
          </p:cNvPicPr>
          <p:nvPr/>
        </p:nvPicPr>
        <p:blipFill rotWithShape="1">
          <a:blip r:embed="rId6"/>
          <a:srcRect l="7110" t="12827" r="12669" b="12041"/>
          <a:stretch/>
        </p:blipFill>
        <p:spPr>
          <a:xfrm>
            <a:off x="3252221" y="3004670"/>
            <a:ext cx="5672873" cy="3017583"/>
          </a:xfrm>
          <a:prstGeom prst="rect">
            <a:avLst/>
          </a:prstGeom>
        </p:spPr>
      </p:pic>
    </p:spTree>
    <p:extLst>
      <p:ext uri="{BB962C8B-B14F-4D97-AF65-F5344CB8AC3E}">
        <p14:creationId xmlns:p14="http://schemas.microsoft.com/office/powerpoint/2010/main" val="4076307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Graphs and their understanding</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5" y="632375"/>
            <a:ext cx="11917384" cy="1854313"/>
          </a:xfrm>
          <a:prstGeom prst="rect">
            <a:avLst/>
          </a:prstGeom>
          <a:noFill/>
          <a:ln>
            <a:noFill/>
          </a:ln>
        </p:spPr>
        <p:txBody>
          <a:bodyPr spcFirstLastPara="1" wrap="square" lIns="121900" tIns="121900" rIns="121900" bIns="121900" anchor="t" anchorCtr="0">
            <a:spAutoFit/>
          </a:bodyPr>
          <a:lstStyle/>
          <a:p>
            <a:pPr marL="380990" indent="-380990" algn="just">
              <a:spcBef>
                <a:spcPts val="1333"/>
              </a:spcBef>
              <a:buClr>
                <a:srgbClr val="B84742"/>
              </a:buClr>
              <a:buFont typeface="Courier New" panose="02070309020205020404" pitchFamily="49" charset="0"/>
              <a:buChar char="o"/>
            </a:pPr>
            <a:r>
              <a:rPr lang="en-IN" sz="2400" b="1" kern="1200" dirty="0">
                <a:solidFill>
                  <a:srgbClr val="212121"/>
                </a:solidFill>
                <a:latin typeface="Cambria" panose="02040503050406030204" pitchFamily="18" charset="0"/>
                <a:ea typeface="Cambria" panose="02040503050406030204" pitchFamily="18" charset="0"/>
              </a:rPr>
              <a:t>Undirected Graph:</a:t>
            </a:r>
            <a:r>
              <a:rPr lang="en-IN" sz="2400" kern="1200" dirty="0">
                <a:solidFill>
                  <a:srgbClr val="212121"/>
                </a:solidFill>
                <a:latin typeface="Cambria" panose="02040503050406030204" pitchFamily="18" charset="0"/>
                <a:ea typeface="Cambria" panose="02040503050406030204" pitchFamily="18" charset="0"/>
              </a:rPr>
              <a:t> </a:t>
            </a:r>
            <a:r>
              <a:rPr lang="en-US" sz="2400" kern="1200" dirty="0">
                <a:solidFill>
                  <a:srgbClr val="212121"/>
                </a:solidFill>
                <a:latin typeface="Cambria" panose="02040503050406030204" pitchFamily="18" charset="0"/>
                <a:ea typeface="Cambria" panose="02040503050406030204" pitchFamily="18" charset="0"/>
              </a:rPr>
              <a:t>A graph in which </a:t>
            </a:r>
            <a:r>
              <a:rPr lang="en-US" sz="2267" b="1" kern="1200" dirty="0">
                <a:solidFill>
                  <a:srgbClr val="C00000"/>
                </a:solidFill>
                <a:latin typeface="Cambria" panose="02040503050406030204" pitchFamily="18" charset="0"/>
                <a:ea typeface="Cambria" panose="02040503050406030204" pitchFamily="18" charset="0"/>
                <a:cs typeface="+mn-cs"/>
              </a:rPr>
              <a:t>edges</a:t>
            </a:r>
            <a:r>
              <a:rPr lang="en-US" sz="2400" kern="1200" dirty="0">
                <a:solidFill>
                  <a:srgbClr val="212121"/>
                </a:solidFill>
                <a:latin typeface="Cambria" panose="02040503050406030204" pitchFamily="18" charset="0"/>
                <a:ea typeface="Cambria" panose="02040503050406030204" pitchFamily="18" charset="0"/>
              </a:rPr>
              <a:t> do not have any direction.  </a:t>
            </a:r>
            <a:endParaRPr lang="en-IN" sz="2400" kern="1200" dirty="0">
              <a:solidFill>
                <a:srgbClr val="212121"/>
              </a:solidFill>
              <a:latin typeface="Cambria" panose="02040503050406030204" pitchFamily="18" charset="0"/>
              <a:ea typeface="Cambria" panose="02040503050406030204" pitchFamily="18" charset="0"/>
            </a:endParaRPr>
          </a:p>
          <a:p>
            <a:pPr algn="just">
              <a:spcBef>
                <a:spcPts val="1333"/>
              </a:spcBef>
              <a:buClr>
                <a:srgbClr val="B84742"/>
              </a:buClr>
            </a:pPr>
            <a:endParaRPr lang="en-IN" sz="2400" kern="1200" dirty="0">
              <a:solidFill>
                <a:srgbClr val="212121"/>
              </a:solidFill>
              <a:latin typeface="Cambria" panose="02040503050406030204" pitchFamily="18" charset="0"/>
              <a:ea typeface="Cambria" panose="02040503050406030204" pitchFamily="18" charset="0"/>
            </a:endParaRPr>
          </a:p>
          <a:p>
            <a:pPr marL="380990" indent="-380990" algn="just">
              <a:spcBef>
                <a:spcPts val="1333"/>
              </a:spcBef>
              <a:buClr>
                <a:srgbClr val="B84742"/>
              </a:buClr>
              <a:buFont typeface="Courier New" panose="02070309020205020404" pitchFamily="49" charset="0"/>
              <a:buChar char="o"/>
            </a:pPr>
            <a:r>
              <a:rPr lang="en-IN" sz="2400" b="1" kern="1200" dirty="0">
                <a:solidFill>
                  <a:srgbClr val="212121"/>
                </a:solidFill>
                <a:latin typeface="Cambria" panose="02040503050406030204" pitchFamily="18" charset="0"/>
                <a:ea typeface="Cambria" panose="02040503050406030204" pitchFamily="18" charset="0"/>
              </a:rPr>
              <a:t>Directed Graph:</a:t>
            </a:r>
            <a:r>
              <a:rPr lang="en-IN" sz="2400" kern="1200" dirty="0">
                <a:solidFill>
                  <a:srgbClr val="212121"/>
                </a:solidFill>
                <a:latin typeface="Cambria" panose="02040503050406030204" pitchFamily="18" charset="0"/>
                <a:ea typeface="Cambria" panose="02040503050406030204" pitchFamily="18" charset="0"/>
              </a:rPr>
              <a:t> </a:t>
            </a:r>
            <a:r>
              <a:rPr lang="en-US" sz="2400" kern="1200" dirty="0">
                <a:solidFill>
                  <a:srgbClr val="212121"/>
                </a:solidFill>
                <a:latin typeface="Cambria" panose="02040503050406030204" pitchFamily="18" charset="0"/>
                <a:ea typeface="Cambria" panose="02040503050406030204" pitchFamily="18" charset="0"/>
              </a:rPr>
              <a:t>A graph in which </a:t>
            </a:r>
            <a:r>
              <a:rPr lang="en-US" sz="2267" b="1" kern="1200" dirty="0">
                <a:solidFill>
                  <a:srgbClr val="C00000"/>
                </a:solidFill>
                <a:latin typeface="Cambria" panose="02040503050406030204" pitchFamily="18" charset="0"/>
                <a:ea typeface="Cambria" panose="02040503050406030204" pitchFamily="18" charset="0"/>
                <a:cs typeface="+mn-cs"/>
              </a:rPr>
              <a:t>edge</a:t>
            </a:r>
            <a:r>
              <a:rPr lang="en-US" sz="2400" kern="1200" dirty="0">
                <a:solidFill>
                  <a:srgbClr val="212121"/>
                </a:solidFill>
                <a:latin typeface="Cambria" panose="02040503050406030204" pitchFamily="18" charset="0"/>
                <a:ea typeface="Cambria" panose="02040503050406030204" pitchFamily="18" charset="0"/>
              </a:rPr>
              <a:t> has direction..</a:t>
            </a:r>
          </a:p>
        </p:txBody>
      </p:sp>
      <p:pic>
        <p:nvPicPr>
          <p:cNvPr id="1026" name="Picture 2">
            <a:extLst>
              <a:ext uri="{FF2B5EF4-FFF2-40B4-BE49-F238E27FC236}">
                <a16:creationId xmlns:a16="http://schemas.microsoft.com/office/drawing/2014/main" id="{A8007CB6-6B15-F345-12A8-FA941661EBF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337" t="11628" r="7903" b="12712"/>
          <a:stretch/>
        </p:blipFill>
        <p:spPr bwMode="auto">
          <a:xfrm>
            <a:off x="2860933" y="2790231"/>
            <a:ext cx="6455449" cy="3435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194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Graphs and their understanding</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5" y="632375"/>
            <a:ext cx="11917384" cy="2592977"/>
          </a:xfrm>
          <a:prstGeom prst="rect">
            <a:avLst/>
          </a:prstGeom>
          <a:noFill/>
          <a:ln>
            <a:noFill/>
          </a:ln>
        </p:spPr>
        <p:txBody>
          <a:bodyPr spcFirstLastPara="1" wrap="square" lIns="121900" tIns="121900" rIns="121900" bIns="121900" anchor="t" anchorCtr="0">
            <a:spAutoFit/>
          </a:bodyPr>
          <a:lstStyle/>
          <a:p>
            <a:pPr marL="380990" indent="-380990" algn="just">
              <a:spcBef>
                <a:spcPts val="1333"/>
              </a:spcBef>
              <a:buClr>
                <a:srgbClr val="B84742"/>
              </a:buClr>
              <a:buFont typeface="Courier New" panose="02070309020205020404" pitchFamily="49" charset="0"/>
              <a:buChar char="o"/>
            </a:pPr>
            <a:r>
              <a:rPr lang="en-IN" sz="2400" b="1" kern="1200" dirty="0">
                <a:solidFill>
                  <a:srgbClr val="212121"/>
                </a:solidFill>
                <a:latin typeface="Cambria" panose="02040503050406030204" pitchFamily="18" charset="0"/>
                <a:ea typeface="Cambria" panose="02040503050406030204" pitchFamily="18" charset="0"/>
              </a:rPr>
              <a:t>Connected Graph: </a:t>
            </a:r>
            <a:r>
              <a:rPr lang="en-US" sz="2400" kern="1200" dirty="0">
                <a:solidFill>
                  <a:srgbClr val="212121"/>
                </a:solidFill>
                <a:latin typeface="Cambria" panose="02040503050406030204" pitchFamily="18" charset="0"/>
                <a:ea typeface="Cambria" panose="02040503050406030204" pitchFamily="18" charset="0"/>
              </a:rPr>
              <a:t>The graph in which we can </a:t>
            </a:r>
            <a:r>
              <a:rPr lang="en-US" sz="2267" b="1" kern="1200" dirty="0">
                <a:solidFill>
                  <a:srgbClr val="C00000"/>
                </a:solidFill>
                <a:latin typeface="Cambria" panose="02040503050406030204" pitchFamily="18" charset="0"/>
                <a:ea typeface="Cambria" panose="02040503050406030204" pitchFamily="18" charset="0"/>
                <a:cs typeface="+mn-cs"/>
              </a:rPr>
              <a:t>visit</a:t>
            </a:r>
            <a:r>
              <a:rPr lang="en-US" sz="2400" kern="1200" dirty="0">
                <a:solidFill>
                  <a:srgbClr val="212121"/>
                </a:solidFill>
                <a:latin typeface="Cambria" panose="02040503050406030204" pitchFamily="18" charset="0"/>
                <a:ea typeface="Cambria" panose="02040503050406030204" pitchFamily="18" charset="0"/>
              </a:rPr>
              <a:t> from </a:t>
            </a:r>
            <a:r>
              <a:rPr lang="en-US" sz="2267" b="1" kern="1200" dirty="0">
                <a:solidFill>
                  <a:srgbClr val="C00000"/>
                </a:solidFill>
                <a:latin typeface="Cambria" panose="02040503050406030204" pitchFamily="18" charset="0"/>
                <a:ea typeface="Cambria" panose="02040503050406030204" pitchFamily="18" charset="0"/>
                <a:cs typeface="+mn-cs"/>
              </a:rPr>
              <a:t>one node </a:t>
            </a:r>
            <a:r>
              <a:rPr lang="en-US" sz="2400" kern="1200" dirty="0">
                <a:solidFill>
                  <a:srgbClr val="212121"/>
                </a:solidFill>
                <a:latin typeface="Cambria" panose="02040503050406030204" pitchFamily="18" charset="0"/>
                <a:ea typeface="Cambria" panose="02040503050406030204" pitchFamily="18" charset="0"/>
              </a:rPr>
              <a:t>to </a:t>
            </a:r>
            <a:r>
              <a:rPr lang="en-US" sz="2267" b="1" kern="1200" dirty="0">
                <a:solidFill>
                  <a:srgbClr val="C00000"/>
                </a:solidFill>
                <a:latin typeface="Cambria" panose="02040503050406030204" pitchFamily="18" charset="0"/>
                <a:ea typeface="Cambria" panose="02040503050406030204" pitchFamily="18" charset="0"/>
                <a:cs typeface="+mn-cs"/>
              </a:rPr>
              <a:t>any other node </a:t>
            </a:r>
            <a:r>
              <a:rPr lang="en-US" sz="2400" kern="1200" dirty="0">
                <a:solidFill>
                  <a:srgbClr val="212121"/>
                </a:solidFill>
                <a:latin typeface="Cambria" panose="02040503050406030204" pitchFamily="18" charset="0"/>
                <a:ea typeface="Cambria" panose="02040503050406030204" pitchFamily="18" charset="0"/>
              </a:rPr>
              <a:t>in the graph is known as a connected graph. </a:t>
            </a:r>
            <a:endParaRPr lang="en-IN" sz="2400" kern="1200" dirty="0">
              <a:solidFill>
                <a:srgbClr val="212121"/>
              </a:solidFill>
              <a:latin typeface="Cambria" panose="02040503050406030204" pitchFamily="18" charset="0"/>
              <a:ea typeface="Cambria" panose="02040503050406030204" pitchFamily="18" charset="0"/>
            </a:endParaRPr>
          </a:p>
          <a:p>
            <a:pPr algn="just">
              <a:spcBef>
                <a:spcPts val="1333"/>
              </a:spcBef>
              <a:buClr>
                <a:srgbClr val="B84742"/>
              </a:buClr>
            </a:pPr>
            <a:endParaRPr lang="en-IN" sz="2400" kern="1200" dirty="0">
              <a:solidFill>
                <a:srgbClr val="212121"/>
              </a:solidFill>
              <a:latin typeface="Cambria" panose="02040503050406030204" pitchFamily="18" charset="0"/>
              <a:ea typeface="Cambria" panose="02040503050406030204" pitchFamily="18" charset="0"/>
            </a:endParaRPr>
          </a:p>
          <a:p>
            <a:pPr marL="380990" indent="-380990" algn="just">
              <a:spcBef>
                <a:spcPts val="1333"/>
              </a:spcBef>
              <a:buClr>
                <a:srgbClr val="B84742"/>
              </a:buClr>
              <a:buFont typeface="Courier New" panose="02070309020205020404" pitchFamily="49" charset="0"/>
              <a:buChar char="o"/>
            </a:pPr>
            <a:r>
              <a:rPr lang="en-IN" sz="2400" b="1" kern="1200" dirty="0">
                <a:solidFill>
                  <a:srgbClr val="212121"/>
                </a:solidFill>
                <a:latin typeface="Cambria" panose="02040503050406030204" pitchFamily="18" charset="0"/>
                <a:ea typeface="Cambria" panose="02040503050406030204" pitchFamily="18" charset="0"/>
              </a:rPr>
              <a:t>Disconnected Graph:</a:t>
            </a:r>
            <a:r>
              <a:rPr lang="en-IN" sz="2400" kern="1200" dirty="0">
                <a:solidFill>
                  <a:srgbClr val="212121"/>
                </a:solidFill>
                <a:latin typeface="Cambria" panose="02040503050406030204" pitchFamily="18" charset="0"/>
                <a:ea typeface="Cambria" panose="02040503050406030204" pitchFamily="18" charset="0"/>
              </a:rPr>
              <a:t> </a:t>
            </a:r>
            <a:r>
              <a:rPr lang="en-US" sz="2400" kern="1200" dirty="0">
                <a:solidFill>
                  <a:srgbClr val="212121"/>
                </a:solidFill>
                <a:latin typeface="Cambria" panose="02040503050406030204" pitchFamily="18" charset="0"/>
                <a:ea typeface="Cambria" panose="02040503050406030204" pitchFamily="18" charset="0"/>
              </a:rPr>
              <a:t>The graph in which </a:t>
            </a:r>
            <a:r>
              <a:rPr lang="en-US" sz="2267" b="1" kern="1200" dirty="0">
                <a:solidFill>
                  <a:srgbClr val="C00000"/>
                </a:solidFill>
                <a:latin typeface="Cambria" panose="02040503050406030204" pitchFamily="18" charset="0"/>
                <a:ea typeface="Cambria" panose="02040503050406030204" pitchFamily="18" charset="0"/>
                <a:cs typeface="+mn-cs"/>
              </a:rPr>
              <a:t>at least one node is not reachable </a:t>
            </a:r>
            <a:r>
              <a:rPr lang="en-US" sz="2400" kern="1200" dirty="0">
                <a:solidFill>
                  <a:srgbClr val="212121"/>
                </a:solidFill>
                <a:latin typeface="Cambria" panose="02040503050406030204" pitchFamily="18" charset="0"/>
                <a:ea typeface="Cambria" panose="02040503050406030204" pitchFamily="18" charset="0"/>
              </a:rPr>
              <a:t>from any node is known as a disconnected graph.</a:t>
            </a:r>
          </a:p>
        </p:txBody>
      </p:sp>
      <p:pic>
        <p:nvPicPr>
          <p:cNvPr id="2050" name="Picture 2">
            <a:extLst>
              <a:ext uri="{FF2B5EF4-FFF2-40B4-BE49-F238E27FC236}">
                <a16:creationId xmlns:a16="http://schemas.microsoft.com/office/drawing/2014/main" id="{FE3D6B27-56AC-DE88-B5F6-5FA525A8BDC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223" t="11628" r="7903" b="11605"/>
          <a:stretch/>
        </p:blipFill>
        <p:spPr bwMode="auto">
          <a:xfrm>
            <a:off x="2942501" y="3176505"/>
            <a:ext cx="6292312" cy="3554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056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Graphs and their understanding</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5" y="632375"/>
            <a:ext cx="11917384" cy="2592977"/>
          </a:xfrm>
          <a:prstGeom prst="rect">
            <a:avLst/>
          </a:prstGeom>
          <a:noFill/>
          <a:ln>
            <a:noFill/>
          </a:ln>
        </p:spPr>
        <p:txBody>
          <a:bodyPr spcFirstLastPara="1" wrap="square" lIns="121900" tIns="121900" rIns="121900" bIns="121900" anchor="t" anchorCtr="0">
            <a:spAutoFit/>
          </a:bodyPr>
          <a:lstStyle/>
          <a:p>
            <a:pPr marL="380990" indent="-380990" algn="just">
              <a:spcBef>
                <a:spcPts val="1333"/>
              </a:spcBef>
              <a:buClr>
                <a:srgbClr val="B84742"/>
              </a:buClr>
              <a:buFont typeface="Courier New" panose="02070309020205020404" pitchFamily="49" charset="0"/>
              <a:buChar char="o"/>
            </a:pPr>
            <a:r>
              <a:rPr lang="en-IN" sz="2400" b="1" kern="1200" dirty="0">
                <a:solidFill>
                  <a:srgbClr val="212121"/>
                </a:solidFill>
                <a:latin typeface="Cambria" panose="02040503050406030204" pitchFamily="18" charset="0"/>
                <a:ea typeface="Cambria" panose="02040503050406030204" pitchFamily="18" charset="0"/>
              </a:rPr>
              <a:t>Regular Graph:</a:t>
            </a:r>
            <a:r>
              <a:rPr lang="en-US" sz="2400" kern="1200" dirty="0">
                <a:solidFill>
                  <a:srgbClr val="212121"/>
                </a:solidFill>
                <a:latin typeface="Cambria" panose="02040503050406030204" pitchFamily="18" charset="0"/>
                <a:ea typeface="Cambria" panose="02040503050406030204" pitchFamily="18" charset="0"/>
              </a:rPr>
              <a:t> The graph in which the </a:t>
            </a:r>
            <a:r>
              <a:rPr lang="en-US" sz="2267" b="1" kern="1200" dirty="0">
                <a:solidFill>
                  <a:srgbClr val="C00000"/>
                </a:solidFill>
                <a:latin typeface="Cambria" panose="02040503050406030204" pitchFamily="18" charset="0"/>
                <a:ea typeface="Cambria" panose="02040503050406030204" pitchFamily="18" charset="0"/>
                <a:cs typeface="+mn-cs"/>
              </a:rPr>
              <a:t>degree of every vertex</a:t>
            </a:r>
            <a:r>
              <a:rPr lang="en-US" sz="2400" kern="1200" dirty="0">
                <a:solidFill>
                  <a:srgbClr val="212121"/>
                </a:solidFill>
                <a:latin typeface="Cambria" panose="02040503050406030204" pitchFamily="18" charset="0"/>
                <a:ea typeface="Cambria" panose="02040503050406030204" pitchFamily="18" charset="0"/>
              </a:rPr>
              <a:t> is equal to K is called K regular graph. </a:t>
            </a:r>
            <a:endParaRPr lang="en-IN" sz="2400" kern="1200" dirty="0">
              <a:solidFill>
                <a:srgbClr val="212121"/>
              </a:solidFill>
              <a:latin typeface="Cambria" panose="02040503050406030204" pitchFamily="18" charset="0"/>
              <a:ea typeface="Cambria" panose="02040503050406030204" pitchFamily="18" charset="0"/>
            </a:endParaRPr>
          </a:p>
          <a:p>
            <a:pPr algn="just">
              <a:spcBef>
                <a:spcPts val="1333"/>
              </a:spcBef>
              <a:buClr>
                <a:srgbClr val="B84742"/>
              </a:buClr>
            </a:pPr>
            <a:endParaRPr lang="en-IN" sz="2400" kern="1200" dirty="0">
              <a:solidFill>
                <a:srgbClr val="212121"/>
              </a:solidFill>
              <a:latin typeface="Cambria" panose="02040503050406030204" pitchFamily="18" charset="0"/>
              <a:ea typeface="Cambria" panose="02040503050406030204" pitchFamily="18" charset="0"/>
            </a:endParaRPr>
          </a:p>
          <a:p>
            <a:pPr marL="380990" indent="-380990" algn="just">
              <a:spcBef>
                <a:spcPts val="1333"/>
              </a:spcBef>
              <a:buClr>
                <a:srgbClr val="B84742"/>
              </a:buClr>
              <a:buFont typeface="Courier New" panose="02070309020205020404" pitchFamily="49" charset="0"/>
              <a:buChar char="o"/>
            </a:pPr>
            <a:r>
              <a:rPr lang="en-IN" sz="2400" b="1" kern="1200" dirty="0">
                <a:solidFill>
                  <a:srgbClr val="212121"/>
                </a:solidFill>
                <a:latin typeface="Cambria" panose="02040503050406030204" pitchFamily="18" charset="0"/>
                <a:ea typeface="Cambria" panose="02040503050406030204" pitchFamily="18" charset="0"/>
              </a:rPr>
              <a:t>Complete Graph:</a:t>
            </a:r>
            <a:r>
              <a:rPr lang="en-US" sz="2400" kern="1200" dirty="0">
                <a:solidFill>
                  <a:srgbClr val="212121"/>
                </a:solidFill>
                <a:latin typeface="Cambria" panose="02040503050406030204" pitchFamily="18" charset="0"/>
                <a:ea typeface="Cambria" panose="02040503050406030204" pitchFamily="18" charset="0"/>
              </a:rPr>
              <a:t> The graph in which from </a:t>
            </a:r>
            <a:r>
              <a:rPr lang="en-US" sz="2267" b="1" kern="1200" dirty="0">
                <a:solidFill>
                  <a:srgbClr val="C00000"/>
                </a:solidFill>
                <a:latin typeface="Cambria" panose="02040503050406030204" pitchFamily="18" charset="0"/>
                <a:ea typeface="Cambria" panose="02040503050406030204" pitchFamily="18" charset="0"/>
                <a:cs typeface="+mn-cs"/>
              </a:rPr>
              <a:t>each node there is an edge to each other node</a:t>
            </a:r>
            <a:r>
              <a:rPr lang="en-US" sz="2400" kern="1200" dirty="0">
                <a:solidFill>
                  <a:srgbClr val="212121"/>
                </a:solidFill>
                <a:latin typeface="Cambria" panose="02040503050406030204" pitchFamily="18" charset="0"/>
                <a:ea typeface="Cambria" panose="02040503050406030204" pitchFamily="18" charset="0"/>
              </a:rPr>
              <a:t>. </a:t>
            </a:r>
          </a:p>
        </p:txBody>
      </p:sp>
      <p:pic>
        <p:nvPicPr>
          <p:cNvPr id="3074" name="Picture 2">
            <a:extLst>
              <a:ext uri="{FF2B5EF4-FFF2-40B4-BE49-F238E27FC236}">
                <a16:creationId xmlns:a16="http://schemas.microsoft.com/office/drawing/2014/main" id="{26697116-4773-CA84-C8F8-A00C9B817D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451" t="12893" r="8017" b="11974"/>
          <a:stretch/>
        </p:blipFill>
        <p:spPr bwMode="auto">
          <a:xfrm>
            <a:off x="2921837" y="3238177"/>
            <a:ext cx="6333641" cy="3260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852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Graphs and their understanding</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5" y="632375"/>
            <a:ext cx="11917384" cy="2223645"/>
          </a:xfrm>
          <a:prstGeom prst="rect">
            <a:avLst/>
          </a:prstGeom>
          <a:noFill/>
          <a:ln>
            <a:noFill/>
          </a:ln>
        </p:spPr>
        <p:txBody>
          <a:bodyPr spcFirstLastPara="1" wrap="square" lIns="121900" tIns="121900" rIns="121900" bIns="121900" anchor="t" anchorCtr="0">
            <a:spAutoFit/>
          </a:bodyPr>
          <a:lstStyle/>
          <a:p>
            <a:pPr marL="380990" indent="-380990" algn="just">
              <a:spcBef>
                <a:spcPts val="1333"/>
              </a:spcBef>
              <a:buClr>
                <a:srgbClr val="B84742"/>
              </a:buClr>
              <a:buFont typeface="Courier New" panose="02070309020205020404" pitchFamily="49" charset="0"/>
              <a:buChar char="o"/>
            </a:pPr>
            <a:r>
              <a:rPr lang="en-IN" sz="2400" b="1" kern="1200" dirty="0">
                <a:solidFill>
                  <a:srgbClr val="212121"/>
                </a:solidFill>
                <a:latin typeface="Cambria" panose="02040503050406030204" pitchFamily="18" charset="0"/>
                <a:ea typeface="Cambria" panose="02040503050406030204" pitchFamily="18" charset="0"/>
              </a:rPr>
              <a:t>Cycle Graph:</a:t>
            </a:r>
            <a:r>
              <a:rPr lang="en-IN" sz="2400" kern="1200" dirty="0">
                <a:solidFill>
                  <a:srgbClr val="212121"/>
                </a:solidFill>
                <a:latin typeface="Cambria" panose="02040503050406030204" pitchFamily="18" charset="0"/>
                <a:ea typeface="Cambria" panose="02040503050406030204" pitchFamily="18" charset="0"/>
              </a:rPr>
              <a:t> </a:t>
            </a:r>
            <a:r>
              <a:rPr lang="en-US" sz="2400" kern="1200" dirty="0">
                <a:solidFill>
                  <a:srgbClr val="212121"/>
                </a:solidFill>
                <a:latin typeface="Cambria" panose="02040503050406030204" pitchFamily="18" charset="0"/>
                <a:ea typeface="Cambria" panose="02040503050406030204" pitchFamily="18" charset="0"/>
              </a:rPr>
              <a:t>The graph in which the graph is a cycle in itself, the </a:t>
            </a:r>
            <a:r>
              <a:rPr lang="en-US" sz="2267" b="1" kern="1200" dirty="0">
                <a:solidFill>
                  <a:srgbClr val="C00000"/>
                </a:solidFill>
                <a:latin typeface="Cambria" panose="02040503050406030204" pitchFamily="18" charset="0"/>
                <a:ea typeface="Cambria" panose="02040503050406030204" pitchFamily="18" charset="0"/>
                <a:cs typeface="+mn-cs"/>
              </a:rPr>
              <a:t>degree of each vertex is 2</a:t>
            </a:r>
            <a:r>
              <a:rPr lang="en-US" sz="2400" kern="1200" dirty="0">
                <a:solidFill>
                  <a:srgbClr val="212121"/>
                </a:solidFill>
                <a:latin typeface="Cambria" panose="02040503050406030204" pitchFamily="18" charset="0"/>
                <a:ea typeface="Cambria" panose="02040503050406030204" pitchFamily="18" charset="0"/>
              </a:rPr>
              <a:t>. </a:t>
            </a:r>
            <a:endParaRPr lang="en-IN" sz="2400" kern="1200" dirty="0">
              <a:solidFill>
                <a:srgbClr val="212121"/>
              </a:solidFill>
              <a:latin typeface="Cambria" panose="02040503050406030204" pitchFamily="18" charset="0"/>
              <a:ea typeface="Cambria" panose="02040503050406030204" pitchFamily="18" charset="0"/>
            </a:endParaRPr>
          </a:p>
          <a:p>
            <a:pPr marL="380990" indent="-380990" algn="just">
              <a:spcBef>
                <a:spcPts val="1333"/>
              </a:spcBef>
              <a:buClr>
                <a:srgbClr val="B84742"/>
              </a:buClr>
              <a:buFont typeface="Courier New" panose="02070309020205020404" pitchFamily="49" charset="0"/>
              <a:buChar char="o"/>
            </a:pPr>
            <a:endParaRPr lang="en-IN" sz="2400" b="1" kern="1200" dirty="0">
              <a:solidFill>
                <a:srgbClr val="212121"/>
              </a:solidFill>
              <a:latin typeface="Cambria" panose="02040503050406030204" pitchFamily="18" charset="0"/>
              <a:ea typeface="Cambria" panose="02040503050406030204" pitchFamily="18" charset="0"/>
            </a:endParaRPr>
          </a:p>
          <a:p>
            <a:pPr marL="380990" indent="-380990" algn="just">
              <a:spcBef>
                <a:spcPts val="1333"/>
              </a:spcBef>
              <a:buClr>
                <a:srgbClr val="B84742"/>
              </a:buClr>
              <a:buFont typeface="Courier New" panose="02070309020205020404" pitchFamily="49" charset="0"/>
              <a:buChar char="o"/>
            </a:pPr>
            <a:r>
              <a:rPr lang="en-IN" sz="2400" b="1" kern="1200" dirty="0">
                <a:solidFill>
                  <a:srgbClr val="212121"/>
                </a:solidFill>
                <a:latin typeface="Cambria" panose="02040503050406030204" pitchFamily="18" charset="0"/>
                <a:ea typeface="Cambria" panose="02040503050406030204" pitchFamily="18" charset="0"/>
              </a:rPr>
              <a:t>Cyclic Graph:</a:t>
            </a:r>
            <a:r>
              <a:rPr lang="en-IN" sz="2400" kern="1200" dirty="0">
                <a:solidFill>
                  <a:srgbClr val="212121"/>
                </a:solidFill>
                <a:latin typeface="Cambria" panose="02040503050406030204" pitchFamily="18" charset="0"/>
                <a:ea typeface="Cambria" panose="02040503050406030204" pitchFamily="18" charset="0"/>
              </a:rPr>
              <a:t> </a:t>
            </a:r>
            <a:r>
              <a:rPr lang="en-US" sz="2400" kern="1200" dirty="0">
                <a:solidFill>
                  <a:srgbClr val="212121"/>
                </a:solidFill>
                <a:latin typeface="Cambria" panose="02040503050406030204" pitchFamily="18" charset="0"/>
                <a:ea typeface="Cambria" panose="02040503050406030204" pitchFamily="18" charset="0"/>
              </a:rPr>
              <a:t>A graph containing </a:t>
            </a:r>
            <a:r>
              <a:rPr lang="en-US" sz="2267" b="1" kern="1200" dirty="0">
                <a:solidFill>
                  <a:srgbClr val="C00000"/>
                </a:solidFill>
                <a:latin typeface="Cambria" panose="02040503050406030204" pitchFamily="18" charset="0"/>
                <a:ea typeface="Cambria" panose="02040503050406030204" pitchFamily="18" charset="0"/>
                <a:cs typeface="+mn-cs"/>
              </a:rPr>
              <a:t>at least one cycle </a:t>
            </a:r>
            <a:r>
              <a:rPr lang="en-US" sz="2400" kern="1200" dirty="0">
                <a:solidFill>
                  <a:srgbClr val="212121"/>
                </a:solidFill>
                <a:latin typeface="Cambria" panose="02040503050406030204" pitchFamily="18" charset="0"/>
                <a:ea typeface="Cambria" panose="02040503050406030204" pitchFamily="18" charset="0"/>
              </a:rPr>
              <a:t>is known as a Cyclic graph. </a:t>
            </a:r>
          </a:p>
        </p:txBody>
      </p:sp>
      <p:pic>
        <p:nvPicPr>
          <p:cNvPr id="4" name="Picture 3">
            <a:extLst>
              <a:ext uri="{FF2B5EF4-FFF2-40B4-BE49-F238E27FC236}">
                <a16:creationId xmlns:a16="http://schemas.microsoft.com/office/drawing/2014/main" id="{A0EFA8B2-4576-43DF-89DF-0AE9A5A11E13}"/>
              </a:ext>
            </a:extLst>
          </p:cNvPr>
          <p:cNvPicPr>
            <a:picLocks noChangeAspect="1"/>
          </p:cNvPicPr>
          <p:nvPr/>
        </p:nvPicPr>
        <p:blipFill rotWithShape="1">
          <a:blip r:embed="rId6"/>
          <a:srcRect l="7451" t="12893" r="8017" b="11051"/>
          <a:stretch/>
        </p:blipFill>
        <p:spPr>
          <a:xfrm>
            <a:off x="2891929" y="3186421"/>
            <a:ext cx="6393457" cy="3347635"/>
          </a:xfrm>
          <a:prstGeom prst="rect">
            <a:avLst/>
          </a:prstGeom>
        </p:spPr>
      </p:pic>
    </p:spTree>
    <p:extLst>
      <p:ext uri="{BB962C8B-B14F-4D97-AF65-F5344CB8AC3E}">
        <p14:creationId xmlns:p14="http://schemas.microsoft.com/office/powerpoint/2010/main" val="1681928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Graphs and their understanding</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5" y="632375"/>
            <a:ext cx="11917384" cy="2390358"/>
          </a:xfrm>
          <a:prstGeom prst="rect">
            <a:avLst/>
          </a:prstGeom>
          <a:noFill/>
          <a:ln>
            <a:noFill/>
          </a:ln>
        </p:spPr>
        <p:txBody>
          <a:bodyPr spcFirstLastPara="1" wrap="square" lIns="121900" tIns="121900" rIns="121900" bIns="121900" anchor="t" anchorCtr="0">
            <a:spAutoFit/>
          </a:bodyPr>
          <a:lstStyle/>
          <a:p>
            <a:pPr marL="380990" indent="-380990" algn="just">
              <a:spcBef>
                <a:spcPts val="1333"/>
              </a:spcBef>
              <a:buClr>
                <a:srgbClr val="B84742"/>
              </a:buClr>
              <a:buFont typeface="Courier New" panose="02070309020205020404" pitchFamily="49" charset="0"/>
              <a:buChar char="o"/>
            </a:pPr>
            <a:r>
              <a:rPr lang="en-IN" sz="2400" b="1" kern="1200" dirty="0">
                <a:solidFill>
                  <a:srgbClr val="212121"/>
                </a:solidFill>
                <a:latin typeface="Cambria" panose="02040503050406030204" pitchFamily="18" charset="0"/>
                <a:ea typeface="Cambria" panose="02040503050406030204" pitchFamily="18" charset="0"/>
              </a:rPr>
              <a:t>Directed Acyclic Graph:</a:t>
            </a:r>
            <a:r>
              <a:rPr lang="en-IN" sz="2400" kern="1200" dirty="0">
                <a:solidFill>
                  <a:srgbClr val="212121"/>
                </a:solidFill>
                <a:latin typeface="Cambria" panose="02040503050406030204" pitchFamily="18" charset="0"/>
                <a:ea typeface="Cambria" panose="02040503050406030204" pitchFamily="18" charset="0"/>
              </a:rPr>
              <a:t> </a:t>
            </a:r>
            <a:r>
              <a:rPr lang="en-US" sz="2400" kern="1200" dirty="0">
                <a:solidFill>
                  <a:srgbClr val="212121"/>
                </a:solidFill>
                <a:latin typeface="Cambria" panose="02040503050406030204" pitchFamily="18" charset="0"/>
                <a:ea typeface="Cambria" panose="02040503050406030204" pitchFamily="18" charset="0"/>
              </a:rPr>
              <a:t>A Directed Graph that </a:t>
            </a:r>
            <a:r>
              <a:rPr lang="en-US" sz="2267" b="1" kern="1200" dirty="0">
                <a:solidFill>
                  <a:srgbClr val="C00000"/>
                </a:solidFill>
                <a:latin typeface="Cambria" panose="02040503050406030204" pitchFamily="18" charset="0"/>
                <a:ea typeface="Cambria" panose="02040503050406030204" pitchFamily="18" charset="0"/>
                <a:cs typeface="+mn-cs"/>
              </a:rPr>
              <a:t>does not contain any cycle</a:t>
            </a:r>
            <a:r>
              <a:rPr lang="en-US" sz="2400" kern="1200" dirty="0">
                <a:solidFill>
                  <a:srgbClr val="212121"/>
                </a:solidFill>
                <a:latin typeface="Cambria" panose="02040503050406030204" pitchFamily="18" charset="0"/>
                <a:ea typeface="Cambria" panose="02040503050406030204" pitchFamily="18" charset="0"/>
              </a:rPr>
              <a:t>.</a:t>
            </a:r>
          </a:p>
          <a:p>
            <a:pPr algn="just">
              <a:spcBef>
                <a:spcPts val="1333"/>
              </a:spcBef>
              <a:buClr>
                <a:srgbClr val="B84742"/>
              </a:buClr>
            </a:pPr>
            <a:endParaRPr lang="en-US" sz="2400" kern="1200" dirty="0">
              <a:solidFill>
                <a:srgbClr val="212121"/>
              </a:solidFill>
              <a:latin typeface="Cambria" panose="02040503050406030204" pitchFamily="18" charset="0"/>
              <a:ea typeface="Cambria" panose="02040503050406030204" pitchFamily="18" charset="0"/>
            </a:endParaRPr>
          </a:p>
          <a:p>
            <a:pPr marL="380990" indent="-380990" algn="just">
              <a:spcBef>
                <a:spcPts val="1333"/>
              </a:spcBef>
              <a:buClr>
                <a:srgbClr val="B84742"/>
              </a:buClr>
              <a:buFont typeface="Courier New" panose="02070309020205020404" pitchFamily="49" charset="0"/>
              <a:buChar char="o"/>
            </a:pPr>
            <a:r>
              <a:rPr lang="en-US" sz="2400" b="1" kern="1200" dirty="0">
                <a:solidFill>
                  <a:srgbClr val="212121"/>
                </a:solidFill>
                <a:latin typeface="Cambria" panose="02040503050406030204" pitchFamily="18" charset="0"/>
                <a:ea typeface="Cambria" panose="02040503050406030204" pitchFamily="18" charset="0"/>
              </a:rPr>
              <a:t>Weighted Graph: </a:t>
            </a:r>
            <a:r>
              <a:rPr lang="en-US" sz="2400" kern="1200" dirty="0">
                <a:solidFill>
                  <a:srgbClr val="212121"/>
                </a:solidFill>
                <a:latin typeface="Cambria" panose="02040503050406030204" pitchFamily="18" charset="0"/>
                <a:ea typeface="Cambria" panose="02040503050406030204" pitchFamily="18" charset="0"/>
              </a:rPr>
              <a:t>A weighted graph is a graph where the </a:t>
            </a:r>
            <a:r>
              <a:rPr lang="en-US" sz="2267" b="1" kern="1200" dirty="0">
                <a:solidFill>
                  <a:srgbClr val="C00000"/>
                </a:solidFill>
                <a:latin typeface="Cambria" panose="02040503050406030204" pitchFamily="18" charset="0"/>
                <a:ea typeface="Cambria" panose="02040503050406030204" pitchFamily="18" charset="0"/>
              </a:rPr>
              <a:t>edges have weights</a:t>
            </a:r>
            <a:r>
              <a:rPr lang="en-US" sz="2400" kern="1200" dirty="0">
                <a:solidFill>
                  <a:srgbClr val="212121"/>
                </a:solidFill>
                <a:latin typeface="Cambria" panose="02040503050406030204" pitchFamily="18" charset="0"/>
                <a:ea typeface="Cambria" panose="02040503050406030204" pitchFamily="18" charset="0"/>
              </a:rPr>
              <a:t>.</a:t>
            </a:r>
          </a:p>
          <a:p>
            <a:pPr algn="just">
              <a:spcBef>
                <a:spcPts val="1333"/>
              </a:spcBef>
              <a:buClr>
                <a:srgbClr val="B84742"/>
              </a:buClr>
            </a:pPr>
            <a:endParaRPr lang="en-IN" sz="2400" b="1" kern="1200" dirty="0">
              <a:solidFill>
                <a:srgbClr val="212121"/>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4ACA1CBA-461A-09FC-0218-98AB5B2DEEF3}"/>
              </a:ext>
            </a:extLst>
          </p:cNvPr>
          <p:cNvPicPr>
            <a:picLocks noChangeAspect="1"/>
          </p:cNvPicPr>
          <p:nvPr/>
        </p:nvPicPr>
        <p:blipFill rotWithShape="1">
          <a:blip r:embed="rId6"/>
          <a:srcRect l="5182" t="11627" r="50907" b="11050"/>
          <a:stretch/>
        </p:blipFill>
        <p:spPr>
          <a:xfrm>
            <a:off x="2211968" y="2769414"/>
            <a:ext cx="3554821" cy="3201869"/>
          </a:xfrm>
          <a:prstGeom prst="rect">
            <a:avLst/>
          </a:prstGeom>
        </p:spPr>
      </p:pic>
      <p:pic>
        <p:nvPicPr>
          <p:cNvPr id="6" name="Picture 5">
            <a:extLst>
              <a:ext uri="{FF2B5EF4-FFF2-40B4-BE49-F238E27FC236}">
                <a16:creationId xmlns:a16="http://schemas.microsoft.com/office/drawing/2014/main" id="{53B7B5E7-9267-1882-8D6A-06F79208C706}"/>
              </a:ext>
            </a:extLst>
          </p:cNvPr>
          <p:cNvPicPr>
            <a:picLocks noChangeAspect="1"/>
          </p:cNvPicPr>
          <p:nvPr/>
        </p:nvPicPr>
        <p:blipFill>
          <a:blip r:embed="rId7"/>
          <a:stretch>
            <a:fillRect/>
          </a:stretch>
        </p:blipFill>
        <p:spPr>
          <a:xfrm>
            <a:off x="6027061" y="2402507"/>
            <a:ext cx="4787807" cy="3193412"/>
          </a:xfrm>
          <a:prstGeom prst="rect">
            <a:avLst/>
          </a:prstGeom>
        </p:spPr>
      </p:pic>
      <p:sp>
        <p:nvSpPr>
          <p:cNvPr id="7" name="TextBox 6">
            <a:extLst>
              <a:ext uri="{FF2B5EF4-FFF2-40B4-BE49-F238E27FC236}">
                <a16:creationId xmlns:a16="http://schemas.microsoft.com/office/drawing/2014/main" id="{84F9643E-BFEF-B3B8-B794-57624A0D7434}"/>
              </a:ext>
            </a:extLst>
          </p:cNvPr>
          <p:cNvSpPr txBox="1"/>
          <p:nvPr/>
        </p:nvSpPr>
        <p:spPr>
          <a:xfrm>
            <a:off x="7566570" y="5470524"/>
            <a:ext cx="2561920" cy="502766"/>
          </a:xfrm>
          <a:prstGeom prst="rect">
            <a:avLst/>
          </a:prstGeom>
          <a:noFill/>
        </p:spPr>
        <p:txBody>
          <a:bodyPr wrap="none" rtlCol="0">
            <a:spAutoFit/>
          </a:bodyPr>
          <a:lstStyle/>
          <a:p>
            <a:r>
              <a:rPr lang="en-IN" sz="2667" dirty="0">
                <a:solidFill>
                  <a:srgbClr val="EB2546"/>
                </a:solidFill>
                <a:latin typeface="Cambria" panose="02040503050406030204" pitchFamily="18" charset="0"/>
                <a:ea typeface="Cambria" panose="02040503050406030204" pitchFamily="18" charset="0"/>
              </a:rPr>
              <a:t>Weighted Graph</a:t>
            </a:r>
          </a:p>
        </p:txBody>
      </p:sp>
    </p:spTree>
    <p:extLst>
      <p:ext uri="{BB962C8B-B14F-4D97-AF65-F5344CB8AC3E}">
        <p14:creationId xmlns:p14="http://schemas.microsoft.com/office/powerpoint/2010/main" val="3627088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71" name="Google Shape;71;p15"/>
          <p:cNvSpPr txBox="1"/>
          <p:nvPr/>
        </p:nvSpPr>
        <p:spPr>
          <a:xfrm>
            <a:off x="129965" y="632375"/>
            <a:ext cx="11917384" cy="782225"/>
          </a:xfrm>
          <a:prstGeom prst="rect">
            <a:avLst/>
          </a:prstGeom>
          <a:noFill/>
          <a:ln>
            <a:noFill/>
          </a:ln>
        </p:spPr>
        <p:txBody>
          <a:bodyPr spcFirstLastPara="1" wrap="square" lIns="121900" tIns="121900" rIns="121900" bIns="121900" anchor="t" anchorCtr="0">
            <a:spAutoFit/>
          </a:bodyPr>
          <a:lstStyle/>
          <a:p>
            <a:pPr marL="380990" indent="-380990" algn="just">
              <a:spcBef>
                <a:spcPts val="1333"/>
              </a:spcBef>
              <a:buClr>
                <a:srgbClr val="B84742"/>
              </a:buClr>
              <a:buFont typeface="Courier New" panose="02070309020205020404" pitchFamily="49" charset="0"/>
              <a:buChar char="o"/>
            </a:pPr>
            <a:r>
              <a:rPr lang="en-US" sz="2400" b="1" kern="1200" dirty="0">
                <a:solidFill>
                  <a:srgbClr val="212121"/>
                </a:solidFill>
                <a:latin typeface="Cambria" panose="02040503050406030204" pitchFamily="18" charset="0"/>
                <a:ea typeface="Cambria" panose="02040503050406030204" pitchFamily="18" charset="0"/>
              </a:rPr>
              <a:t>Strongly Connected </a:t>
            </a:r>
            <a:r>
              <a:rPr lang="en-US" sz="2400" kern="1200" dirty="0">
                <a:solidFill>
                  <a:srgbClr val="212121"/>
                </a:solidFill>
                <a:latin typeface="Cambria" panose="02040503050406030204" pitchFamily="18" charset="0"/>
                <a:ea typeface="Cambria" panose="02040503050406030204" pitchFamily="18" charset="0"/>
              </a:rPr>
              <a:t>or</a:t>
            </a:r>
            <a:r>
              <a:rPr lang="en-US" sz="2400" b="1" kern="1200" dirty="0">
                <a:solidFill>
                  <a:srgbClr val="212121"/>
                </a:solidFill>
                <a:latin typeface="Cambria" panose="02040503050406030204" pitchFamily="18" charset="0"/>
                <a:ea typeface="Cambria" panose="02040503050406030204" pitchFamily="18" charset="0"/>
              </a:rPr>
              <a:t> Unilaterally Connected </a:t>
            </a:r>
            <a:r>
              <a:rPr lang="en-US" sz="2400" kern="1200" dirty="0">
                <a:solidFill>
                  <a:srgbClr val="212121"/>
                </a:solidFill>
                <a:latin typeface="Cambria" panose="02040503050406030204" pitchFamily="18" charset="0"/>
                <a:ea typeface="Cambria" panose="02040503050406030204" pitchFamily="18" charset="0"/>
              </a:rPr>
              <a:t>or</a:t>
            </a:r>
            <a:r>
              <a:rPr lang="en-US" sz="2400" b="1" kern="1200" dirty="0">
                <a:solidFill>
                  <a:srgbClr val="212121"/>
                </a:solidFill>
                <a:latin typeface="Cambria" panose="02040503050406030204" pitchFamily="18" charset="0"/>
                <a:ea typeface="Cambria" panose="02040503050406030204" pitchFamily="18" charset="0"/>
              </a:rPr>
              <a:t> Weakly Connected</a:t>
            </a:r>
          </a:p>
        </p:txBody>
      </p:sp>
      <p:sp>
        <p:nvSpPr>
          <p:cNvPr id="3" name="Google Shape;69;p15">
            <a:extLst>
              <a:ext uri="{FF2B5EF4-FFF2-40B4-BE49-F238E27FC236}">
                <a16:creationId xmlns:a16="http://schemas.microsoft.com/office/drawing/2014/main" id="{BA428C13-C7F5-1E30-09C5-B668F5F62D96}"/>
              </a:ext>
            </a:extLst>
          </p:cNvPr>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Graphs and their understanding</a:t>
            </a:r>
            <a:endParaRPr sz="3067" b="1" dirty="0">
              <a:solidFill>
                <a:srgbClr val="00A4B6"/>
              </a:solidFill>
              <a:latin typeface="Proxima Nova"/>
              <a:ea typeface="Proxima Nova"/>
              <a:cs typeface="Proxima Nova"/>
              <a:sym typeface="Proxima Nova"/>
            </a:endParaRPr>
          </a:p>
        </p:txBody>
      </p:sp>
      <p:pic>
        <p:nvPicPr>
          <p:cNvPr id="4" name="Picture 3">
            <a:extLst>
              <a:ext uri="{FF2B5EF4-FFF2-40B4-BE49-F238E27FC236}">
                <a16:creationId xmlns:a16="http://schemas.microsoft.com/office/drawing/2014/main" id="{B587C302-0E62-8E39-956E-61D3F7CF30AD}"/>
              </a:ext>
            </a:extLst>
          </p:cNvPr>
          <p:cNvPicPr>
            <a:picLocks noChangeAspect="1"/>
          </p:cNvPicPr>
          <p:nvPr/>
        </p:nvPicPr>
        <p:blipFill rotWithShape="1">
          <a:blip r:embed="rId6"/>
          <a:srcRect l="7659" t="7651" r="46378" b="9148"/>
          <a:stretch/>
        </p:blipFill>
        <p:spPr>
          <a:xfrm>
            <a:off x="588937" y="2239898"/>
            <a:ext cx="2758696" cy="1876793"/>
          </a:xfrm>
          <a:prstGeom prst="rect">
            <a:avLst/>
          </a:prstGeom>
        </p:spPr>
      </p:pic>
      <p:pic>
        <p:nvPicPr>
          <p:cNvPr id="9" name="Picture 8">
            <a:extLst>
              <a:ext uri="{FF2B5EF4-FFF2-40B4-BE49-F238E27FC236}">
                <a16:creationId xmlns:a16="http://schemas.microsoft.com/office/drawing/2014/main" id="{C11511D6-31F7-A5CA-07BE-CE050ED85FEB}"/>
              </a:ext>
            </a:extLst>
          </p:cNvPr>
          <p:cNvPicPr>
            <a:picLocks noChangeAspect="1"/>
          </p:cNvPicPr>
          <p:nvPr/>
        </p:nvPicPr>
        <p:blipFill rotWithShape="1">
          <a:blip r:embed="rId6"/>
          <a:srcRect l="67796" t="18395" r="6440" b="44979"/>
          <a:stretch/>
        </p:blipFill>
        <p:spPr>
          <a:xfrm>
            <a:off x="866721" y="4484177"/>
            <a:ext cx="2203129" cy="1229532"/>
          </a:xfrm>
          <a:prstGeom prst="rect">
            <a:avLst/>
          </a:prstGeom>
        </p:spPr>
      </p:pic>
      <p:pic>
        <p:nvPicPr>
          <p:cNvPr id="10" name="Picture 9">
            <a:extLst>
              <a:ext uri="{FF2B5EF4-FFF2-40B4-BE49-F238E27FC236}">
                <a16:creationId xmlns:a16="http://schemas.microsoft.com/office/drawing/2014/main" id="{28D046DC-26C8-505A-DC01-03A01FA2D945}"/>
              </a:ext>
            </a:extLst>
          </p:cNvPr>
          <p:cNvPicPr>
            <a:picLocks noChangeAspect="1"/>
          </p:cNvPicPr>
          <p:nvPr/>
        </p:nvPicPr>
        <p:blipFill rotWithShape="1">
          <a:blip r:embed="rId7"/>
          <a:srcRect l="10193" t="12778" r="47552" b="15301"/>
          <a:stretch/>
        </p:blipFill>
        <p:spPr>
          <a:xfrm>
            <a:off x="4163877" y="2239899"/>
            <a:ext cx="2758696" cy="1876792"/>
          </a:xfrm>
          <a:prstGeom prst="rect">
            <a:avLst/>
          </a:prstGeom>
        </p:spPr>
      </p:pic>
      <p:pic>
        <p:nvPicPr>
          <p:cNvPr id="11" name="Picture 10">
            <a:extLst>
              <a:ext uri="{FF2B5EF4-FFF2-40B4-BE49-F238E27FC236}">
                <a16:creationId xmlns:a16="http://schemas.microsoft.com/office/drawing/2014/main" id="{0DE40ED9-463F-0EB3-4737-DB2E5BF34D74}"/>
              </a:ext>
            </a:extLst>
          </p:cNvPr>
          <p:cNvPicPr>
            <a:picLocks noChangeAspect="1"/>
          </p:cNvPicPr>
          <p:nvPr/>
        </p:nvPicPr>
        <p:blipFill rotWithShape="1">
          <a:blip r:embed="rId7"/>
          <a:srcRect l="65050" t="23102" r="7520" b="40774"/>
          <a:stretch/>
        </p:blipFill>
        <p:spPr>
          <a:xfrm>
            <a:off x="4441661" y="4484177"/>
            <a:ext cx="2203129" cy="1331273"/>
          </a:xfrm>
          <a:prstGeom prst="rect">
            <a:avLst/>
          </a:prstGeom>
        </p:spPr>
      </p:pic>
      <p:pic>
        <p:nvPicPr>
          <p:cNvPr id="1026" name="Picture 2">
            <a:extLst>
              <a:ext uri="{FF2B5EF4-FFF2-40B4-BE49-F238E27FC236}">
                <a16:creationId xmlns:a16="http://schemas.microsoft.com/office/drawing/2014/main" id="{21E89CF8-7CE5-30AF-4A69-00B1ABAECD6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858" t="13084" r="48749" b="14486"/>
          <a:stretch/>
        </p:blipFill>
        <p:spPr bwMode="auto">
          <a:xfrm>
            <a:off x="7738817" y="2239897"/>
            <a:ext cx="2758696" cy="18767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83BA9CB-06EB-B414-6013-37DF685FB84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740" t="24088" r="7635" b="43256"/>
          <a:stretch/>
        </p:blipFill>
        <p:spPr bwMode="auto">
          <a:xfrm>
            <a:off x="7826150" y="4484177"/>
            <a:ext cx="2203129" cy="12295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E183B99-2527-3BA7-FDF2-005699BCEA93}"/>
              </a:ext>
            </a:extLst>
          </p:cNvPr>
          <p:cNvSpPr txBox="1"/>
          <p:nvPr/>
        </p:nvSpPr>
        <p:spPr>
          <a:xfrm>
            <a:off x="782532" y="5872301"/>
            <a:ext cx="3014608" cy="475387"/>
          </a:xfrm>
          <a:prstGeom prst="rect">
            <a:avLst/>
          </a:prstGeom>
          <a:noFill/>
        </p:spPr>
        <p:txBody>
          <a:bodyPr wrap="none" rtlCol="0">
            <a:spAutoFit/>
          </a:bodyPr>
          <a:lstStyle/>
          <a:p>
            <a:r>
              <a:rPr lang="en-US" sz="2489" b="1" kern="1200" dirty="0">
                <a:solidFill>
                  <a:srgbClr val="00B0F0"/>
                </a:solidFill>
                <a:latin typeface="Cambria" panose="02040503050406030204" pitchFamily="18" charset="0"/>
                <a:ea typeface="Cambria" panose="02040503050406030204" pitchFamily="18" charset="0"/>
              </a:rPr>
              <a:t>Strongly Connected</a:t>
            </a:r>
          </a:p>
        </p:txBody>
      </p:sp>
      <p:sp>
        <p:nvSpPr>
          <p:cNvPr id="16" name="TextBox 15">
            <a:extLst>
              <a:ext uri="{FF2B5EF4-FFF2-40B4-BE49-F238E27FC236}">
                <a16:creationId xmlns:a16="http://schemas.microsoft.com/office/drawing/2014/main" id="{552DBD53-6905-897B-D0A2-C8BFAD7EEFF4}"/>
              </a:ext>
            </a:extLst>
          </p:cNvPr>
          <p:cNvSpPr txBox="1"/>
          <p:nvPr/>
        </p:nvSpPr>
        <p:spPr>
          <a:xfrm>
            <a:off x="4240546" y="5872298"/>
            <a:ext cx="3526222" cy="475387"/>
          </a:xfrm>
          <a:prstGeom prst="rect">
            <a:avLst/>
          </a:prstGeom>
          <a:noFill/>
        </p:spPr>
        <p:txBody>
          <a:bodyPr wrap="none" rtlCol="0">
            <a:spAutoFit/>
          </a:bodyPr>
          <a:lstStyle/>
          <a:p>
            <a:r>
              <a:rPr lang="en-US" sz="2489" b="1" kern="1200" dirty="0">
                <a:solidFill>
                  <a:srgbClr val="00B0F0"/>
                </a:solidFill>
                <a:latin typeface="Cambria" panose="02040503050406030204" pitchFamily="18" charset="0"/>
                <a:ea typeface="Cambria" panose="02040503050406030204" pitchFamily="18" charset="0"/>
              </a:rPr>
              <a:t>Unilaterally Connected</a:t>
            </a:r>
          </a:p>
        </p:txBody>
      </p:sp>
      <p:sp>
        <p:nvSpPr>
          <p:cNvPr id="17" name="TextBox 16">
            <a:extLst>
              <a:ext uri="{FF2B5EF4-FFF2-40B4-BE49-F238E27FC236}">
                <a16:creationId xmlns:a16="http://schemas.microsoft.com/office/drawing/2014/main" id="{DA95BA24-930E-AA45-FA5D-96F703C74F7A}"/>
              </a:ext>
            </a:extLst>
          </p:cNvPr>
          <p:cNvSpPr txBox="1"/>
          <p:nvPr/>
        </p:nvSpPr>
        <p:spPr>
          <a:xfrm>
            <a:off x="7951456" y="5872298"/>
            <a:ext cx="2869888" cy="475387"/>
          </a:xfrm>
          <a:prstGeom prst="rect">
            <a:avLst/>
          </a:prstGeom>
          <a:noFill/>
        </p:spPr>
        <p:txBody>
          <a:bodyPr wrap="none" rtlCol="0">
            <a:spAutoFit/>
          </a:bodyPr>
          <a:lstStyle/>
          <a:p>
            <a:r>
              <a:rPr lang="en-US" sz="2489" b="1" kern="1200" dirty="0">
                <a:solidFill>
                  <a:srgbClr val="00B0F0"/>
                </a:solidFill>
                <a:latin typeface="Cambria" panose="02040503050406030204" pitchFamily="18" charset="0"/>
                <a:ea typeface="Cambria" panose="02040503050406030204" pitchFamily="18" charset="0"/>
              </a:rPr>
              <a:t>Weakly Connected</a:t>
            </a:r>
          </a:p>
        </p:txBody>
      </p:sp>
    </p:spTree>
    <p:extLst>
      <p:ext uri="{BB962C8B-B14F-4D97-AF65-F5344CB8AC3E}">
        <p14:creationId xmlns:p14="http://schemas.microsoft.com/office/powerpoint/2010/main" val="2912820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Graphs and their understanding</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5" y="632375"/>
            <a:ext cx="11917384" cy="2926402"/>
          </a:xfrm>
          <a:prstGeom prst="rect">
            <a:avLst/>
          </a:prstGeom>
          <a:noFill/>
          <a:ln>
            <a:noFill/>
          </a:ln>
        </p:spPr>
        <p:txBody>
          <a:bodyPr spcFirstLastPara="1" wrap="square" lIns="121900" tIns="121900" rIns="121900" bIns="121900" anchor="t" anchorCtr="0">
            <a:spAutoFit/>
          </a:bodyPr>
          <a:lstStyle/>
          <a:p>
            <a:pPr marL="380990" indent="-380990" algn="just">
              <a:spcBef>
                <a:spcPts val="1333"/>
              </a:spcBef>
              <a:buClr>
                <a:srgbClr val="B84742"/>
              </a:buClr>
              <a:buFont typeface="Wingdings" panose="05000000000000000000" pitchFamily="2" charset="2"/>
              <a:buChar char="§"/>
            </a:pPr>
            <a:r>
              <a:rPr lang="en-IN" sz="2400" b="1" kern="1200" dirty="0">
                <a:solidFill>
                  <a:srgbClr val="212121"/>
                </a:solidFill>
                <a:latin typeface="Cambria" panose="02040503050406030204" pitchFamily="18" charset="0"/>
                <a:ea typeface="Cambria" panose="02040503050406030204" pitchFamily="18" charset="0"/>
              </a:rPr>
              <a:t>Basic Operations perform on Graph</a:t>
            </a:r>
            <a:endParaRPr lang="en-US" sz="2400" kern="1200" dirty="0">
              <a:solidFill>
                <a:srgbClr val="212121"/>
              </a:solidFill>
              <a:latin typeface="Cambria" panose="02040503050406030204" pitchFamily="18" charset="0"/>
              <a:ea typeface="Cambria" panose="02040503050406030204" pitchFamily="18" charset="0"/>
            </a:endParaRPr>
          </a:p>
          <a:p>
            <a:pPr marL="380990" indent="-380990" algn="just">
              <a:spcBef>
                <a:spcPts val="1333"/>
              </a:spcBef>
              <a:buClr>
                <a:srgbClr val="B84742"/>
              </a:buClr>
              <a:buFont typeface="Courier New" panose="02070309020205020404" pitchFamily="49" charset="0"/>
              <a:buChar char="o"/>
            </a:pPr>
            <a:r>
              <a:rPr lang="en-US" sz="2400" kern="1200" dirty="0">
                <a:solidFill>
                  <a:srgbClr val="212121"/>
                </a:solidFill>
                <a:latin typeface="Cambria" panose="02040503050406030204" pitchFamily="18" charset="0"/>
                <a:ea typeface="Cambria" panose="02040503050406030204" pitchFamily="18" charset="0"/>
              </a:rPr>
              <a:t>Insertion of Nodes/Edges in the graph – Insert a node into the graph.</a:t>
            </a:r>
          </a:p>
          <a:p>
            <a:pPr marL="380990" indent="-380990" algn="just">
              <a:spcBef>
                <a:spcPts val="1333"/>
              </a:spcBef>
              <a:buClr>
                <a:srgbClr val="B84742"/>
              </a:buClr>
              <a:buFont typeface="Courier New" panose="02070309020205020404" pitchFamily="49" charset="0"/>
              <a:buChar char="o"/>
            </a:pPr>
            <a:r>
              <a:rPr lang="en-US" sz="2400" kern="1200" dirty="0">
                <a:solidFill>
                  <a:srgbClr val="212121"/>
                </a:solidFill>
                <a:latin typeface="Cambria" panose="02040503050406030204" pitchFamily="18" charset="0"/>
                <a:ea typeface="Cambria" panose="02040503050406030204" pitchFamily="18" charset="0"/>
              </a:rPr>
              <a:t>Deletion of Nodes/Edges in the graph – Delete a node from the graph.</a:t>
            </a:r>
          </a:p>
          <a:p>
            <a:pPr marL="380990" indent="-380990" algn="just">
              <a:spcBef>
                <a:spcPts val="1333"/>
              </a:spcBef>
              <a:buClr>
                <a:srgbClr val="B84742"/>
              </a:buClr>
              <a:buFont typeface="Courier New" panose="02070309020205020404" pitchFamily="49" charset="0"/>
              <a:buChar char="o"/>
            </a:pPr>
            <a:r>
              <a:rPr lang="en-US" sz="2400" kern="1200" dirty="0">
                <a:solidFill>
                  <a:srgbClr val="212121"/>
                </a:solidFill>
                <a:latin typeface="Cambria" panose="02040503050406030204" pitchFamily="18" charset="0"/>
                <a:ea typeface="Cambria" panose="02040503050406030204" pitchFamily="18" charset="0"/>
              </a:rPr>
              <a:t>Searching on Graphs – Search an entity in the graph.</a:t>
            </a:r>
          </a:p>
          <a:p>
            <a:pPr marL="380990" indent="-380990" algn="just">
              <a:spcBef>
                <a:spcPts val="1333"/>
              </a:spcBef>
              <a:buClr>
                <a:srgbClr val="B84742"/>
              </a:buClr>
              <a:buFont typeface="Courier New" panose="02070309020205020404" pitchFamily="49" charset="0"/>
              <a:buChar char="o"/>
            </a:pPr>
            <a:r>
              <a:rPr lang="en-US" sz="2400" kern="1200" dirty="0">
                <a:solidFill>
                  <a:srgbClr val="212121"/>
                </a:solidFill>
                <a:latin typeface="Cambria" panose="02040503050406030204" pitchFamily="18" charset="0"/>
                <a:ea typeface="Cambria" panose="02040503050406030204" pitchFamily="18" charset="0"/>
              </a:rPr>
              <a:t>Traversal of Graphs – Traversing all the nodes in the graph.</a:t>
            </a:r>
            <a:endParaRPr lang="en-IN" sz="2400" kern="1200" dirty="0">
              <a:solidFill>
                <a:srgbClr val="21212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69973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Matrix Representation of a Graph</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5" y="632375"/>
            <a:ext cx="11917384" cy="1854313"/>
          </a:xfrm>
          <a:prstGeom prst="rect">
            <a:avLst/>
          </a:prstGeom>
          <a:noFill/>
          <a:ln>
            <a:noFill/>
          </a:ln>
        </p:spPr>
        <p:txBody>
          <a:bodyPr spcFirstLastPara="1" wrap="square" lIns="121900" tIns="121900" rIns="121900" bIns="121900" anchor="t" anchorCtr="0">
            <a:spAutoFit/>
          </a:bodyPr>
          <a:lstStyle/>
          <a:p>
            <a:pPr marL="380990" indent="-380990" algn="just">
              <a:spcBef>
                <a:spcPts val="1333"/>
              </a:spcBef>
              <a:buClr>
                <a:srgbClr val="B84742"/>
              </a:buClr>
              <a:buFont typeface="Wingdings" panose="05000000000000000000" pitchFamily="2" charset="2"/>
              <a:buChar char="§"/>
            </a:pPr>
            <a:r>
              <a:rPr lang="en-US" sz="2400" kern="1200" dirty="0">
                <a:solidFill>
                  <a:srgbClr val="212121"/>
                </a:solidFill>
                <a:latin typeface="Cambria" panose="02040503050406030204" pitchFamily="18" charset="0"/>
                <a:ea typeface="Cambria" panose="02040503050406030204" pitchFamily="18" charset="0"/>
              </a:rPr>
              <a:t>There are two ways to represent a graph:</a:t>
            </a:r>
          </a:p>
          <a:p>
            <a:pPr marL="380990" indent="-380990" algn="just">
              <a:spcBef>
                <a:spcPts val="1333"/>
              </a:spcBef>
              <a:buClr>
                <a:srgbClr val="B84742"/>
              </a:buClr>
              <a:buFont typeface="Courier New" panose="02070309020205020404" pitchFamily="49" charset="0"/>
              <a:buChar char="o"/>
            </a:pPr>
            <a:r>
              <a:rPr lang="en-US" sz="2400" kern="1200" dirty="0">
                <a:solidFill>
                  <a:srgbClr val="212121"/>
                </a:solidFill>
                <a:latin typeface="Cambria" panose="02040503050406030204" pitchFamily="18" charset="0"/>
                <a:ea typeface="Cambria" panose="02040503050406030204" pitchFamily="18" charset="0"/>
              </a:rPr>
              <a:t>Adjacency Matrix</a:t>
            </a:r>
          </a:p>
          <a:p>
            <a:pPr marL="380990" indent="-380990" algn="just">
              <a:spcBef>
                <a:spcPts val="1333"/>
              </a:spcBef>
              <a:buClr>
                <a:srgbClr val="B84742"/>
              </a:buClr>
              <a:buFont typeface="Courier New" panose="02070309020205020404" pitchFamily="49" charset="0"/>
              <a:buChar char="o"/>
            </a:pPr>
            <a:r>
              <a:rPr lang="en-US" sz="2400" kern="1200" dirty="0">
                <a:solidFill>
                  <a:srgbClr val="212121"/>
                </a:solidFill>
                <a:latin typeface="Cambria" panose="02040503050406030204" pitchFamily="18" charset="0"/>
                <a:ea typeface="Cambria" panose="02040503050406030204" pitchFamily="18" charset="0"/>
              </a:rPr>
              <a:t>Adjacency List</a:t>
            </a:r>
          </a:p>
        </p:txBody>
      </p:sp>
    </p:spTree>
    <p:extLst>
      <p:ext uri="{BB962C8B-B14F-4D97-AF65-F5344CB8AC3E}">
        <p14:creationId xmlns:p14="http://schemas.microsoft.com/office/powerpoint/2010/main" val="1041423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6334" y="6334"/>
            <a:ext cx="12179300" cy="6845300"/>
          </a:xfrm>
          <a:prstGeom prst="rect">
            <a:avLst/>
          </a:prstGeom>
          <a:noFill/>
          <a:ln>
            <a:noFill/>
          </a:ln>
        </p:spPr>
      </p:pic>
      <p:pic>
        <p:nvPicPr>
          <p:cNvPr id="166" name="Google Shape;166;p22"/>
          <p:cNvPicPr preferRelativeResize="0"/>
          <p:nvPr/>
        </p:nvPicPr>
        <p:blipFill>
          <a:blip r:embed="rId4">
            <a:alphaModFix/>
          </a:blip>
          <a:stretch>
            <a:fillRect/>
          </a:stretch>
        </p:blipFill>
        <p:spPr>
          <a:xfrm>
            <a:off x="6351" y="6334"/>
            <a:ext cx="12179300" cy="6845300"/>
          </a:xfrm>
          <a:prstGeom prst="rect">
            <a:avLst/>
          </a:prstGeom>
          <a:noFill/>
          <a:ln>
            <a:noFill/>
          </a:ln>
        </p:spPr>
      </p:pic>
      <p:pic>
        <p:nvPicPr>
          <p:cNvPr id="171" name="Google Shape;171;p22"/>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11" name="Google Shape;71;p15"/>
          <p:cNvSpPr txBox="1"/>
          <p:nvPr/>
        </p:nvSpPr>
        <p:spPr>
          <a:xfrm>
            <a:off x="339253" y="1741156"/>
            <a:ext cx="7092564" cy="1969538"/>
          </a:xfrm>
          <a:prstGeom prst="rect">
            <a:avLst/>
          </a:prstGeom>
          <a:noFill/>
          <a:ln>
            <a:noFill/>
          </a:ln>
        </p:spPr>
        <p:txBody>
          <a:bodyPr spcFirstLastPara="1" wrap="square" lIns="121900" tIns="121900" rIns="121900" bIns="121900" anchor="t" anchorCtr="0">
            <a:spAutoFit/>
          </a:bodyPr>
          <a:lstStyle/>
          <a:p>
            <a:pPr lvl="0"/>
            <a:r>
              <a:rPr lang="en-US" sz="3733" b="1" dirty="0">
                <a:solidFill>
                  <a:srgbClr val="666666"/>
                </a:solidFill>
                <a:latin typeface="Proxima Nova"/>
                <a:ea typeface="Proxima Nova"/>
                <a:cs typeface="Proxima Nova"/>
                <a:sym typeface="Proxima Nova"/>
              </a:rPr>
              <a:t>Unit - </a:t>
            </a:r>
            <a:r>
              <a:rPr lang="en-IN" sz="3733" b="1" dirty="0">
                <a:solidFill>
                  <a:srgbClr val="666666"/>
                </a:solidFill>
                <a:latin typeface="Proxima Nova"/>
                <a:ea typeface="Proxima Nova"/>
                <a:cs typeface="Proxima Nova"/>
                <a:sym typeface="Proxima Nova"/>
              </a:rPr>
              <a:t>3</a:t>
            </a:r>
          </a:p>
          <a:p>
            <a:r>
              <a:rPr lang="en-US" sz="3733" b="1" dirty="0">
                <a:solidFill>
                  <a:srgbClr val="666666"/>
                </a:solidFill>
                <a:latin typeface="Proxima Nova"/>
              </a:rPr>
              <a:t>Non-Linear Data Structure</a:t>
            </a:r>
          </a:p>
          <a:p>
            <a:r>
              <a:rPr lang="en-US" sz="3733" b="1" dirty="0">
                <a:solidFill>
                  <a:srgbClr val="666666"/>
                </a:solidFill>
                <a:latin typeface="Proxima Nova"/>
              </a:rPr>
              <a:t>(Part 01 – Graph)</a:t>
            </a:r>
            <a:endParaRPr sz="3733" b="1" dirty="0">
              <a:solidFill>
                <a:srgbClr val="666666"/>
              </a:solidFill>
              <a:latin typeface="Proxima Nova"/>
            </a:endParaRPr>
          </a:p>
        </p:txBody>
      </p:sp>
      <p:sp>
        <p:nvSpPr>
          <p:cNvPr id="12" name="Google Shape;73;p15"/>
          <p:cNvSpPr txBox="1"/>
          <p:nvPr/>
        </p:nvSpPr>
        <p:spPr>
          <a:xfrm>
            <a:off x="445082" y="5671336"/>
            <a:ext cx="4752017" cy="902643"/>
          </a:xfrm>
          <a:prstGeom prst="rect">
            <a:avLst/>
          </a:prstGeom>
          <a:noFill/>
          <a:ln>
            <a:noFill/>
          </a:ln>
        </p:spPr>
        <p:txBody>
          <a:bodyPr spcFirstLastPara="1" wrap="square" lIns="121900" tIns="121900" rIns="121900" bIns="121900" anchor="t" anchorCtr="0">
            <a:spAutoFit/>
          </a:bodyPr>
          <a:lstStyle/>
          <a:p>
            <a:pPr lvl="0"/>
            <a:r>
              <a:rPr lang="en-US" sz="2133" dirty="0">
                <a:solidFill>
                  <a:schemeClr val="dk2"/>
                </a:solidFill>
                <a:latin typeface="Cambria" panose="02040503050406030204" pitchFamily="18" charset="0"/>
                <a:ea typeface="Cambria" panose="02040503050406030204" pitchFamily="18" charset="0"/>
              </a:rPr>
              <a:t>Prof. Chirag Bhalodia</a:t>
            </a:r>
          </a:p>
          <a:p>
            <a:pPr lvl="0"/>
            <a:r>
              <a:rPr lang="en-US" sz="2133" dirty="0">
                <a:solidFill>
                  <a:schemeClr val="dk2"/>
                </a:solidFill>
                <a:latin typeface="Cambria" panose="02040503050406030204" pitchFamily="18" charset="0"/>
                <a:ea typeface="Cambria" panose="02040503050406030204" pitchFamily="18" charset="0"/>
              </a:rPr>
              <a:t>Department of Computer Engineering</a:t>
            </a:r>
            <a:endParaRPr sz="2133" dirty="0">
              <a:solidFill>
                <a:schemeClr val="dk2"/>
              </a:solidFill>
              <a:latin typeface="Cambria" panose="02040503050406030204" pitchFamily="18" charset="0"/>
              <a:ea typeface="Cambria" panose="02040503050406030204" pitchFamily="18" charset="0"/>
            </a:endParaRPr>
          </a:p>
        </p:txBody>
      </p:sp>
      <p:sp>
        <p:nvSpPr>
          <p:cNvPr id="13" name="Google Shape;71;p15"/>
          <p:cNvSpPr txBox="1"/>
          <p:nvPr/>
        </p:nvSpPr>
        <p:spPr>
          <a:xfrm>
            <a:off x="226951" y="966501"/>
            <a:ext cx="4655189" cy="615513"/>
          </a:xfrm>
          <a:prstGeom prst="rect">
            <a:avLst/>
          </a:prstGeom>
          <a:noFill/>
          <a:ln>
            <a:noFill/>
          </a:ln>
        </p:spPr>
        <p:txBody>
          <a:bodyPr spcFirstLastPara="1" wrap="square" lIns="121900" tIns="121900" rIns="121900" bIns="121900" anchor="t" anchorCtr="0">
            <a:spAutoFit/>
          </a:bodyPr>
          <a:lstStyle/>
          <a:p>
            <a:pPr lvl="0"/>
            <a:r>
              <a:rPr lang="en-IN" sz="2400" b="1" dirty="0">
                <a:solidFill>
                  <a:srgbClr val="666666"/>
                </a:solidFill>
                <a:latin typeface="Cambria" panose="02040503050406030204" pitchFamily="18" charset="0"/>
                <a:ea typeface="Cambria" panose="02040503050406030204" pitchFamily="18" charset="0"/>
              </a:rPr>
              <a:t>01CE1301</a:t>
            </a:r>
            <a:r>
              <a:rPr lang="en-IN" sz="2400" b="1" dirty="0">
                <a:solidFill>
                  <a:srgbClr val="666666"/>
                </a:solidFill>
                <a:latin typeface="Cambria" panose="02040503050406030204" pitchFamily="18" charset="0"/>
                <a:ea typeface="Cambria" panose="02040503050406030204" pitchFamily="18" charset="0"/>
                <a:cs typeface="Proxima Nova"/>
                <a:sym typeface="Proxima Nova"/>
              </a:rPr>
              <a:t> – Data Structure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Matrix Representation of a Graph</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5" y="632375"/>
            <a:ext cx="11917384" cy="2056933"/>
          </a:xfrm>
          <a:prstGeom prst="rect">
            <a:avLst/>
          </a:prstGeom>
          <a:noFill/>
          <a:ln>
            <a:noFill/>
          </a:ln>
        </p:spPr>
        <p:txBody>
          <a:bodyPr spcFirstLastPara="1" wrap="square" lIns="121900" tIns="121900" rIns="121900" bIns="121900" anchor="t" anchorCtr="0">
            <a:spAutoFit/>
          </a:bodyPr>
          <a:lstStyle/>
          <a:p>
            <a:pPr marL="380990" indent="-380990" algn="just">
              <a:spcBef>
                <a:spcPts val="1333"/>
              </a:spcBef>
              <a:buClr>
                <a:srgbClr val="B84742"/>
              </a:buClr>
              <a:buSzPct val="120000"/>
              <a:buFont typeface="Wingdings" panose="05000000000000000000" pitchFamily="2" charset="2"/>
              <a:buChar char="§"/>
            </a:pPr>
            <a:r>
              <a:rPr lang="en-US" sz="2400" b="1" kern="1200" dirty="0">
                <a:solidFill>
                  <a:srgbClr val="212121"/>
                </a:solidFill>
                <a:latin typeface="Cambria" panose="02040503050406030204" pitchFamily="18" charset="0"/>
                <a:ea typeface="Cambria" panose="02040503050406030204" pitchFamily="18" charset="0"/>
              </a:rPr>
              <a:t>Adjacency Matrix</a:t>
            </a:r>
          </a:p>
          <a:p>
            <a:pPr marL="380990" indent="-380990" algn="just">
              <a:spcBef>
                <a:spcPts val="1333"/>
              </a:spcBef>
              <a:buClr>
                <a:srgbClr val="B84742"/>
              </a:buClr>
              <a:buSzPct val="120000"/>
              <a:buFont typeface="Wingdings" panose="05000000000000000000" pitchFamily="2" charset="2"/>
              <a:buChar char="§"/>
            </a:pPr>
            <a:r>
              <a:rPr lang="en-US" sz="2400" kern="1200" dirty="0">
                <a:solidFill>
                  <a:srgbClr val="212121"/>
                </a:solidFill>
                <a:latin typeface="Cambria" panose="02040503050406030204" pitchFamily="18" charset="0"/>
                <a:ea typeface="Cambria" panose="02040503050406030204" pitchFamily="18" charset="0"/>
              </a:rPr>
              <a:t>In this method, the graph is represent in the form of the 2D matrix where rows and columns denote vertices. Each entry in the matrix represents the weight of the edge between those vertices. </a:t>
            </a:r>
          </a:p>
        </p:txBody>
      </p:sp>
      <p:pic>
        <p:nvPicPr>
          <p:cNvPr id="3" name="Picture 2">
            <a:extLst>
              <a:ext uri="{FF2B5EF4-FFF2-40B4-BE49-F238E27FC236}">
                <a16:creationId xmlns:a16="http://schemas.microsoft.com/office/drawing/2014/main" id="{ADF3F874-F9B2-D57C-1FA7-ECF38656EBFD}"/>
              </a:ext>
            </a:extLst>
          </p:cNvPr>
          <p:cNvPicPr>
            <a:picLocks noChangeAspect="1"/>
          </p:cNvPicPr>
          <p:nvPr/>
        </p:nvPicPr>
        <p:blipFill rotWithShape="1">
          <a:blip r:embed="rId6"/>
          <a:srcRect l="9832" t="8910" r="9127" b="20460"/>
          <a:stretch/>
        </p:blipFill>
        <p:spPr>
          <a:xfrm>
            <a:off x="2356675" y="2861121"/>
            <a:ext cx="7461243" cy="3364505"/>
          </a:xfrm>
          <a:prstGeom prst="rect">
            <a:avLst/>
          </a:prstGeom>
        </p:spPr>
      </p:pic>
    </p:spTree>
    <p:extLst>
      <p:ext uri="{BB962C8B-B14F-4D97-AF65-F5344CB8AC3E}">
        <p14:creationId xmlns:p14="http://schemas.microsoft.com/office/powerpoint/2010/main" val="1725384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Matrix Representation of a Graph</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5" y="632375"/>
            <a:ext cx="11917384" cy="2056933"/>
          </a:xfrm>
          <a:prstGeom prst="rect">
            <a:avLst/>
          </a:prstGeom>
          <a:noFill/>
          <a:ln>
            <a:noFill/>
          </a:ln>
        </p:spPr>
        <p:txBody>
          <a:bodyPr spcFirstLastPara="1" wrap="square" lIns="121900" tIns="121900" rIns="121900" bIns="121900" anchor="t" anchorCtr="0">
            <a:spAutoFit/>
          </a:bodyPr>
          <a:lstStyle/>
          <a:p>
            <a:pPr marL="380990" indent="-380990" algn="just">
              <a:spcBef>
                <a:spcPts val="1333"/>
              </a:spcBef>
              <a:buClr>
                <a:srgbClr val="B84742"/>
              </a:buClr>
              <a:buSzPct val="120000"/>
              <a:buFont typeface="Wingdings" panose="05000000000000000000" pitchFamily="2" charset="2"/>
              <a:buChar char="§"/>
            </a:pPr>
            <a:r>
              <a:rPr lang="en-US" sz="2400" b="1" kern="1200" dirty="0">
                <a:solidFill>
                  <a:srgbClr val="212121"/>
                </a:solidFill>
                <a:latin typeface="Cambria" panose="02040503050406030204" pitchFamily="18" charset="0"/>
                <a:ea typeface="Cambria" panose="02040503050406030204" pitchFamily="18" charset="0"/>
              </a:rPr>
              <a:t>Adjacency Matrix</a:t>
            </a:r>
          </a:p>
          <a:p>
            <a:pPr marL="380990" indent="-380990" algn="just">
              <a:spcBef>
                <a:spcPts val="1333"/>
              </a:spcBef>
              <a:buClr>
                <a:srgbClr val="B84742"/>
              </a:buClr>
              <a:buSzPct val="120000"/>
              <a:buFont typeface="Wingdings" panose="05000000000000000000" pitchFamily="2" charset="2"/>
              <a:buChar char="§"/>
            </a:pPr>
            <a:r>
              <a:rPr lang="en-US" sz="2400" kern="1200" dirty="0">
                <a:solidFill>
                  <a:srgbClr val="212121"/>
                </a:solidFill>
                <a:latin typeface="Cambria" panose="02040503050406030204" pitchFamily="18" charset="0"/>
                <a:ea typeface="Cambria" panose="02040503050406030204" pitchFamily="18" charset="0"/>
              </a:rPr>
              <a:t>In this method, the graph is represent in the form of the 2D matrix where rows and columns denote vertices. Each entry in the matrix represents the weight of the edge between those vertices. </a:t>
            </a:r>
          </a:p>
        </p:txBody>
      </p:sp>
      <p:pic>
        <p:nvPicPr>
          <p:cNvPr id="4" name="Picture 3">
            <a:extLst>
              <a:ext uri="{FF2B5EF4-FFF2-40B4-BE49-F238E27FC236}">
                <a16:creationId xmlns:a16="http://schemas.microsoft.com/office/drawing/2014/main" id="{9B5EAE0F-D81E-4D03-C9DF-6CEB30EDD445}"/>
              </a:ext>
            </a:extLst>
          </p:cNvPr>
          <p:cNvPicPr>
            <a:picLocks noChangeAspect="1"/>
          </p:cNvPicPr>
          <p:nvPr/>
        </p:nvPicPr>
        <p:blipFill>
          <a:blip r:embed="rId6"/>
          <a:stretch>
            <a:fillRect/>
          </a:stretch>
        </p:blipFill>
        <p:spPr>
          <a:xfrm>
            <a:off x="792807" y="2982366"/>
            <a:ext cx="10591701" cy="3584759"/>
          </a:xfrm>
          <a:prstGeom prst="rect">
            <a:avLst/>
          </a:prstGeom>
        </p:spPr>
      </p:pic>
    </p:spTree>
    <p:extLst>
      <p:ext uri="{BB962C8B-B14F-4D97-AF65-F5344CB8AC3E}">
        <p14:creationId xmlns:p14="http://schemas.microsoft.com/office/powerpoint/2010/main" val="4232974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Matrix Representation of a Graph</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32341" y="693417"/>
            <a:ext cx="11917384" cy="1854313"/>
          </a:xfrm>
          <a:prstGeom prst="rect">
            <a:avLst/>
          </a:prstGeom>
          <a:noFill/>
          <a:ln>
            <a:noFill/>
          </a:ln>
        </p:spPr>
        <p:txBody>
          <a:bodyPr spcFirstLastPara="1" wrap="square" lIns="121900" tIns="121900" rIns="121900" bIns="121900" anchor="t" anchorCtr="0">
            <a:spAutoFit/>
          </a:bodyPr>
          <a:lstStyle/>
          <a:p>
            <a:pPr marL="380990" indent="-380990" algn="just">
              <a:spcBef>
                <a:spcPts val="1333"/>
              </a:spcBef>
              <a:buClr>
                <a:srgbClr val="B84742"/>
              </a:buClr>
              <a:buSzPct val="120000"/>
              <a:buFont typeface="Wingdings" panose="05000000000000000000" pitchFamily="2" charset="2"/>
              <a:buChar char="§"/>
            </a:pPr>
            <a:r>
              <a:rPr lang="en-US" sz="2400" b="1" kern="1200" dirty="0">
                <a:solidFill>
                  <a:srgbClr val="212121"/>
                </a:solidFill>
                <a:latin typeface="Cambria" panose="02040503050406030204" pitchFamily="18" charset="0"/>
                <a:ea typeface="Cambria" panose="02040503050406030204" pitchFamily="18" charset="0"/>
              </a:rPr>
              <a:t>Adjacency List</a:t>
            </a:r>
          </a:p>
          <a:p>
            <a:pPr marL="380990" indent="-380990" algn="just">
              <a:spcBef>
                <a:spcPts val="1333"/>
              </a:spcBef>
              <a:buClr>
                <a:srgbClr val="B84742"/>
              </a:buClr>
              <a:buSzPct val="120000"/>
              <a:buFont typeface="Wingdings" panose="05000000000000000000" pitchFamily="2" charset="2"/>
              <a:buChar char="§"/>
            </a:pPr>
            <a:r>
              <a:rPr lang="en-US" sz="2400" kern="1200" dirty="0">
                <a:solidFill>
                  <a:srgbClr val="212121"/>
                </a:solidFill>
                <a:latin typeface="Cambria" panose="02040503050406030204" pitchFamily="18" charset="0"/>
                <a:ea typeface="Cambria" panose="02040503050406030204" pitchFamily="18" charset="0"/>
              </a:rPr>
              <a:t>This graph is represented as a collection of linked lists. </a:t>
            </a:r>
          </a:p>
          <a:p>
            <a:pPr marL="380990" indent="-380990" algn="just">
              <a:spcBef>
                <a:spcPts val="1333"/>
              </a:spcBef>
              <a:buClr>
                <a:srgbClr val="B84742"/>
              </a:buClr>
              <a:buSzPct val="120000"/>
              <a:buFont typeface="Wingdings" panose="05000000000000000000" pitchFamily="2" charset="2"/>
              <a:buChar char="§"/>
            </a:pPr>
            <a:r>
              <a:rPr lang="en-US" sz="2400" kern="1200" dirty="0">
                <a:solidFill>
                  <a:srgbClr val="212121"/>
                </a:solidFill>
                <a:latin typeface="Cambria" panose="02040503050406030204" pitchFamily="18" charset="0"/>
                <a:ea typeface="Cambria" panose="02040503050406030204" pitchFamily="18" charset="0"/>
              </a:rPr>
              <a:t>There is an array of pointer which points to the edges connected to that vertex. </a:t>
            </a:r>
          </a:p>
        </p:txBody>
      </p:sp>
      <p:pic>
        <p:nvPicPr>
          <p:cNvPr id="3" name="Picture 2">
            <a:extLst>
              <a:ext uri="{FF2B5EF4-FFF2-40B4-BE49-F238E27FC236}">
                <a16:creationId xmlns:a16="http://schemas.microsoft.com/office/drawing/2014/main" id="{6882F20D-AFF9-3B0C-DB99-CEC353324002}"/>
              </a:ext>
            </a:extLst>
          </p:cNvPr>
          <p:cNvPicPr>
            <a:picLocks noChangeAspect="1"/>
          </p:cNvPicPr>
          <p:nvPr/>
        </p:nvPicPr>
        <p:blipFill rotWithShape="1">
          <a:blip r:embed="rId6"/>
          <a:srcRect l="9945" t="8699" r="3025" b="10682"/>
          <a:stretch/>
        </p:blipFill>
        <p:spPr>
          <a:xfrm>
            <a:off x="2862221" y="2780978"/>
            <a:ext cx="6457625" cy="3679247"/>
          </a:xfrm>
          <a:prstGeom prst="rect">
            <a:avLst/>
          </a:prstGeom>
        </p:spPr>
      </p:pic>
    </p:spTree>
    <p:extLst>
      <p:ext uri="{BB962C8B-B14F-4D97-AF65-F5344CB8AC3E}">
        <p14:creationId xmlns:p14="http://schemas.microsoft.com/office/powerpoint/2010/main" val="3565236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Matrix Representation of a Graph</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32342" y="693418"/>
            <a:ext cx="3494263" cy="4439637"/>
          </a:xfrm>
          <a:prstGeom prst="rect">
            <a:avLst/>
          </a:prstGeom>
          <a:noFill/>
          <a:ln>
            <a:noFill/>
          </a:ln>
        </p:spPr>
        <p:txBody>
          <a:bodyPr spcFirstLastPara="1" wrap="square" lIns="121900" tIns="121900" rIns="121900" bIns="121900" anchor="t" anchorCtr="0">
            <a:spAutoFit/>
          </a:bodyPr>
          <a:lstStyle/>
          <a:p>
            <a:pPr marL="380990" indent="-380990" algn="just">
              <a:spcBef>
                <a:spcPts val="1333"/>
              </a:spcBef>
              <a:buClr>
                <a:srgbClr val="B84742"/>
              </a:buClr>
              <a:buSzPct val="120000"/>
              <a:buFont typeface="Wingdings" panose="05000000000000000000" pitchFamily="2" charset="2"/>
              <a:buChar char="§"/>
            </a:pPr>
            <a:r>
              <a:rPr lang="en-US" sz="2400" b="1" kern="1200" dirty="0">
                <a:solidFill>
                  <a:srgbClr val="212121"/>
                </a:solidFill>
                <a:latin typeface="Cambria" panose="02040503050406030204" pitchFamily="18" charset="0"/>
                <a:ea typeface="Cambria" panose="02040503050406030204" pitchFamily="18" charset="0"/>
              </a:rPr>
              <a:t>Adjacency List</a:t>
            </a:r>
          </a:p>
          <a:p>
            <a:pPr marL="380990" indent="-380990" algn="just">
              <a:spcBef>
                <a:spcPts val="1333"/>
              </a:spcBef>
              <a:buClr>
                <a:srgbClr val="B84742"/>
              </a:buClr>
              <a:buSzPct val="120000"/>
              <a:buFont typeface="Wingdings" panose="05000000000000000000" pitchFamily="2" charset="2"/>
              <a:buChar char="§"/>
            </a:pPr>
            <a:r>
              <a:rPr lang="en-US" sz="2400" kern="1200" dirty="0">
                <a:solidFill>
                  <a:srgbClr val="212121"/>
                </a:solidFill>
                <a:latin typeface="Cambria" panose="02040503050406030204" pitchFamily="18" charset="0"/>
                <a:ea typeface="Cambria" panose="02040503050406030204" pitchFamily="18" charset="0"/>
              </a:rPr>
              <a:t>This graph is represented as a collection of linked lists. </a:t>
            </a:r>
          </a:p>
          <a:p>
            <a:pPr marL="380990" indent="-380990" algn="just">
              <a:spcBef>
                <a:spcPts val="1333"/>
              </a:spcBef>
              <a:buClr>
                <a:srgbClr val="B84742"/>
              </a:buClr>
              <a:buSzPct val="120000"/>
              <a:buFont typeface="Wingdings" panose="05000000000000000000" pitchFamily="2" charset="2"/>
              <a:buChar char="§"/>
            </a:pPr>
            <a:r>
              <a:rPr lang="en-US" sz="2400" kern="1200" dirty="0">
                <a:solidFill>
                  <a:srgbClr val="212121"/>
                </a:solidFill>
                <a:latin typeface="Cambria" panose="02040503050406030204" pitchFamily="18" charset="0"/>
                <a:ea typeface="Cambria" panose="02040503050406030204" pitchFamily="18" charset="0"/>
              </a:rPr>
              <a:t>There is an array of pointer which points to the edges connected to that vertex. </a:t>
            </a:r>
          </a:p>
        </p:txBody>
      </p:sp>
      <p:sp>
        <p:nvSpPr>
          <p:cNvPr id="3" name="Oval 2">
            <a:extLst>
              <a:ext uri="{FF2B5EF4-FFF2-40B4-BE49-F238E27FC236}">
                <a16:creationId xmlns:a16="http://schemas.microsoft.com/office/drawing/2014/main" id="{A366D182-A095-D48B-9D98-6D1DAE58F4DE}"/>
              </a:ext>
            </a:extLst>
          </p:cNvPr>
          <p:cNvSpPr/>
          <p:nvPr/>
        </p:nvSpPr>
        <p:spPr>
          <a:xfrm>
            <a:off x="7714652" y="0"/>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US" sz="3200" b="1" kern="1200" dirty="0">
                <a:solidFill>
                  <a:prstClr val="white"/>
                </a:solidFill>
                <a:latin typeface="Roboto Condensed"/>
                <a:ea typeface="+mn-ea"/>
                <a:cs typeface="+mn-cs"/>
              </a:rPr>
              <a:t>0</a:t>
            </a:r>
          </a:p>
        </p:txBody>
      </p:sp>
      <p:sp>
        <p:nvSpPr>
          <p:cNvPr id="4" name="Oval 3">
            <a:extLst>
              <a:ext uri="{FF2B5EF4-FFF2-40B4-BE49-F238E27FC236}">
                <a16:creationId xmlns:a16="http://schemas.microsoft.com/office/drawing/2014/main" id="{7A9C651E-6108-2FD8-6056-83C404E6E5A8}"/>
              </a:ext>
            </a:extLst>
          </p:cNvPr>
          <p:cNvSpPr/>
          <p:nvPr/>
        </p:nvSpPr>
        <p:spPr>
          <a:xfrm>
            <a:off x="5987452" y="1320800"/>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US" sz="3200" b="1" kern="1200" dirty="0">
                <a:solidFill>
                  <a:prstClr val="white"/>
                </a:solidFill>
                <a:latin typeface="Roboto Condensed"/>
                <a:ea typeface="+mn-ea"/>
                <a:cs typeface="+mn-cs"/>
              </a:rPr>
              <a:t>1</a:t>
            </a:r>
          </a:p>
        </p:txBody>
      </p:sp>
      <p:sp>
        <p:nvSpPr>
          <p:cNvPr id="5" name="Oval 4">
            <a:extLst>
              <a:ext uri="{FF2B5EF4-FFF2-40B4-BE49-F238E27FC236}">
                <a16:creationId xmlns:a16="http://schemas.microsoft.com/office/drawing/2014/main" id="{D095A781-A690-99CA-5929-10751F529158}"/>
              </a:ext>
            </a:extLst>
          </p:cNvPr>
          <p:cNvSpPr/>
          <p:nvPr/>
        </p:nvSpPr>
        <p:spPr>
          <a:xfrm>
            <a:off x="7308252" y="2336800"/>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US" sz="3200" b="1" kern="1200" dirty="0">
                <a:solidFill>
                  <a:prstClr val="white"/>
                </a:solidFill>
                <a:latin typeface="Roboto Condensed"/>
                <a:ea typeface="+mn-ea"/>
                <a:cs typeface="+mn-cs"/>
              </a:rPr>
              <a:t>3</a:t>
            </a:r>
          </a:p>
        </p:txBody>
      </p:sp>
      <p:sp>
        <p:nvSpPr>
          <p:cNvPr id="6" name="Oval 5">
            <a:extLst>
              <a:ext uri="{FF2B5EF4-FFF2-40B4-BE49-F238E27FC236}">
                <a16:creationId xmlns:a16="http://schemas.microsoft.com/office/drawing/2014/main" id="{9046B8B6-0322-8C37-7A4D-57E978B055FF}"/>
              </a:ext>
            </a:extLst>
          </p:cNvPr>
          <p:cNvSpPr/>
          <p:nvPr/>
        </p:nvSpPr>
        <p:spPr>
          <a:xfrm>
            <a:off x="8806852" y="1651000"/>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US" sz="3200" b="1" kern="1200" dirty="0">
                <a:solidFill>
                  <a:prstClr val="white"/>
                </a:solidFill>
                <a:latin typeface="Roboto Condensed"/>
                <a:ea typeface="+mn-ea"/>
                <a:cs typeface="+mn-cs"/>
              </a:rPr>
              <a:t>2</a:t>
            </a:r>
          </a:p>
        </p:txBody>
      </p:sp>
      <p:sp>
        <p:nvSpPr>
          <p:cNvPr id="7" name="Oval 6">
            <a:extLst>
              <a:ext uri="{FF2B5EF4-FFF2-40B4-BE49-F238E27FC236}">
                <a16:creationId xmlns:a16="http://schemas.microsoft.com/office/drawing/2014/main" id="{D6DD01BD-AECB-F6A0-0770-93F1F09D4027}"/>
              </a:ext>
            </a:extLst>
          </p:cNvPr>
          <p:cNvSpPr/>
          <p:nvPr/>
        </p:nvSpPr>
        <p:spPr>
          <a:xfrm>
            <a:off x="10153052" y="1117600"/>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US" sz="3200" b="1" kern="1200" dirty="0">
                <a:solidFill>
                  <a:prstClr val="white"/>
                </a:solidFill>
                <a:latin typeface="Roboto Condensed"/>
                <a:ea typeface="+mn-ea"/>
                <a:cs typeface="+mn-cs"/>
              </a:rPr>
              <a:t>4</a:t>
            </a:r>
          </a:p>
        </p:txBody>
      </p:sp>
      <p:cxnSp>
        <p:nvCxnSpPr>
          <p:cNvPr id="8" name="Straight Connector 7">
            <a:extLst>
              <a:ext uri="{FF2B5EF4-FFF2-40B4-BE49-F238E27FC236}">
                <a16:creationId xmlns:a16="http://schemas.microsoft.com/office/drawing/2014/main" id="{23F2D534-BB7B-126E-9FC6-9A3A15BC68CF}"/>
              </a:ext>
            </a:extLst>
          </p:cNvPr>
          <p:cNvCxnSpPr>
            <a:stCxn id="3" idx="3"/>
            <a:endCxn id="4" idx="7"/>
          </p:cNvCxnSpPr>
          <p:nvPr/>
        </p:nvCxnSpPr>
        <p:spPr>
          <a:xfrm flipH="1">
            <a:off x="6626594" y="639142"/>
            <a:ext cx="1197717" cy="791317"/>
          </a:xfrm>
          <a:prstGeom prst="line">
            <a:avLst/>
          </a:prstGeom>
          <a:noFill/>
          <a:ln w="28575" cap="flat" cmpd="sng" algn="ctr">
            <a:solidFill>
              <a:srgbClr val="B84742"/>
            </a:solidFill>
            <a:prstDash val="solid"/>
            <a:miter lim="800000"/>
          </a:ln>
          <a:effectLst/>
        </p:spPr>
      </p:cxnSp>
      <p:cxnSp>
        <p:nvCxnSpPr>
          <p:cNvPr id="9" name="Straight Connector 8">
            <a:extLst>
              <a:ext uri="{FF2B5EF4-FFF2-40B4-BE49-F238E27FC236}">
                <a16:creationId xmlns:a16="http://schemas.microsoft.com/office/drawing/2014/main" id="{B4C0398E-3352-69B3-AA91-1242238B625A}"/>
              </a:ext>
            </a:extLst>
          </p:cNvPr>
          <p:cNvCxnSpPr>
            <a:stCxn id="4" idx="5"/>
            <a:endCxn id="5" idx="1"/>
          </p:cNvCxnSpPr>
          <p:nvPr/>
        </p:nvCxnSpPr>
        <p:spPr>
          <a:xfrm>
            <a:off x="6626594" y="1959942"/>
            <a:ext cx="791317" cy="486517"/>
          </a:xfrm>
          <a:prstGeom prst="line">
            <a:avLst/>
          </a:prstGeom>
          <a:noFill/>
          <a:ln w="28575" cap="flat" cmpd="sng" algn="ctr">
            <a:solidFill>
              <a:srgbClr val="B84742"/>
            </a:solidFill>
            <a:prstDash val="solid"/>
            <a:miter lim="800000"/>
          </a:ln>
          <a:effectLst/>
        </p:spPr>
      </p:cxnSp>
      <p:cxnSp>
        <p:nvCxnSpPr>
          <p:cNvPr id="10" name="Straight Connector 9">
            <a:extLst>
              <a:ext uri="{FF2B5EF4-FFF2-40B4-BE49-F238E27FC236}">
                <a16:creationId xmlns:a16="http://schemas.microsoft.com/office/drawing/2014/main" id="{C36B344D-C03A-D340-9B6F-36E3E5794433}"/>
              </a:ext>
            </a:extLst>
          </p:cNvPr>
          <p:cNvCxnSpPr>
            <a:stCxn id="5" idx="6"/>
            <a:endCxn id="6" idx="3"/>
          </p:cNvCxnSpPr>
          <p:nvPr/>
        </p:nvCxnSpPr>
        <p:spPr>
          <a:xfrm flipV="1">
            <a:off x="8057052" y="2290141"/>
            <a:ext cx="859459" cy="421059"/>
          </a:xfrm>
          <a:prstGeom prst="line">
            <a:avLst/>
          </a:prstGeom>
          <a:noFill/>
          <a:ln w="28575" cap="flat" cmpd="sng" algn="ctr">
            <a:solidFill>
              <a:srgbClr val="B84742"/>
            </a:solidFill>
            <a:prstDash val="solid"/>
            <a:miter lim="800000"/>
          </a:ln>
          <a:effectLst/>
        </p:spPr>
      </p:cxnSp>
      <p:cxnSp>
        <p:nvCxnSpPr>
          <p:cNvPr id="11" name="Straight Connector 10">
            <a:extLst>
              <a:ext uri="{FF2B5EF4-FFF2-40B4-BE49-F238E27FC236}">
                <a16:creationId xmlns:a16="http://schemas.microsoft.com/office/drawing/2014/main" id="{1B7B2657-664D-AF84-0BFC-9E777DFFC82B}"/>
              </a:ext>
            </a:extLst>
          </p:cNvPr>
          <p:cNvCxnSpPr>
            <a:stCxn id="6" idx="6"/>
            <a:endCxn id="7" idx="3"/>
          </p:cNvCxnSpPr>
          <p:nvPr/>
        </p:nvCxnSpPr>
        <p:spPr>
          <a:xfrm flipV="1">
            <a:off x="9555652" y="1756741"/>
            <a:ext cx="707059" cy="268659"/>
          </a:xfrm>
          <a:prstGeom prst="line">
            <a:avLst/>
          </a:prstGeom>
          <a:noFill/>
          <a:ln w="28575" cap="flat" cmpd="sng" algn="ctr">
            <a:solidFill>
              <a:srgbClr val="B84742"/>
            </a:solidFill>
            <a:prstDash val="solid"/>
            <a:miter lim="800000"/>
          </a:ln>
          <a:effectLst/>
        </p:spPr>
      </p:cxnSp>
      <p:cxnSp>
        <p:nvCxnSpPr>
          <p:cNvPr id="12" name="Straight Connector 11">
            <a:extLst>
              <a:ext uri="{FF2B5EF4-FFF2-40B4-BE49-F238E27FC236}">
                <a16:creationId xmlns:a16="http://schemas.microsoft.com/office/drawing/2014/main" id="{6CBF8D9E-396A-A43E-8C9E-32C5A7D26D46}"/>
              </a:ext>
            </a:extLst>
          </p:cNvPr>
          <p:cNvCxnSpPr>
            <a:stCxn id="3" idx="4"/>
            <a:endCxn id="5" idx="0"/>
          </p:cNvCxnSpPr>
          <p:nvPr/>
        </p:nvCxnSpPr>
        <p:spPr>
          <a:xfrm flipH="1">
            <a:off x="7682652" y="748800"/>
            <a:ext cx="406400" cy="1588000"/>
          </a:xfrm>
          <a:prstGeom prst="line">
            <a:avLst/>
          </a:prstGeom>
          <a:noFill/>
          <a:ln w="28575" cap="flat" cmpd="sng" algn="ctr">
            <a:solidFill>
              <a:srgbClr val="B84742"/>
            </a:solidFill>
            <a:prstDash val="solid"/>
            <a:miter lim="800000"/>
          </a:ln>
          <a:effectLst/>
        </p:spPr>
      </p:cxnSp>
      <p:cxnSp>
        <p:nvCxnSpPr>
          <p:cNvPr id="13" name="Straight Connector 12">
            <a:extLst>
              <a:ext uri="{FF2B5EF4-FFF2-40B4-BE49-F238E27FC236}">
                <a16:creationId xmlns:a16="http://schemas.microsoft.com/office/drawing/2014/main" id="{42A83537-8832-A0CA-58DB-F3297889F86E}"/>
              </a:ext>
            </a:extLst>
          </p:cNvPr>
          <p:cNvCxnSpPr>
            <a:stCxn id="3" idx="5"/>
            <a:endCxn id="6" idx="1"/>
          </p:cNvCxnSpPr>
          <p:nvPr/>
        </p:nvCxnSpPr>
        <p:spPr>
          <a:xfrm>
            <a:off x="8353794" y="639142"/>
            <a:ext cx="562717" cy="1121517"/>
          </a:xfrm>
          <a:prstGeom prst="line">
            <a:avLst/>
          </a:prstGeom>
          <a:noFill/>
          <a:ln w="28575" cap="flat" cmpd="sng" algn="ctr">
            <a:solidFill>
              <a:srgbClr val="B84742"/>
            </a:solidFill>
            <a:prstDash val="solid"/>
            <a:miter lim="800000"/>
          </a:ln>
          <a:effectLst/>
        </p:spPr>
      </p:cxnSp>
      <p:cxnSp>
        <p:nvCxnSpPr>
          <p:cNvPr id="14" name="Straight Connector 13">
            <a:extLst>
              <a:ext uri="{FF2B5EF4-FFF2-40B4-BE49-F238E27FC236}">
                <a16:creationId xmlns:a16="http://schemas.microsoft.com/office/drawing/2014/main" id="{C6C8962D-92DA-59DB-1331-CDAA0FB30868}"/>
              </a:ext>
            </a:extLst>
          </p:cNvPr>
          <p:cNvCxnSpPr>
            <a:stCxn id="3" idx="6"/>
            <a:endCxn id="7" idx="0"/>
          </p:cNvCxnSpPr>
          <p:nvPr/>
        </p:nvCxnSpPr>
        <p:spPr>
          <a:xfrm>
            <a:off x="8463452" y="374400"/>
            <a:ext cx="2064000" cy="743200"/>
          </a:xfrm>
          <a:prstGeom prst="line">
            <a:avLst/>
          </a:prstGeom>
          <a:noFill/>
          <a:ln w="28575" cap="flat" cmpd="sng" algn="ctr">
            <a:solidFill>
              <a:srgbClr val="B84742"/>
            </a:solidFill>
            <a:prstDash val="solid"/>
            <a:miter lim="800000"/>
          </a:ln>
          <a:effectLst/>
        </p:spPr>
      </p:cxnSp>
      <p:cxnSp>
        <p:nvCxnSpPr>
          <p:cNvPr id="15" name="Curved Connector 25">
            <a:extLst>
              <a:ext uri="{FF2B5EF4-FFF2-40B4-BE49-F238E27FC236}">
                <a16:creationId xmlns:a16="http://schemas.microsoft.com/office/drawing/2014/main" id="{655364A6-CEAA-25A8-18AB-4FE7BD4547B6}"/>
              </a:ext>
            </a:extLst>
          </p:cNvPr>
          <p:cNvCxnSpPr>
            <a:stCxn id="5" idx="5"/>
            <a:endCxn id="7" idx="5"/>
          </p:cNvCxnSpPr>
          <p:nvPr/>
        </p:nvCxnSpPr>
        <p:spPr>
          <a:xfrm rot="5400000" flipH="1" flipV="1">
            <a:off x="8760193" y="943941"/>
            <a:ext cx="1219200" cy="2844800"/>
          </a:xfrm>
          <a:prstGeom prst="curvedConnector3">
            <a:avLst>
              <a:gd name="adj1" fmla="val 1599"/>
            </a:avLst>
          </a:prstGeom>
          <a:noFill/>
          <a:ln w="28575" cap="flat" cmpd="sng" algn="ctr">
            <a:solidFill>
              <a:srgbClr val="B84742"/>
            </a:solidFill>
            <a:prstDash val="solid"/>
            <a:miter lim="800000"/>
          </a:ln>
          <a:effectLst/>
        </p:spPr>
      </p:cxnSp>
      <p:graphicFrame>
        <p:nvGraphicFramePr>
          <p:cNvPr id="16" name="Table 15">
            <a:extLst>
              <a:ext uri="{FF2B5EF4-FFF2-40B4-BE49-F238E27FC236}">
                <a16:creationId xmlns:a16="http://schemas.microsoft.com/office/drawing/2014/main" id="{5C6365AE-CCDE-6E6D-6950-4DAD027EE5C0}"/>
              </a:ext>
            </a:extLst>
          </p:cNvPr>
          <p:cNvGraphicFramePr>
            <a:graphicFrameLocks noGrp="1"/>
          </p:cNvGraphicFramePr>
          <p:nvPr>
            <p:extLst>
              <p:ext uri="{D42A27DB-BD31-4B8C-83A1-F6EECF244321}">
                <p14:modId xmlns:p14="http://schemas.microsoft.com/office/powerpoint/2010/main" val="33225108"/>
              </p:ext>
            </p:extLst>
          </p:nvPr>
        </p:nvGraphicFramePr>
        <p:xfrm>
          <a:off x="4695087" y="3366001"/>
          <a:ext cx="1016000" cy="3251200"/>
        </p:xfrm>
        <a:graphic>
          <a:graphicData uri="http://schemas.openxmlformats.org/drawingml/2006/table">
            <a:tbl>
              <a:tblPr firstRow="1" bandRow="1"/>
              <a:tblGrid>
                <a:gridCol w="1016000">
                  <a:extLst>
                    <a:ext uri="{9D8B030D-6E8A-4147-A177-3AD203B41FA5}">
                      <a16:colId xmlns:a16="http://schemas.microsoft.com/office/drawing/2014/main" val="20000"/>
                    </a:ext>
                  </a:extLst>
                </a:gridCol>
              </a:tblGrid>
              <a:tr h="6502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9pPr>
                    </a:lstStyle>
                    <a:p>
                      <a:pPr algn="ctr"/>
                      <a:r>
                        <a:rPr lang="en-US" sz="3200" b="1" dirty="0"/>
                        <a:t>0</a:t>
                      </a:r>
                    </a:p>
                  </a:txBody>
                  <a:tcPr marL="121920" marR="121920" marT="60960" marB="6096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502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9pPr>
                    </a:lstStyle>
                    <a:p>
                      <a:pPr algn="ctr"/>
                      <a:r>
                        <a:rPr lang="en-US" sz="3200" b="1" dirty="0"/>
                        <a:t>1</a:t>
                      </a:r>
                    </a:p>
                  </a:txBody>
                  <a:tcPr marL="121920" marR="121920" marT="60960" marB="6096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502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9pPr>
                    </a:lstStyle>
                    <a:p>
                      <a:pPr algn="ctr"/>
                      <a:r>
                        <a:rPr lang="en-US" sz="3200" b="1" dirty="0"/>
                        <a:t>2</a:t>
                      </a:r>
                    </a:p>
                  </a:txBody>
                  <a:tcPr marL="121920" marR="121920" marT="60960" marB="6096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502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9pPr>
                    </a:lstStyle>
                    <a:p>
                      <a:pPr algn="ctr"/>
                      <a:r>
                        <a:rPr lang="en-US" sz="3200" b="1" dirty="0"/>
                        <a:t>3</a:t>
                      </a:r>
                    </a:p>
                  </a:txBody>
                  <a:tcPr marL="121920" marR="121920" marT="60960" marB="6096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502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9pPr>
                    </a:lstStyle>
                    <a:p>
                      <a:pPr algn="ctr"/>
                      <a:r>
                        <a:rPr lang="en-US" sz="3200" b="1" dirty="0"/>
                        <a:t>4</a:t>
                      </a:r>
                    </a:p>
                  </a:txBody>
                  <a:tcPr marL="121920" marR="121920" marT="60960" marB="6096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17" name="Group 16">
            <a:extLst>
              <a:ext uri="{FF2B5EF4-FFF2-40B4-BE49-F238E27FC236}">
                <a16:creationId xmlns:a16="http://schemas.microsoft.com/office/drawing/2014/main" id="{D746FF36-A3D7-7E24-8B24-3468C8F1855D}"/>
              </a:ext>
            </a:extLst>
          </p:cNvPr>
          <p:cNvGrpSpPr/>
          <p:nvPr/>
        </p:nvGrpSpPr>
        <p:grpSpPr>
          <a:xfrm>
            <a:off x="6164676" y="3353301"/>
            <a:ext cx="1117600" cy="558800"/>
            <a:chOff x="5791200" y="1333500"/>
            <a:chExt cx="838200" cy="419100"/>
          </a:xfrm>
        </p:grpSpPr>
        <p:sp>
          <p:nvSpPr>
            <p:cNvPr id="18" name="Rectangle 17">
              <a:extLst>
                <a:ext uri="{FF2B5EF4-FFF2-40B4-BE49-F238E27FC236}">
                  <a16:creationId xmlns:a16="http://schemas.microsoft.com/office/drawing/2014/main" id="{8E9CE6E6-30BB-87BE-F20C-EC0D38DE31A0}"/>
                </a:ext>
              </a:extLst>
            </p:cNvPr>
            <p:cNvSpPr/>
            <p:nvPr/>
          </p:nvSpPr>
          <p:spPr>
            <a:xfrm>
              <a:off x="57912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US" sz="3200" b="1" kern="1200" dirty="0">
                  <a:solidFill>
                    <a:prstClr val="white"/>
                  </a:solidFill>
                  <a:latin typeface="Roboto Condensed"/>
                  <a:ea typeface="+mn-ea"/>
                  <a:cs typeface="+mn-cs"/>
                </a:rPr>
                <a:t>1</a:t>
              </a:r>
            </a:p>
          </p:txBody>
        </p:sp>
        <p:sp>
          <p:nvSpPr>
            <p:cNvPr id="19" name="Rectangle 18">
              <a:extLst>
                <a:ext uri="{FF2B5EF4-FFF2-40B4-BE49-F238E27FC236}">
                  <a16:creationId xmlns:a16="http://schemas.microsoft.com/office/drawing/2014/main" id="{13DD1F9D-3344-30A8-570B-F3FC53B0A056}"/>
                </a:ext>
              </a:extLst>
            </p:cNvPr>
            <p:cNvSpPr/>
            <p:nvPr/>
          </p:nvSpPr>
          <p:spPr>
            <a:xfrm>
              <a:off x="62103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3200" b="1" kern="1200" dirty="0">
                <a:solidFill>
                  <a:prstClr val="white"/>
                </a:solidFill>
                <a:latin typeface="Roboto Condensed"/>
                <a:ea typeface="+mn-ea"/>
                <a:cs typeface="+mn-cs"/>
              </a:endParaRPr>
            </a:p>
          </p:txBody>
        </p:sp>
      </p:grpSp>
      <p:grpSp>
        <p:nvGrpSpPr>
          <p:cNvPr id="20" name="Group 19">
            <a:extLst>
              <a:ext uri="{FF2B5EF4-FFF2-40B4-BE49-F238E27FC236}">
                <a16:creationId xmlns:a16="http://schemas.microsoft.com/office/drawing/2014/main" id="{44DDD42A-9342-76E1-3912-488D181F5646}"/>
              </a:ext>
            </a:extLst>
          </p:cNvPr>
          <p:cNvGrpSpPr/>
          <p:nvPr/>
        </p:nvGrpSpPr>
        <p:grpSpPr>
          <a:xfrm>
            <a:off x="7790276" y="3353301"/>
            <a:ext cx="1117600" cy="558800"/>
            <a:chOff x="5791200" y="1333500"/>
            <a:chExt cx="838200" cy="419100"/>
          </a:xfrm>
        </p:grpSpPr>
        <p:sp>
          <p:nvSpPr>
            <p:cNvPr id="21" name="Rectangle 20">
              <a:extLst>
                <a:ext uri="{FF2B5EF4-FFF2-40B4-BE49-F238E27FC236}">
                  <a16:creationId xmlns:a16="http://schemas.microsoft.com/office/drawing/2014/main" id="{459A87ED-CC73-E368-BC21-6FCDD9CCBFBD}"/>
                </a:ext>
              </a:extLst>
            </p:cNvPr>
            <p:cNvSpPr/>
            <p:nvPr/>
          </p:nvSpPr>
          <p:spPr>
            <a:xfrm>
              <a:off x="57912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US" sz="3200" b="1" kern="1200" dirty="0">
                  <a:solidFill>
                    <a:prstClr val="white"/>
                  </a:solidFill>
                  <a:latin typeface="Roboto Condensed"/>
                  <a:ea typeface="+mn-ea"/>
                  <a:cs typeface="+mn-cs"/>
                </a:rPr>
                <a:t>2</a:t>
              </a:r>
            </a:p>
          </p:txBody>
        </p:sp>
        <p:sp>
          <p:nvSpPr>
            <p:cNvPr id="22" name="Rectangle 21">
              <a:extLst>
                <a:ext uri="{FF2B5EF4-FFF2-40B4-BE49-F238E27FC236}">
                  <a16:creationId xmlns:a16="http://schemas.microsoft.com/office/drawing/2014/main" id="{A8785157-3E06-56B7-0E50-88468B9E1AE3}"/>
                </a:ext>
              </a:extLst>
            </p:cNvPr>
            <p:cNvSpPr/>
            <p:nvPr/>
          </p:nvSpPr>
          <p:spPr>
            <a:xfrm>
              <a:off x="62103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3200" b="1" kern="1200" dirty="0">
                <a:solidFill>
                  <a:prstClr val="white"/>
                </a:solidFill>
                <a:latin typeface="Roboto Condensed"/>
                <a:ea typeface="+mn-ea"/>
                <a:cs typeface="+mn-cs"/>
              </a:endParaRPr>
            </a:p>
          </p:txBody>
        </p:sp>
      </p:grpSp>
      <p:grpSp>
        <p:nvGrpSpPr>
          <p:cNvPr id="23" name="Group 22">
            <a:extLst>
              <a:ext uri="{FF2B5EF4-FFF2-40B4-BE49-F238E27FC236}">
                <a16:creationId xmlns:a16="http://schemas.microsoft.com/office/drawing/2014/main" id="{6CC46DA0-70AD-812E-9365-CC53C9CDBB68}"/>
              </a:ext>
            </a:extLst>
          </p:cNvPr>
          <p:cNvGrpSpPr/>
          <p:nvPr/>
        </p:nvGrpSpPr>
        <p:grpSpPr>
          <a:xfrm>
            <a:off x="9314276" y="3353301"/>
            <a:ext cx="1117600" cy="558800"/>
            <a:chOff x="5791200" y="1333500"/>
            <a:chExt cx="838200" cy="419100"/>
          </a:xfrm>
        </p:grpSpPr>
        <p:sp>
          <p:nvSpPr>
            <p:cNvPr id="24" name="Rectangle 23">
              <a:extLst>
                <a:ext uri="{FF2B5EF4-FFF2-40B4-BE49-F238E27FC236}">
                  <a16:creationId xmlns:a16="http://schemas.microsoft.com/office/drawing/2014/main" id="{BBDBADF8-3B94-745A-2A36-F2FD25ECF578}"/>
                </a:ext>
              </a:extLst>
            </p:cNvPr>
            <p:cNvSpPr/>
            <p:nvPr/>
          </p:nvSpPr>
          <p:spPr>
            <a:xfrm>
              <a:off x="57912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US" sz="3200" b="1" kern="1200" dirty="0">
                  <a:solidFill>
                    <a:prstClr val="white"/>
                  </a:solidFill>
                  <a:latin typeface="Roboto Condensed"/>
                  <a:ea typeface="+mn-ea"/>
                  <a:cs typeface="+mn-cs"/>
                </a:rPr>
                <a:t>3</a:t>
              </a:r>
            </a:p>
          </p:txBody>
        </p:sp>
        <p:sp>
          <p:nvSpPr>
            <p:cNvPr id="25" name="Rectangle 24">
              <a:extLst>
                <a:ext uri="{FF2B5EF4-FFF2-40B4-BE49-F238E27FC236}">
                  <a16:creationId xmlns:a16="http://schemas.microsoft.com/office/drawing/2014/main" id="{224A6703-481A-BE9C-ADFB-2A759D30D14B}"/>
                </a:ext>
              </a:extLst>
            </p:cNvPr>
            <p:cNvSpPr/>
            <p:nvPr/>
          </p:nvSpPr>
          <p:spPr>
            <a:xfrm>
              <a:off x="62103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3200" b="1" kern="1200" dirty="0">
                <a:solidFill>
                  <a:prstClr val="white"/>
                </a:solidFill>
                <a:latin typeface="Roboto Condensed"/>
                <a:ea typeface="+mn-ea"/>
                <a:cs typeface="+mn-cs"/>
              </a:endParaRPr>
            </a:p>
          </p:txBody>
        </p:sp>
      </p:grpSp>
      <p:grpSp>
        <p:nvGrpSpPr>
          <p:cNvPr id="26" name="Group 25">
            <a:extLst>
              <a:ext uri="{FF2B5EF4-FFF2-40B4-BE49-F238E27FC236}">
                <a16:creationId xmlns:a16="http://schemas.microsoft.com/office/drawing/2014/main" id="{BDEA309F-A7DB-6D79-4FE9-D868778730F2}"/>
              </a:ext>
            </a:extLst>
          </p:cNvPr>
          <p:cNvGrpSpPr/>
          <p:nvPr/>
        </p:nvGrpSpPr>
        <p:grpSpPr>
          <a:xfrm>
            <a:off x="10838276" y="3353300"/>
            <a:ext cx="1117600" cy="558800"/>
            <a:chOff x="5791200" y="1333500"/>
            <a:chExt cx="838200" cy="419100"/>
          </a:xfrm>
        </p:grpSpPr>
        <p:sp>
          <p:nvSpPr>
            <p:cNvPr id="27" name="Rectangle 26">
              <a:extLst>
                <a:ext uri="{FF2B5EF4-FFF2-40B4-BE49-F238E27FC236}">
                  <a16:creationId xmlns:a16="http://schemas.microsoft.com/office/drawing/2014/main" id="{BAD4FC16-3094-5843-6DF1-AFBC68EBD815}"/>
                </a:ext>
              </a:extLst>
            </p:cNvPr>
            <p:cNvSpPr/>
            <p:nvPr/>
          </p:nvSpPr>
          <p:spPr>
            <a:xfrm>
              <a:off x="57912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US" sz="3200" b="1" kern="1200" dirty="0">
                  <a:solidFill>
                    <a:prstClr val="white"/>
                  </a:solidFill>
                  <a:latin typeface="Roboto Condensed"/>
                  <a:ea typeface="+mn-ea"/>
                  <a:cs typeface="+mn-cs"/>
                </a:rPr>
                <a:t>4</a:t>
              </a:r>
            </a:p>
          </p:txBody>
        </p:sp>
        <p:sp>
          <p:nvSpPr>
            <p:cNvPr id="28" name="Rectangle 27">
              <a:extLst>
                <a:ext uri="{FF2B5EF4-FFF2-40B4-BE49-F238E27FC236}">
                  <a16:creationId xmlns:a16="http://schemas.microsoft.com/office/drawing/2014/main" id="{0E385A2C-57C6-1D2F-3E54-0DE83B6E4E35}"/>
                </a:ext>
              </a:extLst>
            </p:cNvPr>
            <p:cNvSpPr/>
            <p:nvPr/>
          </p:nvSpPr>
          <p:spPr>
            <a:xfrm>
              <a:off x="62103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3200" b="1" kern="1200" dirty="0">
                <a:solidFill>
                  <a:prstClr val="white"/>
                </a:solidFill>
                <a:latin typeface="Roboto Condensed"/>
                <a:ea typeface="+mn-ea"/>
                <a:cs typeface="+mn-cs"/>
              </a:endParaRPr>
            </a:p>
          </p:txBody>
        </p:sp>
      </p:grpSp>
      <p:grpSp>
        <p:nvGrpSpPr>
          <p:cNvPr id="29" name="Group 28">
            <a:extLst>
              <a:ext uri="{FF2B5EF4-FFF2-40B4-BE49-F238E27FC236}">
                <a16:creationId xmlns:a16="http://schemas.microsoft.com/office/drawing/2014/main" id="{3C6AA7C9-AF84-13FB-2D8F-741B6A4A3FBF}"/>
              </a:ext>
            </a:extLst>
          </p:cNvPr>
          <p:cNvGrpSpPr/>
          <p:nvPr/>
        </p:nvGrpSpPr>
        <p:grpSpPr>
          <a:xfrm>
            <a:off x="6164676" y="4013700"/>
            <a:ext cx="1117600" cy="558800"/>
            <a:chOff x="5791200" y="1333500"/>
            <a:chExt cx="838200" cy="419100"/>
          </a:xfrm>
        </p:grpSpPr>
        <p:sp>
          <p:nvSpPr>
            <p:cNvPr id="30" name="Rectangle 29">
              <a:extLst>
                <a:ext uri="{FF2B5EF4-FFF2-40B4-BE49-F238E27FC236}">
                  <a16:creationId xmlns:a16="http://schemas.microsoft.com/office/drawing/2014/main" id="{1CEC5C42-5427-08E9-9C61-A63D27849A83}"/>
                </a:ext>
              </a:extLst>
            </p:cNvPr>
            <p:cNvSpPr/>
            <p:nvPr/>
          </p:nvSpPr>
          <p:spPr>
            <a:xfrm>
              <a:off x="57912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US" sz="3200" b="1" kern="1200" dirty="0">
                  <a:solidFill>
                    <a:prstClr val="white"/>
                  </a:solidFill>
                  <a:latin typeface="Roboto Condensed"/>
                  <a:ea typeface="+mn-ea"/>
                  <a:cs typeface="+mn-cs"/>
                </a:rPr>
                <a:t>0</a:t>
              </a:r>
            </a:p>
          </p:txBody>
        </p:sp>
        <p:sp>
          <p:nvSpPr>
            <p:cNvPr id="31" name="Rectangle 30">
              <a:extLst>
                <a:ext uri="{FF2B5EF4-FFF2-40B4-BE49-F238E27FC236}">
                  <a16:creationId xmlns:a16="http://schemas.microsoft.com/office/drawing/2014/main" id="{0D458305-255B-08D0-5DB7-C9A4AD1FCACA}"/>
                </a:ext>
              </a:extLst>
            </p:cNvPr>
            <p:cNvSpPr/>
            <p:nvPr/>
          </p:nvSpPr>
          <p:spPr>
            <a:xfrm>
              <a:off x="62103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3200" b="1" kern="1200" dirty="0">
                <a:solidFill>
                  <a:prstClr val="white"/>
                </a:solidFill>
                <a:latin typeface="Roboto Condensed"/>
                <a:ea typeface="+mn-ea"/>
                <a:cs typeface="+mn-cs"/>
              </a:endParaRPr>
            </a:p>
          </p:txBody>
        </p:sp>
      </p:grpSp>
      <p:grpSp>
        <p:nvGrpSpPr>
          <p:cNvPr id="32" name="Group 31">
            <a:extLst>
              <a:ext uri="{FF2B5EF4-FFF2-40B4-BE49-F238E27FC236}">
                <a16:creationId xmlns:a16="http://schemas.microsoft.com/office/drawing/2014/main" id="{24747160-F368-4D84-D6BD-D7C34726A93F}"/>
              </a:ext>
            </a:extLst>
          </p:cNvPr>
          <p:cNvGrpSpPr/>
          <p:nvPr/>
        </p:nvGrpSpPr>
        <p:grpSpPr>
          <a:xfrm>
            <a:off x="7777576" y="4013700"/>
            <a:ext cx="1117600" cy="558800"/>
            <a:chOff x="5791200" y="1333500"/>
            <a:chExt cx="838200" cy="419100"/>
          </a:xfrm>
        </p:grpSpPr>
        <p:sp>
          <p:nvSpPr>
            <p:cNvPr id="33" name="Rectangle 32">
              <a:extLst>
                <a:ext uri="{FF2B5EF4-FFF2-40B4-BE49-F238E27FC236}">
                  <a16:creationId xmlns:a16="http://schemas.microsoft.com/office/drawing/2014/main" id="{95AC8CB2-D83D-5183-6384-310C34937F22}"/>
                </a:ext>
              </a:extLst>
            </p:cNvPr>
            <p:cNvSpPr/>
            <p:nvPr/>
          </p:nvSpPr>
          <p:spPr>
            <a:xfrm>
              <a:off x="57912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US" sz="3200" b="1" kern="1200" dirty="0">
                  <a:solidFill>
                    <a:prstClr val="white"/>
                  </a:solidFill>
                  <a:latin typeface="Roboto Condensed"/>
                  <a:ea typeface="+mn-ea"/>
                  <a:cs typeface="+mn-cs"/>
                </a:rPr>
                <a:t>3</a:t>
              </a:r>
            </a:p>
          </p:txBody>
        </p:sp>
        <p:sp>
          <p:nvSpPr>
            <p:cNvPr id="34" name="Rectangle 33">
              <a:extLst>
                <a:ext uri="{FF2B5EF4-FFF2-40B4-BE49-F238E27FC236}">
                  <a16:creationId xmlns:a16="http://schemas.microsoft.com/office/drawing/2014/main" id="{19AB1EEF-81BE-68A6-56E1-510142653A3C}"/>
                </a:ext>
              </a:extLst>
            </p:cNvPr>
            <p:cNvSpPr/>
            <p:nvPr/>
          </p:nvSpPr>
          <p:spPr>
            <a:xfrm>
              <a:off x="62103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3200" b="1" kern="1200" dirty="0">
                <a:solidFill>
                  <a:prstClr val="white"/>
                </a:solidFill>
                <a:latin typeface="Roboto Condensed"/>
                <a:ea typeface="+mn-ea"/>
                <a:cs typeface="+mn-cs"/>
              </a:endParaRPr>
            </a:p>
          </p:txBody>
        </p:sp>
      </p:grpSp>
      <p:grpSp>
        <p:nvGrpSpPr>
          <p:cNvPr id="35" name="Group 34">
            <a:extLst>
              <a:ext uri="{FF2B5EF4-FFF2-40B4-BE49-F238E27FC236}">
                <a16:creationId xmlns:a16="http://schemas.microsoft.com/office/drawing/2014/main" id="{70385AC9-62BD-8019-FB06-DB5996694688}"/>
              </a:ext>
            </a:extLst>
          </p:cNvPr>
          <p:cNvGrpSpPr/>
          <p:nvPr/>
        </p:nvGrpSpPr>
        <p:grpSpPr>
          <a:xfrm>
            <a:off x="6164676" y="4674100"/>
            <a:ext cx="1117600" cy="558800"/>
            <a:chOff x="5791200" y="1333500"/>
            <a:chExt cx="838200" cy="419100"/>
          </a:xfrm>
        </p:grpSpPr>
        <p:sp>
          <p:nvSpPr>
            <p:cNvPr id="36" name="Rectangle 35">
              <a:extLst>
                <a:ext uri="{FF2B5EF4-FFF2-40B4-BE49-F238E27FC236}">
                  <a16:creationId xmlns:a16="http://schemas.microsoft.com/office/drawing/2014/main" id="{52B8B952-8DD0-5084-4882-1D85E51E7639}"/>
                </a:ext>
              </a:extLst>
            </p:cNvPr>
            <p:cNvSpPr/>
            <p:nvPr/>
          </p:nvSpPr>
          <p:spPr>
            <a:xfrm>
              <a:off x="57912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US" sz="3200" b="1" kern="1200" dirty="0">
                  <a:solidFill>
                    <a:prstClr val="white"/>
                  </a:solidFill>
                  <a:latin typeface="Roboto Condensed"/>
                  <a:ea typeface="+mn-ea"/>
                  <a:cs typeface="+mn-cs"/>
                </a:rPr>
                <a:t>0</a:t>
              </a:r>
            </a:p>
          </p:txBody>
        </p:sp>
        <p:sp>
          <p:nvSpPr>
            <p:cNvPr id="37" name="Rectangle 36">
              <a:extLst>
                <a:ext uri="{FF2B5EF4-FFF2-40B4-BE49-F238E27FC236}">
                  <a16:creationId xmlns:a16="http://schemas.microsoft.com/office/drawing/2014/main" id="{D032A3DC-B01F-34D8-1BCC-D3D6008A9A53}"/>
                </a:ext>
              </a:extLst>
            </p:cNvPr>
            <p:cNvSpPr/>
            <p:nvPr/>
          </p:nvSpPr>
          <p:spPr>
            <a:xfrm>
              <a:off x="62103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3200" b="1" kern="1200" dirty="0">
                <a:solidFill>
                  <a:prstClr val="white"/>
                </a:solidFill>
                <a:latin typeface="Roboto Condensed"/>
                <a:ea typeface="+mn-ea"/>
                <a:cs typeface="+mn-cs"/>
              </a:endParaRPr>
            </a:p>
          </p:txBody>
        </p:sp>
      </p:grpSp>
      <p:grpSp>
        <p:nvGrpSpPr>
          <p:cNvPr id="38" name="Group 37">
            <a:extLst>
              <a:ext uri="{FF2B5EF4-FFF2-40B4-BE49-F238E27FC236}">
                <a16:creationId xmlns:a16="http://schemas.microsoft.com/office/drawing/2014/main" id="{D5A1A88F-7197-605B-B285-7D0911509C6C}"/>
              </a:ext>
            </a:extLst>
          </p:cNvPr>
          <p:cNvGrpSpPr/>
          <p:nvPr/>
        </p:nvGrpSpPr>
        <p:grpSpPr>
          <a:xfrm>
            <a:off x="7777576" y="4674100"/>
            <a:ext cx="1117600" cy="558800"/>
            <a:chOff x="5791200" y="1333500"/>
            <a:chExt cx="838200" cy="419100"/>
          </a:xfrm>
        </p:grpSpPr>
        <p:sp>
          <p:nvSpPr>
            <p:cNvPr id="39" name="Rectangle 38">
              <a:extLst>
                <a:ext uri="{FF2B5EF4-FFF2-40B4-BE49-F238E27FC236}">
                  <a16:creationId xmlns:a16="http://schemas.microsoft.com/office/drawing/2014/main" id="{782B5B07-8603-FEEE-25D9-C03E51B67B1B}"/>
                </a:ext>
              </a:extLst>
            </p:cNvPr>
            <p:cNvSpPr/>
            <p:nvPr/>
          </p:nvSpPr>
          <p:spPr>
            <a:xfrm>
              <a:off x="57912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US" sz="3200" b="1" kern="1200" dirty="0">
                  <a:solidFill>
                    <a:prstClr val="white"/>
                  </a:solidFill>
                  <a:latin typeface="Roboto Condensed"/>
                  <a:ea typeface="+mn-ea"/>
                  <a:cs typeface="+mn-cs"/>
                </a:rPr>
                <a:t>3</a:t>
              </a:r>
            </a:p>
          </p:txBody>
        </p:sp>
        <p:sp>
          <p:nvSpPr>
            <p:cNvPr id="40" name="Rectangle 39">
              <a:extLst>
                <a:ext uri="{FF2B5EF4-FFF2-40B4-BE49-F238E27FC236}">
                  <a16:creationId xmlns:a16="http://schemas.microsoft.com/office/drawing/2014/main" id="{23B58B30-51F6-3671-D583-3B408D9674F5}"/>
                </a:ext>
              </a:extLst>
            </p:cNvPr>
            <p:cNvSpPr/>
            <p:nvPr/>
          </p:nvSpPr>
          <p:spPr>
            <a:xfrm>
              <a:off x="62103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3200" b="1" kern="1200" dirty="0">
                <a:solidFill>
                  <a:prstClr val="white"/>
                </a:solidFill>
                <a:latin typeface="Roboto Condensed"/>
                <a:ea typeface="+mn-ea"/>
                <a:cs typeface="+mn-cs"/>
              </a:endParaRPr>
            </a:p>
          </p:txBody>
        </p:sp>
      </p:grpSp>
      <p:grpSp>
        <p:nvGrpSpPr>
          <p:cNvPr id="41" name="Group 40">
            <a:extLst>
              <a:ext uri="{FF2B5EF4-FFF2-40B4-BE49-F238E27FC236}">
                <a16:creationId xmlns:a16="http://schemas.microsoft.com/office/drawing/2014/main" id="{B680E88B-8809-C36B-723A-33293C9D21D0}"/>
              </a:ext>
            </a:extLst>
          </p:cNvPr>
          <p:cNvGrpSpPr/>
          <p:nvPr/>
        </p:nvGrpSpPr>
        <p:grpSpPr>
          <a:xfrm>
            <a:off x="9301576" y="4661400"/>
            <a:ext cx="1117600" cy="558800"/>
            <a:chOff x="5791200" y="1333500"/>
            <a:chExt cx="838200" cy="419100"/>
          </a:xfrm>
        </p:grpSpPr>
        <p:sp>
          <p:nvSpPr>
            <p:cNvPr id="42" name="Rectangle 41">
              <a:extLst>
                <a:ext uri="{FF2B5EF4-FFF2-40B4-BE49-F238E27FC236}">
                  <a16:creationId xmlns:a16="http://schemas.microsoft.com/office/drawing/2014/main" id="{D33A07C5-358A-EF5A-E8A7-43C07BE314AE}"/>
                </a:ext>
              </a:extLst>
            </p:cNvPr>
            <p:cNvSpPr/>
            <p:nvPr/>
          </p:nvSpPr>
          <p:spPr>
            <a:xfrm>
              <a:off x="57912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US" sz="3200" b="1" kern="1200" dirty="0">
                  <a:solidFill>
                    <a:prstClr val="white"/>
                  </a:solidFill>
                  <a:latin typeface="Roboto Condensed"/>
                  <a:ea typeface="+mn-ea"/>
                  <a:cs typeface="+mn-cs"/>
                </a:rPr>
                <a:t>4</a:t>
              </a:r>
            </a:p>
          </p:txBody>
        </p:sp>
        <p:sp>
          <p:nvSpPr>
            <p:cNvPr id="43" name="Rectangle 42">
              <a:extLst>
                <a:ext uri="{FF2B5EF4-FFF2-40B4-BE49-F238E27FC236}">
                  <a16:creationId xmlns:a16="http://schemas.microsoft.com/office/drawing/2014/main" id="{DFA490FB-E01F-F48E-7DFA-3C836611A83A}"/>
                </a:ext>
              </a:extLst>
            </p:cNvPr>
            <p:cNvSpPr/>
            <p:nvPr/>
          </p:nvSpPr>
          <p:spPr>
            <a:xfrm>
              <a:off x="62103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3200" b="1" kern="1200" dirty="0">
                <a:solidFill>
                  <a:prstClr val="white"/>
                </a:solidFill>
                <a:latin typeface="Roboto Condensed"/>
                <a:ea typeface="+mn-ea"/>
                <a:cs typeface="+mn-cs"/>
              </a:endParaRPr>
            </a:p>
          </p:txBody>
        </p:sp>
      </p:grpSp>
      <p:grpSp>
        <p:nvGrpSpPr>
          <p:cNvPr id="44" name="Group 43">
            <a:extLst>
              <a:ext uri="{FF2B5EF4-FFF2-40B4-BE49-F238E27FC236}">
                <a16:creationId xmlns:a16="http://schemas.microsoft.com/office/drawing/2014/main" id="{AB23614F-18BE-98DF-2A87-F416650AA547}"/>
              </a:ext>
            </a:extLst>
          </p:cNvPr>
          <p:cNvGrpSpPr/>
          <p:nvPr/>
        </p:nvGrpSpPr>
        <p:grpSpPr>
          <a:xfrm>
            <a:off x="6164676" y="5321800"/>
            <a:ext cx="1117600" cy="558800"/>
            <a:chOff x="5791200" y="1333500"/>
            <a:chExt cx="838200" cy="419100"/>
          </a:xfrm>
        </p:grpSpPr>
        <p:sp>
          <p:nvSpPr>
            <p:cNvPr id="45" name="Rectangle 44">
              <a:extLst>
                <a:ext uri="{FF2B5EF4-FFF2-40B4-BE49-F238E27FC236}">
                  <a16:creationId xmlns:a16="http://schemas.microsoft.com/office/drawing/2014/main" id="{699459E5-E3B1-34AB-3E3A-504362BDD2F7}"/>
                </a:ext>
              </a:extLst>
            </p:cNvPr>
            <p:cNvSpPr/>
            <p:nvPr/>
          </p:nvSpPr>
          <p:spPr>
            <a:xfrm>
              <a:off x="57912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US" sz="3200" b="1" kern="1200" dirty="0">
                  <a:solidFill>
                    <a:prstClr val="white"/>
                  </a:solidFill>
                  <a:latin typeface="Roboto Condensed"/>
                  <a:ea typeface="+mn-ea"/>
                  <a:cs typeface="+mn-cs"/>
                </a:rPr>
                <a:t>0</a:t>
              </a:r>
            </a:p>
          </p:txBody>
        </p:sp>
        <p:sp>
          <p:nvSpPr>
            <p:cNvPr id="46" name="Rectangle 45">
              <a:extLst>
                <a:ext uri="{FF2B5EF4-FFF2-40B4-BE49-F238E27FC236}">
                  <a16:creationId xmlns:a16="http://schemas.microsoft.com/office/drawing/2014/main" id="{0352FCAF-645D-4F77-BEC2-ADC22E111164}"/>
                </a:ext>
              </a:extLst>
            </p:cNvPr>
            <p:cNvSpPr/>
            <p:nvPr/>
          </p:nvSpPr>
          <p:spPr>
            <a:xfrm>
              <a:off x="62103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3200" b="1" kern="1200" dirty="0">
                <a:solidFill>
                  <a:prstClr val="white"/>
                </a:solidFill>
                <a:latin typeface="Roboto Condensed"/>
                <a:ea typeface="+mn-ea"/>
                <a:cs typeface="+mn-cs"/>
              </a:endParaRPr>
            </a:p>
          </p:txBody>
        </p:sp>
      </p:grpSp>
      <p:grpSp>
        <p:nvGrpSpPr>
          <p:cNvPr id="47" name="Group 46">
            <a:extLst>
              <a:ext uri="{FF2B5EF4-FFF2-40B4-BE49-F238E27FC236}">
                <a16:creationId xmlns:a16="http://schemas.microsoft.com/office/drawing/2014/main" id="{A90E250D-F2F9-90A0-85B2-903814D045DF}"/>
              </a:ext>
            </a:extLst>
          </p:cNvPr>
          <p:cNvGrpSpPr/>
          <p:nvPr/>
        </p:nvGrpSpPr>
        <p:grpSpPr>
          <a:xfrm>
            <a:off x="7790276" y="5321800"/>
            <a:ext cx="1117600" cy="558800"/>
            <a:chOff x="5791200" y="1333500"/>
            <a:chExt cx="838200" cy="419100"/>
          </a:xfrm>
        </p:grpSpPr>
        <p:sp>
          <p:nvSpPr>
            <p:cNvPr id="48" name="Rectangle 47">
              <a:extLst>
                <a:ext uri="{FF2B5EF4-FFF2-40B4-BE49-F238E27FC236}">
                  <a16:creationId xmlns:a16="http://schemas.microsoft.com/office/drawing/2014/main" id="{C31C5174-064C-06CC-5486-09328DF72ED6}"/>
                </a:ext>
              </a:extLst>
            </p:cNvPr>
            <p:cNvSpPr/>
            <p:nvPr/>
          </p:nvSpPr>
          <p:spPr>
            <a:xfrm>
              <a:off x="57912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US" sz="3200" b="1" kern="1200" dirty="0">
                  <a:solidFill>
                    <a:prstClr val="white"/>
                  </a:solidFill>
                  <a:latin typeface="Roboto Condensed"/>
                  <a:ea typeface="+mn-ea"/>
                  <a:cs typeface="+mn-cs"/>
                </a:rPr>
                <a:t>1</a:t>
              </a:r>
            </a:p>
          </p:txBody>
        </p:sp>
        <p:sp>
          <p:nvSpPr>
            <p:cNvPr id="49" name="Rectangle 48">
              <a:extLst>
                <a:ext uri="{FF2B5EF4-FFF2-40B4-BE49-F238E27FC236}">
                  <a16:creationId xmlns:a16="http://schemas.microsoft.com/office/drawing/2014/main" id="{9043D7D5-1E95-993B-D8C4-4454D9F95FE2}"/>
                </a:ext>
              </a:extLst>
            </p:cNvPr>
            <p:cNvSpPr/>
            <p:nvPr/>
          </p:nvSpPr>
          <p:spPr>
            <a:xfrm>
              <a:off x="62103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3200" b="1" kern="1200" dirty="0">
                <a:solidFill>
                  <a:prstClr val="white"/>
                </a:solidFill>
                <a:latin typeface="Roboto Condensed"/>
                <a:ea typeface="+mn-ea"/>
                <a:cs typeface="+mn-cs"/>
              </a:endParaRPr>
            </a:p>
          </p:txBody>
        </p:sp>
      </p:grpSp>
      <p:grpSp>
        <p:nvGrpSpPr>
          <p:cNvPr id="50" name="Group 49">
            <a:extLst>
              <a:ext uri="{FF2B5EF4-FFF2-40B4-BE49-F238E27FC236}">
                <a16:creationId xmlns:a16="http://schemas.microsoft.com/office/drawing/2014/main" id="{12C7067E-51FC-4ED0-D69B-A122548AFA0A}"/>
              </a:ext>
            </a:extLst>
          </p:cNvPr>
          <p:cNvGrpSpPr/>
          <p:nvPr/>
        </p:nvGrpSpPr>
        <p:grpSpPr>
          <a:xfrm>
            <a:off x="9314276" y="5321800"/>
            <a:ext cx="1117600" cy="558800"/>
            <a:chOff x="5791200" y="1333500"/>
            <a:chExt cx="838200" cy="419100"/>
          </a:xfrm>
        </p:grpSpPr>
        <p:sp>
          <p:nvSpPr>
            <p:cNvPr id="51" name="Rectangle 50">
              <a:extLst>
                <a:ext uri="{FF2B5EF4-FFF2-40B4-BE49-F238E27FC236}">
                  <a16:creationId xmlns:a16="http://schemas.microsoft.com/office/drawing/2014/main" id="{3AC8507C-46B4-7188-DE07-649658F8DF46}"/>
                </a:ext>
              </a:extLst>
            </p:cNvPr>
            <p:cNvSpPr/>
            <p:nvPr/>
          </p:nvSpPr>
          <p:spPr>
            <a:xfrm>
              <a:off x="57912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US" sz="3200" b="1" kern="1200" dirty="0">
                  <a:solidFill>
                    <a:prstClr val="white"/>
                  </a:solidFill>
                  <a:latin typeface="Roboto Condensed"/>
                  <a:ea typeface="+mn-ea"/>
                  <a:cs typeface="+mn-cs"/>
                </a:rPr>
                <a:t>2</a:t>
              </a:r>
            </a:p>
          </p:txBody>
        </p:sp>
        <p:sp>
          <p:nvSpPr>
            <p:cNvPr id="52" name="Rectangle 51">
              <a:extLst>
                <a:ext uri="{FF2B5EF4-FFF2-40B4-BE49-F238E27FC236}">
                  <a16:creationId xmlns:a16="http://schemas.microsoft.com/office/drawing/2014/main" id="{0838BCCE-591C-1879-A0E0-F45F7081885A}"/>
                </a:ext>
              </a:extLst>
            </p:cNvPr>
            <p:cNvSpPr/>
            <p:nvPr/>
          </p:nvSpPr>
          <p:spPr>
            <a:xfrm>
              <a:off x="62103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3200" b="1" kern="1200" dirty="0">
                <a:solidFill>
                  <a:prstClr val="white"/>
                </a:solidFill>
                <a:latin typeface="Roboto Condensed"/>
                <a:ea typeface="+mn-ea"/>
                <a:cs typeface="+mn-cs"/>
              </a:endParaRPr>
            </a:p>
          </p:txBody>
        </p:sp>
      </p:grpSp>
      <p:grpSp>
        <p:nvGrpSpPr>
          <p:cNvPr id="53" name="Group 52">
            <a:extLst>
              <a:ext uri="{FF2B5EF4-FFF2-40B4-BE49-F238E27FC236}">
                <a16:creationId xmlns:a16="http://schemas.microsoft.com/office/drawing/2014/main" id="{85390935-FAD9-4D4A-383D-E1FEBF94FC60}"/>
              </a:ext>
            </a:extLst>
          </p:cNvPr>
          <p:cNvGrpSpPr/>
          <p:nvPr/>
        </p:nvGrpSpPr>
        <p:grpSpPr>
          <a:xfrm>
            <a:off x="10838276" y="5321800"/>
            <a:ext cx="1117600" cy="558800"/>
            <a:chOff x="5791200" y="1333500"/>
            <a:chExt cx="838200" cy="419100"/>
          </a:xfrm>
        </p:grpSpPr>
        <p:sp>
          <p:nvSpPr>
            <p:cNvPr id="54" name="Rectangle 53">
              <a:extLst>
                <a:ext uri="{FF2B5EF4-FFF2-40B4-BE49-F238E27FC236}">
                  <a16:creationId xmlns:a16="http://schemas.microsoft.com/office/drawing/2014/main" id="{62FAC060-C0B6-907C-6B97-EB4DE8E50447}"/>
                </a:ext>
              </a:extLst>
            </p:cNvPr>
            <p:cNvSpPr/>
            <p:nvPr/>
          </p:nvSpPr>
          <p:spPr>
            <a:xfrm>
              <a:off x="57912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US" sz="3200" b="1" kern="1200" dirty="0">
                  <a:solidFill>
                    <a:prstClr val="white"/>
                  </a:solidFill>
                  <a:latin typeface="Roboto Condensed"/>
                  <a:ea typeface="+mn-ea"/>
                  <a:cs typeface="+mn-cs"/>
                </a:rPr>
                <a:t>4</a:t>
              </a:r>
            </a:p>
          </p:txBody>
        </p:sp>
        <p:sp>
          <p:nvSpPr>
            <p:cNvPr id="55" name="Rectangle 54">
              <a:extLst>
                <a:ext uri="{FF2B5EF4-FFF2-40B4-BE49-F238E27FC236}">
                  <a16:creationId xmlns:a16="http://schemas.microsoft.com/office/drawing/2014/main" id="{2D027AB1-B8CB-63FB-0468-C3F1E0B9C1BB}"/>
                </a:ext>
              </a:extLst>
            </p:cNvPr>
            <p:cNvSpPr/>
            <p:nvPr/>
          </p:nvSpPr>
          <p:spPr>
            <a:xfrm>
              <a:off x="62103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3200" b="1" kern="1200" dirty="0">
                <a:solidFill>
                  <a:prstClr val="white"/>
                </a:solidFill>
                <a:latin typeface="Roboto Condensed"/>
                <a:ea typeface="+mn-ea"/>
                <a:cs typeface="+mn-cs"/>
              </a:endParaRPr>
            </a:p>
          </p:txBody>
        </p:sp>
      </p:grpSp>
      <p:grpSp>
        <p:nvGrpSpPr>
          <p:cNvPr id="56" name="Group 55">
            <a:extLst>
              <a:ext uri="{FF2B5EF4-FFF2-40B4-BE49-F238E27FC236}">
                <a16:creationId xmlns:a16="http://schemas.microsoft.com/office/drawing/2014/main" id="{680D2F64-45A3-AEE3-DE19-1558187C96BF}"/>
              </a:ext>
            </a:extLst>
          </p:cNvPr>
          <p:cNvGrpSpPr/>
          <p:nvPr/>
        </p:nvGrpSpPr>
        <p:grpSpPr>
          <a:xfrm>
            <a:off x="6164676" y="5982200"/>
            <a:ext cx="1117600" cy="558800"/>
            <a:chOff x="5791200" y="1333500"/>
            <a:chExt cx="838200" cy="419100"/>
          </a:xfrm>
        </p:grpSpPr>
        <p:sp>
          <p:nvSpPr>
            <p:cNvPr id="57" name="Rectangle 56">
              <a:extLst>
                <a:ext uri="{FF2B5EF4-FFF2-40B4-BE49-F238E27FC236}">
                  <a16:creationId xmlns:a16="http://schemas.microsoft.com/office/drawing/2014/main" id="{2358BC1A-BA93-152A-DE8B-C6AEA40FAD2B}"/>
                </a:ext>
              </a:extLst>
            </p:cNvPr>
            <p:cNvSpPr/>
            <p:nvPr/>
          </p:nvSpPr>
          <p:spPr>
            <a:xfrm>
              <a:off x="57912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US" sz="3200" b="1" kern="1200" dirty="0">
                  <a:solidFill>
                    <a:prstClr val="white"/>
                  </a:solidFill>
                  <a:latin typeface="Roboto Condensed"/>
                  <a:ea typeface="+mn-ea"/>
                  <a:cs typeface="+mn-cs"/>
                </a:rPr>
                <a:t>0</a:t>
              </a:r>
            </a:p>
          </p:txBody>
        </p:sp>
        <p:sp>
          <p:nvSpPr>
            <p:cNvPr id="58" name="Rectangle 57">
              <a:extLst>
                <a:ext uri="{FF2B5EF4-FFF2-40B4-BE49-F238E27FC236}">
                  <a16:creationId xmlns:a16="http://schemas.microsoft.com/office/drawing/2014/main" id="{98589015-1A5D-D537-2BE2-6037A24DBC39}"/>
                </a:ext>
              </a:extLst>
            </p:cNvPr>
            <p:cNvSpPr/>
            <p:nvPr/>
          </p:nvSpPr>
          <p:spPr>
            <a:xfrm>
              <a:off x="62103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3200" b="1" kern="1200" dirty="0">
                <a:solidFill>
                  <a:prstClr val="white"/>
                </a:solidFill>
                <a:latin typeface="Roboto Condensed"/>
                <a:ea typeface="+mn-ea"/>
                <a:cs typeface="+mn-cs"/>
              </a:endParaRPr>
            </a:p>
          </p:txBody>
        </p:sp>
      </p:grpSp>
      <p:grpSp>
        <p:nvGrpSpPr>
          <p:cNvPr id="59" name="Group 58">
            <a:extLst>
              <a:ext uri="{FF2B5EF4-FFF2-40B4-BE49-F238E27FC236}">
                <a16:creationId xmlns:a16="http://schemas.microsoft.com/office/drawing/2014/main" id="{9573B6D6-FCC4-03D5-B51F-F7880406FF99}"/>
              </a:ext>
            </a:extLst>
          </p:cNvPr>
          <p:cNvGrpSpPr/>
          <p:nvPr/>
        </p:nvGrpSpPr>
        <p:grpSpPr>
          <a:xfrm>
            <a:off x="7777576" y="5982200"/>
            <a:ext cx="1117600" cy="558800"/>
            <a:chOff x="5791200" y="1333500"/>
            <a:chExt cx="838200" cy="419100"/>
          </a:xfrm>
        </p:grpSpPr>
        <p:sp>
          <p:nvSpPr>
            <p:cNvPr id="60" name="Rectangle 59">
              <a:extLst>
                <a:ext uri="{FF2B5EF4-FFF2-40B4-BE49-F238E27FC236}">
                  <a16:creationId xmlns:a16="http://schemas.microsoft.com/office/drawing/2014/main" id="{30104B9F-98DF-F27F-EDEF-D0B63DE6885A}"/>
                </a:ext>
              </a:extLst>
            </p:cNvPr>
            <p:cNvSpPr/>
            <p:nvPr/>
          </p:nvSpPr>
          <p:spPr>
            <a:xfrm>
              <a:off x="57912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US" sz="3200" b="1" kern="1200" dirty="0">
                  <a:solidFill>
                    <a:prstClr val="white"/>
                  </a:solidFill>
                  <a:latin typeface="Roboto Condensed"/>
                  <a:ea typeface="+mn-ea"/>
                  <a:cs typeface="+mn-cs"/>
                </a:rPr>
                <a:t>2</a:t>
              </a:r>
            </a:p>
          </p:txBody>
        </p:sp>
        <p:sp>
          <p:nvSpPr>
            <p:cNvPr id="61" name="Rectangle 60">
              <a:extLst>
                <a:ext uri="{FF2B5EF4-FFF2-40B4-BE49-F238E27FC236}">
                  <a16:creationId xmlns:a16="http://schemas.microsoft.com/office/drawing/2014/main" id="{87CF2B52-5ECC-F9CC-9C69-3DEA3C21412E}"/>
                </a:ext>
              </a:extLst>
            </p:cNvPr>
            <p:cNvSpPr/>
            <p:nvPr/>
          </p:nvSpPr>
          <p:spPr>
            <a:xfrm>
              <a:off x="62103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3200" b="1" kern="1200" dirty="0">
                <a:solidFill>
                  <a:prstClr val="white"/>
                </a:solidFill>
                <a:latin typeface="Roboto Condensed"/>
                <a:ea typeface="+mn-ea"/>
                <a:cs typeface="+mn-cs"/>
              </a:endParaRPr>
            </a:p>
          </p:txBody>
        </p:sp>
      </p:grpSp>
      <p:grpSp>
        <p:nvGrpSpPr>
          <p:cNvPr id="62" name="Group 61">
            <a:extLst>
              <a:ext uri="{FF2B5EF4-FFF2-40B4-BE49-F238E27FC236}">
                <a16:creationId xmlns:a16="http://schemas.microsoft.com/office/drawing/2014/main" id="{621D2D11-C473-2965-B64A-360087229C07}"/>
              </a:ext>
            </a:extLst>
          </p:cNvPr>
          <p:cNvGrpSpPr/>
          <p:nvPr/>
        </p:nvGrpSpPr>
        <p:grpSpPr>
          <a:xfrm>
            <a:off x="9301576" y="5982200"/>
            <a:ext cx="1117600" cy="558800"/>
            <a:chOff x="5791200" y="1333500"/>
            <a:chExt cx="838200" cy="419100"/>
          </a:xfrm>
        </p:grpSpPr>
        <p:sp>
          <p:nvSpPr>
            <p:cNvPr id="63" name="Rectangle 62">
              <a:extLst>
                <a:ext uri="{FF2B5EF4-FFF2-40B4-BE49-F238E27FC236}">
                  <a16:creationId xmlns:a16="http://schemas.microsoft.com/office/drawing/2014/main" id="{6F969FD6-F299-A135-2AA5-8E1EF9FC440C}"/>
                </a:ext>
              </a:extLst>
            </p:cNvPr>
            <p:cNvSpPr/>
            <p:nvPr/>
          </p:nvSpPr>
          <p:spPr>
            <a:xfrm>
              <a:off x="57912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US" sz="3200" b="1" kern="1200" dirty="0">
                  <a:solidFill>
                    <a:prstClr val="white"/>
                  </a:solidFill>
                  <a:latin typeface="Roboto Condensed"/>
                  <a:ea typeface="+mn-ea"/>
                  <a:cs typeface="+mn-cs"/>
                </a:rPr>
                <a:t>3</a:t>
              </a:r>
            </a:p>
          </p:txBody>
        </p:sp>
        <p:sp>
          <p:nvSpPr>
            <p:cNvPr id="64" name="Rectangle 63">
              <a:extLst>
                <a:ext uri="{FF2B5EF4-FFF2-40B4-BE49-F238E27FC236}">
                  <a16:creationId xmlns:a16="http://schemas.microsoft.com/office/drawing/2014/main" id="{C03508FA-43F1-E456-5864-34B5F43341CE}"/>
                </a:ext>
              </a:extLst>
            </p:cNvPr>
            <p:cNvSpPr/>
            <p:nvPr/>
          </p:nvSpPr>
          <p:spPr>
            <a:xfrm>
              <a:off x="6210300" y="1333500"/>
              <a:ext cx="419100" cy="4191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3200" b="1" kern="1200" dirty="0">
                <a:solidFill>
                  <a:prstClr val="white"/>
                </a:solidFill>
                <a:latin typeface="Roboto Condensed"/>
                <a:ea typeface="+mn-ea"/>
                <a:cs typeface="+mn-cs"/>
              </a:endParaRPr>
            </a:p>
          </p:txBody>
        </p:sp>
      </p:grpSp>
      <p:cxnSp>
        <p:nvCxnSpPr>
          <p:cNvPr id="65" name="Straight Arrow Connector 64">
            <a:extLst>
              <a:ext uri="{FF2B5EF4-FFF2-40B4-BE49-F238E27FC236}">
                <a16:creationId xmlns:a16="http://schemas.microsoft.com/office/drawing/2014/main" id="{43C53083-6A0A-6BFE-5605-340160DBDBAE}"/>
              </a:ext>
            </a:extLst>
          </p:cNvPr>
          <p:cNvCxnSpPr>
            <a:endCxn id="18" idx="1"/>
          </p:cNvCxnSpPr>
          <p:nvPr/>
        </p:nvCxnSpPr>
        <p:spPr>
          <a:xfrm>
            <a:off x="5758276" y="3632701"/>
            <a:ext cx="406400" cy="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70" name="Straight Arrow Connector 69">
            <a:extLst>
              <a:ext uri="{FF2B5EF4-FFF2-40B4-BE49-F238E27FC236}">
                <a16:creationId xmlns:a16="http://schemas.microsoft.com/office/drawing/2014/main" id="{DA810360-D776-55DE-223E-E3E4CC473C08}"/>
              </a:ext>
            </a:extLst>
          </p:cNvPr>
          <p:cNvCxnSpPr>
            <a:stCxn id="19" idx="3"/>
            <a:endCxn id="21" idx="1"/>
          </p:cNvCxnSpPr>
          <p:nvPr/>
        </p:nvCxnSpPr>
        <p:spPr>
          <a:xfrm>
            <a:off x="7282276" y="3632701"/>
            <a:ext cx="508000" cy="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72" name="Straight Arrow Connector 71">
            <a:extLst>
              <a:ext uri="{FF2B5EF4-FFF2-40B4-BE49-F238E27FC236}">
                <a16:creationId xmlns:a16="http://schemas.microsoft.com/office/drawing/2014/main" id="{AF85E271-DE93-DE7E-ED87-6B7A77D69654}"/>
              </a:ext>
            </a:extLst>
          </p:cNvPr>
          <p:cNvCxnSpPr>
            <a:stCxn id="22" idx="3"/>
            <a:endCxn id="24" idx="1"/>
          </p:cNvCxnSpPr>
          <p:nvPr/>
        </p:nvCxnSpPr>
        <p:spPr>
          <a:xfrm>
            <a:off x="8907876" y="3632701"/>
            <a:ext cx="406400" cy="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73" name="Straight Arrow Connector 72">
            <a:extLst>
              <a:ext uri="{FF2B5EF4-FFF2-40B4-BE49-F238E27FC236}">
                <a16:creationId xmlns:a16="http://schemas.microsoft.com/office/drawing/2014/main" id="{7E6BD0E6-A716-8B47-234A-049CB939F00B}"/>
              </a:ext>
            </a:extLst>
          </p:cNvPr>
          <p:cNvCxnSpPr>
            <a:endCxn id="30" idx="1"/>
          </p:cNvCxnSpPr>
          <p:nvPr/>
        </p:nvCxnSpPr>
        <p:spPr>
          <a:xfrm>
            <a:off x="5758276" y="4293100"/>
            <a:ext cx="406400" cy="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74" name="Straight Arrow Connector 73">
            <a:extLst>
              <a:ext uri="{FF2B5EF4-FFF2-40B4-BE49-F238E27FC236}">
                <a16:creationId xmlns:a16="http://schemas.microsoft.com/office/drawing/2014/main" id="{0EA5D595-8F7B-ED87-5F30-01BA402533B5}"/>
              </a:ext>
            </a:extLst>
          </p:cNvPr>
          <p:cNvCxnSpPr>
            <a:stCxn id="31" idx="3"/>
            <a:endCxn id="33" idx="1"/>
          </p:cNvCxnSpPr>
          <p:nvPr/>
        </p:nvCxnSpPr>
        <p:spPr>
          <a:xfrm>
            <a:off x="7282278" y="4293100"/>
            <a:ext cx="495300" cy="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75" name="Straight Arrow Connector 74">
            <a:extLst>
              <a:ext uri="{FF2B5EF4-FFF2-40B4-BE49-F238E27FC236}">
                <a16:creationId xmlns:a16="http://schemas.microsoft.com/office/drawing/2014/main" id="{07461B5E-E6AD-F519-555F-33017F264C37}"/>
              </a:ext>
            </a:extLst>
          </p:cNvPr>
          <p:cNvCxnSpPr>
            <a:endCxn id="36" idx="1"/>
          </p:cNvCxnSpPr>
          <p:nvPr/>
        </p:nvCxnSpPr>
        <p:spPr>
          <a:xfrm>
            <a:off x="5758276" y="4953500"/>
            <a:ext cx="406400" cy="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76" name="Straight Arrow Connector 75">
            <a:extLst>
              <a:ext uri="{FF2B5EF4-FFF2-40B4-BE49-F238E27FC236}">
                <a16:creationId xmlns:a16="http://schemas.microsoft.com/office/drawing/2014/main" id="{B3432B1D-EDB6-BF7F-E62C-4FB14C706E50}"/>
              </a:ext>
            </a:extLst>
          </p:cNvPr>
          <p:cNvCxnSpPr>
            <a:stCxn id="37" idx="3"/>
            <a:endCxn id="39" idx="1"/>
          </p:cNvCxnSpPr>
          <p:nvPr/>
        </p:nvCxnSpPr>
        <p:spPr>
          <a:xfrm>
            <a:off x="7282278" y="4953500"/>
            <a:ext cx="495300" cy="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77" name="Straight Arrow Connector 76">
            <a:extLst>
              <a:ext uri="{FF2B5EF4-FFF2-40B4-BE49-F238E27FC236}">
                <a16:creationId xmlns:a16="http://schemas.microsoft.com/office/drawing/2014/main" id="{896B3412-4871-0835-3599-08698D43D735}"/>
              </a:ext>
            </a:extLst>
          </p:cNvPr>
          <p:cNvCxnSpPr>
            <a:stCxn id="40" idx="3"/>
            <a:endCxn id="42" idx="1"/>
          </p:cNvCxnSpPr>
          <p:nvPr/>
        </p:nvCxnSpPr>
        <p:spPr>
          <a:xfrm flipV="1">
            <a:off x="8895176" y="4940802"/>
            <a:ext cx="406400" cy="1270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78" name="Straight Arrow Connector 77">
            <a:extLst>
              <a:ext uri="{FF2B5EF4-FFF2-40B4-BE49-F238E27FC236}">
                <a16:creationId xmlns:a16="http://schemas.microsoft.com/office/drawing/2014/main" id="{E31B97E2-1418-5BCA-4E69-9C02F6D0E711}"/>
              </a:ext>
            </a:extLst>
          </p:cNvPr>
          <p:cNvCxnSpPr>
            <a:endCxn id="45" idx="1"/>
          </p:cNvCxnSpPr>
          <p:nvPr/>
        </p:nvCxnSpPr>
        <p:spPr>
          <a:xfrm>
            <a:off x="5758276" y="5601200"/>
            <a:ext cx="406400" cy="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79" name="Straight Arrow Connector 78">
            <a:extLst>
              <a:ext uri="{FF2B5EF4-FFF2-40B4-BE49-F238E27FC236}">
                <a16:creationId xmlns:a16="http://schemas.microsoft.com/office/drawing/2014/main" id="{C6850E4B-1E08-6DAC-5AD8-42268A787344}"/>
              </a:ext>
            </a:extLst>
          </p:cNvPr>
          <p:cNvCxnSpPr>
            <a:stCxn id="46" idx="3"/>
            <a:endCxn id="48" idx="1"/>
          </p:cNvCxnSpPr>
          <p:nvPr/>
        </p:nvCxnSpPr>
        <p:spPr>
          <a:xfrm>
            <a:off x="7282276" y="5601200"/>
            <a:ext cx="508000" cy="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80" name="Straight Arrow Connector 79">
            <a:extLst>
              <a:ext uri="{FF2B5EF4-FFF2-40B4-BE49-F238E27FC236}">
                <a16:creationId xmlns:a16="http://schemas.microsoft.com/office/drawing/2014/main" id="{2DA3F112-6E00-0510-93AC-3ED8B905ADAE}"/>
              </a:ext>
            </a:extLst>
          </p:cNvPr>
          <p:cNvCxnSpPr>
            <a:stCxn id="49" idx="3"/>
            <a:endCxn id="51" idx="1"/>
          </p:cNvCxnSpPr>
          <p:nvPr/>
        </p:nvCxnSpPr>
        <p:spPr>
          <a:xfrm>
            <a:off x="8907876" y="5601200"/>
            <a:ext cx="406400" cy="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81" name="Straight Arrow Connector 80">
            <a:extLst>
              <a:ext uri="{FF2B5EF4-FFF2-40B4-BE49-F238E27FC236}">
                <a16:creationId xmlns:a16="http://schemas.microsoft.com/office/drawing/2014/main" id="{924B097D-76EE-B938-F511-667F137320E4}"/>
              </a:ext>
            </a:extLst>
          </p:cNvPr>
          <p:cNvCxnSpPr>
            <a:stCxn id="52" idx="3"/>
            <a:endCxn id="54" idx="1"/>
          </p:cNvCxnSpPr>
          <p:nvPr/>
        </p:nvCxnSpPr>
        <p:spPr>
          <a:xfrm>
            <a:off x="10431876" y="5601200"/>
            <a:ext cx="406400" cy="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82" name="Straight Arrow Connector 81">
            <a:extLst>
              <a:ext uri="{FF2B5EF4-FFF2-40B4-BE49-F238E27FC236}">
                <a16:creationId xmlns:a16="http://schemas.microsoft.com/office/drawing/2014/main" id="{C7F2FA0A-5D4C-FADA-6628-D49094A89F0C}"/>
              </a:ext>
            </a:extLst>
          </p:cNvPr>
          <p:cNvCxnSpPr>
            <a:endCxn id="57" idx="1"/>
          </p:cNvCxnSpPr>
          <p:nvPr/>
        </p:nvCxnSpPr>
        <p:spPr>
          <a:xfrm>
            <a:off x="5758276" y="6261600"/>
            <a:ext cx="406400" cy="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83" name="Straight Arrow Connector 82">
            <a:extLst>
              <a:ext uri="{FF2B5EF4-FFF2-40B4-BE49-F238E27FC236}">
                <a16:creationId xmlns:a16="http://schemas.microsoft.com/office/drawing/2014/main" id="{FD420784-7948-BB88-E785-4FDAF699D622}"/>
              </a:ext>
            </a:extLst>
          </p:cNvPr>
          <p:cNvCxnSpPr>
            <a:stCxn id="58" idx="3"/>
            <a:endCxn id="60" idx="1"/>
          </p:cNvCxnSpPr>
          <p:nvPr/>
        </p:nvCxnSpPr>
        <p:spPr>
          <a:xfrm>
            <a:off x="7282278" y="6261600"/>
            <a:ext cx="495300" cy="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84" name="Straight Arrow Connector 83">
            <a:extLst>
              <a:ext uri="{FF2B5EF4-FFF2-40B4-BE49-F238E27FC236}">
                <a16:creationId xmlns:a16="http://schemas.microsoft.com/office/drawing/2014/main" id="{C3A91FD5-0929-2583-7CE8-19697AA99F85}"/>
              </a:ext>
            </a:extLst>
          </p:cNvPr>
          <p:cNvCxnSpPr>
            <a:stCxn id="61" idx="3"/>
            <a:endCxn id="63" idx="1"/>
          </p:cNvCxnSpPr>
          <p:nvPr/>
        </p:nvCxnSpPr>
        <p:spPr>
          <a:xfrm>
            <a:off x="8895176" y="6261600"/>
            <a:ext cx="406400" cy="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85" name="Straight Arrow Connector 84">
            <a:extLst>
              <a:ext uri="{FF2B5EF4-FFF2-40B4-BE49-F238E27FC236}">
                <a16:creationId xmlns:a16="http://schemas.microsoft.com/office/drawing/2014/main" id="{7B7C0D9B-A80B-8007-010F-957BCE5BC251}"/>
              </a:ext>
            </a:extLst>
          </p:cNvPr>
          <p:cNvCxnSpPr>
            <a:stCxn id="25" idx="3"/>
            <a:endCxn id="27" idx="1"/>
          </p:cNvCxnSpPr>
          <p:nvPr/>
        </p:nvCxnSpPr>
        <p:spPr>
          <a:xfrm flipV="1">
            <a:off x="10431876" y="3632702"/>
            <a:ext cx="406400" cy="1"/>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86" name="Straight Connector 85">
            <a:extLst>
              <a:ext uri="{FF2B5EF4-FFF2-40B4-BE49-F238E27FC236}">
                <a16:creationId xmlns:a16="http://schemas.microsoft.com/office/drawing/2014/main" id="{0197D0CF-AFDF-B9B8-975D-E843174861B7}"/>
              </a:ext>
            </a:extLst>
          </p:cNvPr>
          <p:cNvCxnSpPr/>
          <p:nvPr/>
        </p:nvCxnSpPr>
        <p:spPr>
          <a:xfrm flipH="1">
            <a:off x="11397076" y="3353300"/>
            <a:ext cx="558800" cy="558800"/>
          </a:xfrm>
          <a:prstGeom prst="line">
            <a:avLst/>
          </a:prstGeom>
          <a:noFill/>
          <a:ln w="28575" cap="flat" cmpd="sng" algn="ctr">
            <a:solidFill>
              <a:srgbClr val="B84742"/>
            </a:solidFill>
            <a:prstDash val="solid"/>
            <a:miter lim="800000"/>
          </a:ln>
          <a:effectLst/>
        </p:spPr>
      </p:cxnSp>
      <p:cxnSp>
        <p:nvCxnSpPr>
          <p:cNvPr id="87" name="Straight Connector 86">
            <a:extLst>
              <a:ext uri="{FF2B5EF4-FFF2-40B4-BE49-F238E27FC236}">
                <a16:creationId xmlns:a16="http://schemas.microsoft.com/office/drawing/2014/main" id="{0414926D-0DB4-40FC-2B2D-F3A260835A27}"/>
              </a:ext>
            </a:extLst>
          </p:cNvPr>
          <p:cNvCxnSpPr/>
          <p:nvPr/>
        </p:nvCxnSpPr>
        <p:spPr>
          <a:xfrm flipH="1">
            <a:off x="9873076" y="4661400"/>
            <a:ext cx="558800" cy="558800"/>
          </a:xfrm>
          <a:prstGeom prst="line">
            <a:avLst/>
          </a:prstGeom>
          <a:noFill/>
          <a:ln w="28575" cap="flat" cmpd="sng" algn="ctr">
            <a:solidFill>
              <a:srgbClr val="B84742"/>
            </a:solidFill>
            <a:prstDash val="solid"/>
            <a:miter lim="800000"/>
          </a:ln>
          <a:effectLst/>
        </p:spPr>
      </p:cxnSp>
      <p:cxnSp>
        <p:nvCxnSpPr>
          <p:cNvPr id="88" name="Straight Connector 87">
            <a:extLst>
              <a:ext uri="{FF2B5EF4-FFF2-40B4-BE49-F238E27FC236}">
                <a16:creationId xmlns:a16="http://schemas.microsoft.com/office/drawing/2014/main" id="{5DD53D43-D085-6DD7-3B1A-1762517D2F9F}"/>
              </a:ext>
            </a:extLst>
          </p:cNvPr>
          <p:cNvCxnSpPr/>
          <p:nvPr/>
        </p:nvCxnSpPr>
        <p:spPr>
          <a:xfrm flipH="1">
            <a:off x="11397076" y="5321800"/>
            <a:ext cx="558800" cy="558800"/>
          </a:xfrm>
          <a:prstGeom prst="line">
            <a:avLst/>
          </a:prstGeom>
          <a:noFill/>
          <a:ln w="28575" cap="flat" cmpd="sng" algn="ctr">
            <a:solidFill>
              <a:srgbClr val="B84742"/>
            </a:solidFill>
            <a:prstDash val="solid"/>
            <a:miter lim="800000"/>
          </a:ln>
          <a:effectLst/>
        </p:spPr>
      </p:cxnSp>
      <p:cxnSp>
        <p:nvCxnSpPr>
          <p:cNvPr id="89" name="Straight Connector 88">
            <a:extLst>
              <a:ext uri="{FF2B5EF4-FFF2-40B4-BE49-F238E27FC236}">
                <a16:creationId xmlns:a16="http://schemas.microsoft.com/office/drawing/2014/main" id="{C0416C87-D964-2315-BD6E-8603B7969DFC}"/>
              </a:ext>
            </a:extLst>
          </p:cNvPr>
          <p:cNvCxnSpPr/>
          <p:nvPr/>
        </p:nvCxnSpPr>
        <p:spPr>
          <a:xfrm flipH="1">
            <a:off x="9885776" y="5969500"/>
            <a:ext cx="558800" cy="558800"/>
          </a:xfrm>
          <a:prstGeom prst="line">
            <a:avLst/>
          </a:prstGeom>
          <a:noFill/>
          <a:ln w="28575" cap="flat" cmpd="sng" algn="ctr">
            <a:solidFill>
              <a:srgbClr val="B84742"/>
            </a:solidFill>
            <a:prstDash val="solid"/>
            <a:miter lim="800000"/>
          </a:ln>
          <a:effectLst/>
        </p:spPr>
      </p:cxnSp>
      <p:cxnSp>
        <p:nvCxnSpPr>
          <p:cNvPr id="90" name="Straight Connector 89">
            <a:extLst>
              <a:ext uri="{FF2B5EF4-FFF2-40B4-BE49-F238E27FC236}">
                <a16:creationId xmlns:a16="http://schemas.microsoft.com/office/drawing/2014/main" id="{42CC50CC-EDEE-2AC6-46AF-C06634CFA2CA}"/>
              </a:ext>
            </a:extLst>
          </p:cNvPr>
          <p:cNvCxnSpPr/>
          <p:nvPr/>
        </p:nvCxnSpPr>
        <p:spPr>
          <a:xfrm flipH="1">
            <a:off x="8336376" y="4001000"/>
            <a:ext cx="558800" cy="558800"/>
          </a:xfrm>
          <a:prstGeom prst="line">
            <a:avLst/>
          </a:prstGeom>
          <a:noFill/>
          <a:ln w="28575" cap="flat" cmpd="sng" algn="ctr">
            <a:solidFill>
              <a:srgbClr val="B84742"/>
            </a:solidFill>
            <a:prstDash val="solid"/>
            <a:miter lim="800000"/>
          </a:ln>
          <a:effectLst/>
        </p:spPr>
      </p:cxnSp>
    </p:spTree>
    <p:extLst>
      <p:ext uri="{BB962C8B-B14F-4D97-AF65-F5344CB8AC3E}">
        <p14:creationId xmlns:p14="http://schemas.microsoft.com/office/powerpoint/2010/main" val="549479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2051932"/>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Depth First Search (DFS)</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3177677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Depth First Search (DFS) Introduction</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32341" y="916518"/>
            <a:ext cx="11917384" cy="5642530"/>
          </a:xfrm>
          <a:prstGeom prst="rect">
            <a:avLst/>
          </a:prstGeom>
          <a:noFill/>
          <a:ln>
            <a:noFill/>
          </a:ln>
        </p:spPr>
        <p:txBody>
          <a:bodyPr spcFirstLastPara="1" wrap="square" lIns="121900" tIns="121900" rIns="121900" bIns="121900" anchor="t" anchorCtr="0">
            <a:spAutoFit/>
          </a:bodyPr>
          <a:lstStyle/>
          <a:p>
            <a:pPr marL="380990" indent="-380990" algn="just">
              <a:spcBef>
                <a:spcPts val="1333"/>
              </a:spcBef>
              <a:buClr>
                <a:srgbClr val="B84742"/>
              </a:buClr>
              <a:buFont typeface="Wingdings" panose="05000000000000000000" pitchFamily="2" charset="2"/>
              <a:buChar char="§"/>
            </a:pPr>
            <a:r>
              <a:rPr lang="en-US" sz="2400" kern="1200" dirty="0">
                <a:solidFill>
                  <a:srgbClr val="212121"/>
                </a:solidFill>
                <a:latin typeface="Cambria" panose="02040503050406030204" pitchFamily="18" charset="0"/>
                <a:ea typeface="Cambria" panose="02040503050406030204" pitchFamily="18" charset="0"/>
              </a:rPr>
              <a:t>Depth first search (DFS) is traversal technique.</a:t>
            </a:r>
          </a:p>
          <a:p>
            <a:pPr marL="380990" indent="-380990" algn="just">
              <a:spcBef>
                <a:spcPts val="1333"/>
              </a:spcBef>
              <a:buClr>
                <a:srgbClr val="B84742"/>
              </a:buClr>
              <a:buFont typeface="Wingdings" panose="05000000000000000000" pitchFamily="2" charset="2"/>
              <a:buChar char="§"/>
            </a:pPr>
            <a:r>
              <a:rPr lang="en-US" sz="2400" kern="1200" dirty="0">
                <a:solidFill>
                  <a:srgbClr val="212121"/>
                </a:solidFill>
                <a:latin typeface="Cambria" panose="02040503050406030204" pitchFamily="18" charset="0"/>
                <a:ea typeface="Cambria" panose="02040503050406030204" pitchFamily="18" charset="0"/>
              </a:rPr>
              <a:t>A standard DFS implementation puts each vertex of the graph into one of two categories:</a:t>
            </a:r>
          </a:p>
          <a:p>
            <a:pPr marL="1077913" indent="-457200" algn="just">
              <a:spcBef>
                <a:spcPts val="1333"/>
              </a:spcBef>
              <a:buClr>
                <a:srgbClr val="B84742"/>
              </a:buClr>
              <a:buFont typeface="+mj-lt"/>
              <a:buAutoNum type="arabicPeriod"/>
            </a:pPr>
            <a:r>
              <a:rPr lang="en-US" sz="2400" kern="1200" dirty="0">
                <a:solidFill>
                  <a:srgbClr val="212121"/>
                </a:solidFill>
                <a:latin typeface="Cambria" panose="02040503050406030204" pitchFamily="18" charset="0"/>
                <a:ea typeface="Cambria" panose="02040503050406030204" pitchFamily="18" charset="0"/>
              </a:rPr>
              <a:t>Visited</a:t>
            </a:r>
          </a:p>
          <a:p>
            <a:pPr marL="1077913" indent="-457200" algn="just">
              <a:spcBef>
                <a:spcPts val="1333"/>
              </a:spcBef>
              <a:buClr>
                <a:srgbClr val="B84742"/>
              </a:buClr>
              <a:buFont typeface="+mj-lt"/>
              <a:buAutoNum type="arabicPeriod"/>
            </a:pPr>
            <a:r>
              <a:rPr lang="en-US" sz="2400" kern="1200" dirty="0">
                <a:solidFill>
                  <a:srgbClr val="212121"/>
                </a:solidFill>
                <a:latin typeface="Cambria" panose="02040503050406030204" pitchFamily="18" charset="0"/>
                <a:ea typeface="Cambria" panose="02040503050406030204" pitchFamily="18" charset="0"/>
              </a:rPr>
              <a:t>Not Visited</a:t>
            </a:r>
          </a:p>
          <a:p>
            <a:pPr marL="380990" indent="-380990" algn="just">
              <a:spcBef>
                <a:spcPts val="1333"/>
              </a:spcBef>
              <a:buClr>
                <a:srgbClr val="B84742"/>
              </a:buClr>
              <a:buFont typeface="Wingdings" panose="05000000000000000000" pitchFamily="2" charset="2"/>
              <a:buChar char="§"/>
            </a:pPr>
            <a:r>
              <a:rPr lang="en-US" sz="2400" kern="1200" dirty="0">
                <a:solidFill>
                  <a:srgbClr val="212121"/>
                </a:solidFill>
                <a:latin typeface="Cambria" panose="02040503050406030204" pitchFamily="18" charset="0"/>
                <a:ea typeface="Cambria" panose="02040503050406030204" pitchFamily="18" charset="0"/>
              </a:rPr>
              <a:t>The purpose of the algorithm is to mark each vertex as visited while avoiding cycles.</a:t>
            </a:r>
          </a:p>
          <a:p>
            <a:pPr marL="380990" indent="-380990" algn="just">
              <a:spcBef>
                <a:spcPts val="1333"/>
              </a:spcBef>
              <a:buClr>
                <a:srgbClr val="B84742"/>
              </a:buClr>
              <a:buFont typeface="Wingdings" panose="05000000000000000000" pitchFamily="2" charset="2"/>
              <a:buChar char="§"/>
            </a:pPr>
            <a:r>
              <a:rPr lang="en-US" sz="2400" kern="1200" dirty="0">
                <a:solidFill>
                  <a:srgbClr val="212121"/>
                </a:solidFill>
                <a:latin typeface="Cambria" panose="02040503050406030204" pitchFamily="18" charset="0"/>
                <a:ea typeface="Cambria" panose="02040503050406030204" pitchFamily="18" charset="0"/>
              </a:rPr>
              <a:t>It is a recursive algorithm to search all the </a:t>
            </a:r>
            <a:r>
              <a:rPr lang="en-US" sz="2400" b="1" i="1" kern="1200" dirty="0">
                <a:solidFill>
                  <a:srgbClr val="C00000"/>
                </a:solidFill>
                <a:latin typeface="Cambria" panose="02040503050406030204" pitchFamily="18" charset="0"/>
                <a:ea typeface="Cambria" panose="02040503050406030204" pitchFamily="18" charset="0"/>
              </a:rPr>
              <a:t>vertices</a:t>
            </a:r>
            <a:r>
              <a:rPr lang="en-US" sz="2400" kern="1200" dirty="0">
                <a:solidFill>
                  <a:srgbClr val="212121"/>
                </a:solidFill>
                <a:latin typeface="Cambria" panose="02040503050406030204" pitchFamily="18" charset="0"/>
                <a:ea typeface="Cambria" panose="02040503050406030204" pitchFamily="18" charset="0"/>
              </a:rPr>
              <a:t> of a tree or a graph.</a:t>
            </a:r>
          </a:p>
          <a:p>
            <a:pPr marL="380990" indent="-380990" algn="just">
              <a:spcBef>
                <a:spcPts val="1333"/>
              </a:spcBef>
              <a:buClr>
                <a:srgbClr val="B84742"/>
              </a:buClr>
              <a:buFont typeface="Wingdings" panose="05000000000000000000" pitchFamily="2" charset="2"/>
              <a:buChar char="§"/>
            </a:pPr>
            <a:r>
              <a:rPr lang="en-US" sz="2400" kern="1200" dirty="0">
                <a:solidFill>
                  <a:srgbClr val="212121"/>
                </a:solidFill>
                <a:latin typeface="Cambria" panose="02040503050406030204" pitchFamily="18" charset="0"/>
                <a:ea typeface="Cambria" panose="02040503050406030204" pitchFamily="18" charset="0"/>
              </a:rPr>
              <a:t>The depth-first search (DFS) algorithm starts with the initial node of graph G and goes deeper until we find the target node.</a:t>
            </a:r>
          </a:p>
          <a:p>
            <a:pPr marL="380990" indent="-380990" algn="just">
              <a:spcBef>
                <a:spcPts val="1333"/>
              </a:spcBef>
              <a:buClr>
                <a:srgbClr val="B84742"/>
              </a:buClr>
              <a:buFont typeface="Wingdings" panose="05000000000000000000" pitchFamily="2" charset="2"/>
              <a:buChar char="§"/>
            </a:pPr>
            <a:r>
              <a:rPr lang="en-US" sz="2400" kern="1200" dirty="0">
                <a:solidFill>
                  <a:srgbClr val="212121"/>
                </a:solidFill>
                <a:latin typeface="Cambria" panose="02040503050406030204" pitchFamily="18" charset="0"/>
                <a:ea typeface="Cambria" panose="02040503050406030204" pitchFamily="18" charset="0"/>
              </a:rPr>
              <a:t>Because of the recursive nature, </a:t>
            </a:r>
            <a:r>
              <a:rPr lang="en-US" sz="2400" b="1" i="1" kern="1200" dirty="0">
                <a:solidFill>
                  <a:srgbClr val="C00000"/>
                </a:solidFill>
                <a:latin typeface="Cambria" panose="02040503050406030204" pitchFamily="18" charset="0"/>
                <a:ea typeface="Cambria" panose="02040503050406030204" pitchFamily="18" charset="0"/>
              </a:rPr>
              <a:t>stack</a:t>
            </a:r>
            <a:r>
              <a:rPr lang="en-US" sz="2400" kern="1200" dirty="0">
                <a:solidFill>
                  <a:srgbClr val="212121"/>
                </a:solidFill>
                <a:latin typeface="Cambria" panose="02040503050406030204" pitchFamily="18" charset="0"/>
                <a:ea typeface="Cambria" panose="02040503050406030204" pitchFamily="18" charset="0"/>
              </a:rPr>
              <a:t> data structure can be used to implement the DFS algorithm. </a:t>
            </a:r>
          </a:p>
        </p:txBody>
      </p:sp>
    </p:spTree>
    <p:extLst>
      <p:ext uri="{BB962C8B-B14F-4D97-AF65-F5344CB8AC3E}">
        <p14:creationId xmlns:p14="http://schemas.microsoft.com/office/powerpoint/2010/main" val="1536797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Depth First Search (DFS) Example</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18071" y="606481"/>
            <a:ext cx="11917384" cy="1318269"/>
          </a:xfrm>
          <a:prstGeom prst="rect">
            <a:avLst/>
          </a:prstGeom>
          <a:noFill/>
          <a:ln>
            <a:noFill/>
          </a:ln>
        </p:spPr>
        <p:txBody>
          <a:bodyPr spcFirstLastPara="1" wrap="square" lIns="121900" tIns="121900" rIns="121900" bIns="121900" anchor="t" anchorCtr="0">
            <a:spAutoFit/>
          </a:bodyPr>
          <a:lstStyle/>
          <a:p>
            <a:pPr marL="380990" indent="-380990" algn="just">
              <a:spcBef>
                <a:spcPts val="1333"/>
              </a:spcBef>
              <a:buClr>
                <a:srgbClr val="B84742"/>
              </a:buClr>
              <a:buFont typeface="Wingdings" panose="05000000000000000000" pitchFamily="2" charset="2"/>
              <a:buChar char="§"/>
            </a:pPr>
            <a:r>
              <a:rPr lang="en-US" sz="2400" kern="1200" dirty="0">
                <a:solidFill>
                  <a:srgbClr val="212121"/>
                </a:solidFill>
                <a:latin typeface="Cambria" panose="02040503050406030204" pitchFamily="18" charset="0"/>
                <a:ea typeface="Cambria" panose="02040503050406030204" pitchFamily="18" charset="0"/>
              </a:rPr>
              <a:t>Traversal can start from any vertex Vi.</a:t>
            </a:r>
          </a:p>
          <a:p>
            <a:pPr marL="380990" indent="-380990" algn="just">
              <a:spcBef>
                <a:spcPts val="1333"/>
              </a:spcBef>
              <a:buClr>
                <a:srgbClr val="B84742"/>
              </a:buClr>
              <a:buFont typeface="Wingdings" panose="05000000000000000000" pitchFamily="2" charset="2"/>
              <a:buChar char="§"/>
            </a:pPr>
            <a:r>
              <a:rPr lang="en-US" sz="2400" kern="1200" dirty="0">
                <a:solidFill>
                  <a:srgbClr val="212121"/>
                </a:solidFill>
                <a:latin typeface="Cambria" panose="02040503050406030204" pitchFamily="18" charset="0"/>
                <a:ea typeface="Cambria" panose="02040503050406030204" pitchFamily="18" charset="0"/>
              </a:rPr>
              <a:t>Vi is visited and then all vertices adjacent to Vi are traversed recursively using DFS.</a:t>
            </a:r>
          </a:p>
        </p:txBody>
      </p:sp>
      <p:sp>
        <p:nvSpPr>
          <p:cNvPr id="3" name="Oval 2">
            <a:extLst>
              <a:ext uri="{FF2B5EF4-FFF2-40B4-BE49-F238E27FC236}">
                <a16:creationId xmlns:a16="http://schemas.microsoft.com/office/drawing/2014/main" id="{0A6A4BEE-247A-2923-A589-64652FFFC3B8}"/>
              </a:ext>
            </a:extLst>
          </p:cNvPr>
          <p:cNvSpPr/>
          <p:nvPr/>
        </p:nvSpPr>
        <p:spPr>
          <a:xfrm>
            <a:off x="2210171" y="2231061"/>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1</a:t>
            </a:r>
          </a:p>
        </p:txBody>
      </p:sp>
      <p:sp>
        <p:nvSpPr>
          <p:cNvPr id="4" name="Oval 3">
            <a:extLst>
              <a:ext uri="{FF2B5EF4-FFF2-40B4-BE49-F238E27FC236}">
                <a16:creationId xmlns:a16="http://schemas.microsoft.com/office/drawing/2014/main" id="{6F2BEC91-482C-3B0A-C146-24B4BF14D494}"/>
              </a:ext>
            </a:extLst>
          </p:cNvPr>
          <p:cNvSpPr/>
          <p:nvPr/>
        </p:nvSpPr>
        <p:spPr>
          <a:xfrm>
            <a:off x="279771" y="3043861"/>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2</a:t>
            </a:r>
          </a:p>
        </p:txBody>
      </p:sp>
      <p:sp>
        <p:nvSpPr>
          <p:cNvPr id="5" name="Oval 4">
            <a:extLst>
              <a:ext uri="{FF2B5EF4-FFF2-40B4-BE49-F238E27FC236}">
                <a16:creationId xmlns:a16="http://schemas.microsoft.com/office/drawing/2014/main" id="{5E556DE8-DB92-DB15-A131-8AFF4F44AE3B}"/>
              </a:ext>
            </a:extLst>
          </p:cNvPr>
          <p:cNvSpPr/>
          <p:nvPr/>
        </p:nvSpPr>
        <p:spPr>
          <a:xfrm>
            <a:off x="1498971" y="3653461"/>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3</a:t>
            </a:r>
          </a:p>
        </p:txBody>
      </p:sp>
      <p:sp>
        <p:nvSpPr>
          <p:cNvPr id="6" name="Oval 5">
            <a:extLst>
              <a:ext uri="{FF2B5EF4-FFF2-40B4-BE49-F238E27FC236}">
                <a16:creationId xmlns:a16="http://schemas.microsoft.com/office/drawing/2014/main" id="{A4371C65-98B7-F9F3-41F9-78DFE5F5A61F}"/>
              </a:ext>
            </a:extLst>
          </p:cNvPr>
          <p:cNvSpPr/>
          <p:nvPr/>
        </p:nvSpPr>
        <p:spPr>
          <a:xfrm>
            <a:off x="3022971" y="3653461"/>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4</a:t>
            </a:r>
          </a:p>
        </p:txBody>
      </p:sp>
      <p:sp>
        <p:nvSpPr>
          <p:cNvPr id="7" name="Oval 6">
            <a:extLst>
              <a:ext uri="{FF2B5EF4-FFF2-40B4-BE49-F238E27FC236}">
                <a16:creationId xmlns:a16="http://schemas.microsoft.com/office/drawing/2014/main" id="{DDB82EF0-487C-AA9A-0DF8-89640891089C}"/>
              </a:ext>
            </a:extLst>
          </p:cNvPr>
          <p:cNvSpPr/>
          <p:nvPr/>
        </p:nvSpPr>
        <p:spPr>
          <a:xfrm>
            <a:off x="4242171" y="3043861"/>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5</a:t>
            </a:r>
          </a:p>
        </p:txBody>
      </p:sp>
      <p:sp>
        <p:nvSpPr>
          <p:cNvPr id="8" name="Oval 7">
            <a:extLst>
              <a:ext uri="{FF2B5EF4-FFF2-40B4-BE49-F238E27FC236}">
                <a16:creationId xmlns:a16="http://schemas.microsoft.com/office/drawing/2014/main" id="{2561BD53-5E82-7F25-F37A-F4835330C12B}"/>
              </a:ext>
            </a:extLst>
          </p:cNvPr>
          <p:cNvSpPr/>
          <p:nvPr/>
        </p:nvSpPr>
        <p:spPr>
          <a:xfrm>
            <a:off x="889371" y="5075861"/>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6</a:t>
            </a:r>
          </a:p>
        </p:txBody>
      </p:sp>
      <p:sp>
        <p:nvSpPr>
          <p:cNvPr id="9" name="Oval 8">
            <a:extLst>
              <a:ext uri="{FF2B5EF4-FFF2-40B4-BE49-F238E27FC236}">
                <a16:creationId xmlns:a16="http://schemas.microsoft.com/office/drawing/2014/main" id="{48BAB473-6F20-07F4-899D-81C19D42155E}"/>
              </a:ext>
            </a:extLst>
          </p:cNvPr>
          <p:cNvSpPr/>
          <p:nvPr/>
        </p:nvSpPr>
        <p:spPr>
          <a:xfrm>
            <a:off x="3632571" y="5075861"/>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7</a:t>
            </a:r>
          </a:p>
        </p:txBody>
      </p:sp>
      <p:sp>
        <p:nvSpPr>
          <p:cNvPr id="10" name="Oval 9">
            <a:extLst>
              <a:ext uri="{FF2B5EF4-FFF2-40B4-BE49-F238E27FC236}">
                <a16:creationId xmlns:a16="http://schemas.microsoft.com/office/drawing/2014/main" id="{BC94B74F-18E0-F24C-CE8D-E66F52C98D2A}"/>
              </a:ext>
            </a:extLst>
          </p:cNvPr>
          <p:cNvSpPr/>
          <p:nvPr/>
        </p:nvSpPr>
        <p:spPr>
          <a:xfrm>
            <a:off x="2210171" y="5990261"/>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8</a:t>
            </a:r>
          </a:p>
        </p:txBody>
      </p:sp>
      <p:cxnSp>
        <p:nvCxnSpPr>
          <p:cNvPr id="11" name="Straight Connector 10">
            <a:extLst>
              <a:ext uri="{FF2B5EF4-FFF2-40B4-BE49-F238E27FC236}">
                <a16:creationId xmlns:a16="http://schemas.microsoft.com/office/drawing/2014/main" id="{AEA29E0C-A30F-5D6D-DB51-F5125FA6004B}"/>
              </a:ext>
            </a:extLst>
          </p:cNvPr>
          <p:cNvCxnSpPr>
            <a:stCxn id="3" idx="2"/>
            <a:endCxn id="4" idx="7"/>
          </p:cNvCxnSpPr>
          <p:nvPr/>
        </p:nvCxnSpPr>
        <p:spPr>
          <a:xfrm flipH="1">
            <a:off x="918912" y="2605461"/>
            <a:ext cx="1291259" cy="548059"/>
          </a:xfrm>
          <a:prstGeom prst="line">
            <a:avLst/>
          </a:prstGeom>
          <a:noFill/>
          <a:ln w="28575" cap="flat" cmpd="sng" algn="ctr">
            <a:solidFill>
              <a:srgbClr val="B84742"/>
            </a:solidFill>
            <a:prstDash val="solid"/>
            <a:miter lim="800000"/>
          </a:ln>
          <a:effectLst/>
        </p:spPr>
      </p:cxnSp>
      <p:cxnSp>
        <p:nvCxnSpPr>
          <p:cNvPr id="12" name="Straight Connector 11">
            <a:extLst>
              <a:ext uri="{FF2B5EF4-FFF2-40B4-BE49-F238E27FC236}">
                <a16:creationId xmlns:a16="http://schemas.microsoft.com/office/drawing/2014/main" id="{06F08727-BAFD-821B-0000-ED2BF2F92C0B}"/>
              </a:ext>
            </a:extLst>
          </p:cNvPr>
          <p:cNvCxnSpPr>
            <a:stCxn id="3" idx="6"/>
            <a:endCxn id="7" idx="1"/>
          </p:cNvCxnSpPr>
          <p:nvPr/>
        </p:nvCxnSpPr>
        <p:spPr>
          <a:xfrm>
            <a:off x="2958971" y="2605461"/>
            <a:ext cx="1392859" cy="548059"/>
          </a:xfrm>
          <a:prstGeom prst="line">
            <a:avLst/>
          </a:prstGeom>
          <a:noFill/>
          <a:ln w="28575" cap="flat" cmpd="sng" algn="ctr">
            <a:solidFill>
              <a:srgbClr val="B84742"/>
            </a:solidFill>
            <a:prstDash val="solid"/>
            <a:miter lim="800000"/>
          </a:ln>
          <a:effectLst/>
        </p:spPr>
      </p:cxnSp>
      <p:cxnSp>
        <p:nvCxnSpPr>
          <p:cNvPr id="13" name="Straight Connector 12">
            <a:extLst>
              <a:ext uri="{FF2B5EF4-FFF2-40B4-BE49-F238E27FC236}">
                <a16:creationId xmlns:a16="http://schemas.microsoft.com/office/drawing/2014/main" id="{A68DF5F3-AFC3-D5BC-C92C-CE4D784E79F5}"/>
              </a:ext>
            </a:extLst>
          </p:cNvPr>
          <p:cNvCxnSpPr>
            <a:stCxn id="4" idx="4"/>
            <a:endCxn id="8" idx="1"/>
          </p:cNvCxnSpPr>
          <p:nvPr/>
        </p:nvCxnSpPr>
        <p:spPr>
          <a:xfrm>
            <a:off x="654171" y="3792661"/>
            <a:ext cx="344859" cy="1392859"/>
          </a:xfrm>
          <a:prstGeom prst="line">
            <a:avLst/>
          </a:prstGeom>
          <a:noFill/>
          <a:ln w="28575" cap="flat" cmpd="sng" algn="ctr">
            <a:solidFill>
              <a:srgbClr val="B84742"/>
            </a:solidFill>
            <a:prstDash val="solid"/>
            <a:miter lim="800000"/>
          </a:ln>
          <a:effectLst/>
        </p:spPr>
      </p:cxnSp>
      <p:cxnSp>
        <p:nvCxnSpPr>
          <p:cNvPr id="14" name="Straight Connector 13">
            <a:extLst>
              <a:ext uri="{FF2B5EF4-FFF2-40B4-BE49-F238E27FC236}">
                <a16:creationId xmlns:a16="http://schemas.microsoft.com/office/drawing/2014/main" id="{504CA945-3506-1380-287A-7C3AF5E5F6A5}"/>
              </a:ext>
            </a:extLst>
          </p:cNvPr>
          <p:cNvCxnSpPr>
            <a:stCxn id="7" idx="4"/>
            <a:endCxn id="9" idx="7"/>
          </p:cNvCxnSpPr>
          <p:nvPr/>
        </p:nvCxnSpPr>
        <p:spPr>
          <a:xfrm flipH="1">
            <a:off x="4271712" y="3792661"/>
            <a:ext cx="344859" cy="1392859"/>
          </a:xfrm>
          <a:prstGeom prst="line">
            <a:avLst/>
          </a:prstGeom>
          <a:noFill/>
          <a:ln w="28575" cap="flat" cmpd="sng" algn="ctr">
            <a:solidFill>
              <a:srgbClr val="B84742"/>
            </a:solidFill>
            <a:prstDash val="solid"/>
            <a:miter lim="800000"/>
          </a:ln>
          <a:effectLst/>
        </p:spPr>
      </p:cxnSp>
      <p:cxnSp>
        <p:nvCxnSpPr>
          <p:cNvPr id="15" name="Straight Connector 14">
            <a:extLst>
              <a:ext uri="{FF2B5EF4-FFF2-40B4-BE49-F238E27FC236}">
                <a16:creationId xmlns:a16="http://schemas.microsoft.com/office/drawing/2014/main" id="{A78DFE6B-D1BD-B8DA-F137-2DAA7E5F8F7D}"/>
              </a:ext>
            </a:extLst>
          </p:cNvPr>
          <p:cNvCxnSpPr>
            <a:stCxn id="8" idx="4"/>
            <a:endCxn id="10" idx="2"/>
          </p:cNvCxnSpPr>
          <p:nvPr/>
        </p:nvCxnSpPr>
        <p:spPr>
          <a:xfrm>
            <a:off x="1263771" y="5824661"/>
            <a:ext cx="946400" cy="540000"/>
          </a:xfrm>
          <a:prstGeom prst="line">
            <a:avLst/>
          </a:prstGeom>
          <a:noFill/>
          <a:ln w="28575" cap="flat" cmpd="sng" algn="ctr">
            <a:solidFill>
              <a:srgbClr val="B84742"/>
            </a:solidFill>
            <a:prstDash val="solid"/>
            <a:miter lim="800000"/>
          </a:ln>
          <a:effectLst/>
        </p:spPr>
      </p:cxnSp>
      <p:cxnSp>
        <p:nvCxnSpPr>
          <p:cNvPr id="16" name="Straight Connector 15">
            <a:extLst>
              <a:ext uri="{FF2B5EF4-FFF2-40B4-BE49-F238E27FC236}">
                <a16:creationId xmlns:a16="http://schemas.microsoft.com/office/drawing/2014/main" id="{E91BB905-3523-7FA1-6D01-06C890530452}"/>
              </a:ext>
            </a:extLst>
          </p:cNvPr>
          <p:cNvCxnSpPr>
            <a:stCxn id="9" idx="4"/>
            <a:endCxn id="10" idx="6"/>
          </p:cNvCxnSpPr>
          <p:nvPr/>
        </p:nvCxnSpPr>
        <p:spPr>
          <a:xfrm flipH="1">
            <a:off x="2958971" y="5824661"/>
            <a:ext cx="1048000" cy="540000"/>
          </a:xfrm>
          <a:prstGeom prst="line">
            <a:avLst/>
          </a:prstGeom>
          <a:noFill/>
          <a:ln w="28575" cap="flat" cmpd="sng" algn="ctr">
            <a:solidFill>
              <a:srgbClr val="B84742"/>
            </a:solidFill>
            <a:prstDash val="solid"/>
            <a:miter lim="800000"/>
          </a:ln>
          <a:effectLst/>
        </p:spPr>
      </p:cxnSp>
      <p:cxnSp>
        <p:nvCxnSpPr>
          <p:cNvPr id="17" name="Straight Connector 16">
            <a:extLst>
              <a:ext uri="{FF2B5EF4-FFF2-40B4-BE49-F238E27FC236}">
                <a16:creationId xmlns:a16="http://schemas.microsoft.com/office/drawing/2014/main" id="{5E1DFBF5-6905-A710-1E73-6BEAE6FDE117}"/>
              </a:ext>
            </a:extLst>
          </p:cNvPr>
          <p:cNvCxnSpPr>
            <a:stCxn id="3" idx="3"/>
            <a:endCxn id="5" idx="7"/>
          </p:cNvCxnSpPr>
          <p:nvPr/>
        </p:nvCxnSpPr>
        <p:spPr>
          <a:xfrm flipH="1">
            <a:off x="2138112" y="2870203"/>
            <a:ext cx="181717" cy="892917"/>
          </a:xfrm>
          <a:prstGeom prst="line">
            <a:avLst/>
          </a:prstGeom>
          <a:noFill/>
          <a:ln w="28575" cap="flat" cmpd="sng" algn="ctr">
            <a:solidFill>
              <a:srgbClr val="B84742"/>
            </a:solidFill>
            <a:prstDash val="solid"/>
            <a:miter lim="800000"/>
          </a:ln>
          <a:effectLst/>
        </p:spPr>
      </p:cxnSp>
      <p:cxnSp>
        <p:nvCxnSpPr>
          <p:cNvPr id="18" name="Straight Connector 17">
            <a:extLst>
              <a:ext uri="{FF2B5EF4-FFF2-40B4-BE49-F238E27FC236}">
                <a16:creationId xmlns:a16="http://schemas.microsoft.com/office/drawing/2014/main" id="{43B4945D-B0CB-C1CE-35EF-4D175A494658}"/>
              </a:ext>
            </a:extLst>
          </p:cNvPr>
          <p:cNvCxnSpPr>
            <a:stCxn id="3" idx="5"/>
            <a:endCxn id="6" idx="1"/>
          </p:cNvCxnSpPr>
          <p:nvPr/>
        </p:nvCxnSpPr>
        <p:spPr>
          <a:xfrm>
            <a:off x="2849312" y="2870203"/>
            <a:ext cx="283317" cy="892917"/>
          </a:xfrm>
          <a:prstGeom prst="line">
            <a:avLst/>
          </a:prstGeom>
          <a:noFill/>
          <a:ln w="28575" cap="flat" cmpd="sng" algn="ctr">
            <a:solidFill>
              <a:srgbClr val="B84742"/>
            </a:solidFill>
            <a:prstDash val="solid"/>
            <a:miter lim="800000"/>
          </a:ln>
          <a:effectLst/>
        </p:spPr>
      </p:cxnSp>
      <p:cxnSp>
        <p:nvCxnSpPr>
          <p:cNvPr id="19" name="Straight Connector 18">
            <a:extLst>
              <a:ext uri="{FF2B5EF4-FFF2-40B4-BE49-F238E27FC236}">
                <a16:creationId xmlns:a16="http://schemas.microsoft.com/office/drawing/2014/main" id="{B3D1011A-22B9-47E2-C985-1A7EF17D39F2}"/>
              </a:ext>
            </a:extLst>
          </p:cNvPr>
          <p:cNvCxnSpPr>
            <a:stCxn id="5" idx="4"/>
            <a:endCxn id="8" idx="7"/>
          </p:cNvCxnSpPr>
          <p:nvPr/>
        </p:nvCxnSpPr>
        <p:spPr>
          <a:xfrm flipH="1">
            <a:off x="1528512" y="4402261"/>
            <a:ext cx="344859" cy="783259"/>
          </a:xfrm>
          <a:prstGeom prst="line">
            <a:avLst/>
          </a:prstGeom>
          <a:noFill/>
          <a:ln w="28575" cap="flat" cmpd="sng" algn="ctr">
            <a:solidFill>
              <a:srgbClr val="B84742"/>
            </a:solidFill>
            <a:prstDash val="solid"/>
            <a:miter lim="800000"/>
          </a:ln>
          <a:effectLst/>
        </p:spPr>
      </p:cxnSp>
      <p:cxnSp>
        <p:nvCxnSpPr>
          <p:cNvPr id="20" name="Straight Connector 19">
            <a:extLst>
              <a:ext uri="{FF2B5EF4-FFF2-40B4-BE49-F238E27FC236}">
                <a16:creationId xmlns:a16="http://schemas.microsoft.com/office/drawing/2014/main" id="{3CE91DD8-CB8F-6389-622E-C519DE3B0806}"/>
              </a:ext>
            </a:extLst>
          </p:cNvPr>
          <p:cNvCxnSpPr>
            <a:stCxn id="6" idx="4"/>
            <a:endCxn id="9" idx="1"/>
          </p:cNvCxnSpPr>
          <p:nvPr/>
        </p:nvCxnSpPr>
        <p:spPr>
          <a:xfrm>
            <a:off x="3397371" y="4402261"/>
            <a:ext cx="344859" cy="783259"/>
          </a:xfrm>
          <a:prstGeom prst="line">
            <a:avLst/>
          </a:prstGeom>
          <a:noFill/>
          <a:ln w="28575" cap="flat" cmpd="sng" algn="ctr">
            <a:solidFill>
              <a:srgbClr val="B84742"/>
            </a:solidFill>
            <a:prstDash val="solid"/>
            <a:miter lim="800000"/>
          </a:ln>
          <a:effectLst/>
        </p:spPr>
      </p:cxnSp>
      <p:sp>
        <p:nvSpPr>
          <p:cNvPr id="21" name="TextBox 20">
            <a:extLst>
              <a:ext uri="{FF2B5EF4-FFF2-40B4-BE49-F238E27FC236}">
                <a16:creationId xmlns:a16="http://schemas.microsoft.com/office/drawing/2014/main" id="{F2616B26-23D1-EDE9-B98B-C38A7F856A92}"/>
              </a:ext>
            </a:extLst>
          </p:cNvPr>
          <p:cNvSpPr txBox="1"/>
          <p:nvPr/>
        </p:nvSpPr>
        <p:spPr>
          <a:xfrm>
            <a:off x="4049765" y="1713653"/>
            <a:ext cx="4368800" cy="584775"/>
          </a:xfrm>
          <a:prstGeom prst="rect">
            <a:avLst/>
          </a:prstGeom>
          <a:noFill/>
        </p:spPr>
        <p:txBody>
          <a:bodyPr wrap="square" rtlCol="0">
            <a:spAutoFit/>
          </a:bodyPr>
          <a:lstStyle/>
          <a:p>
            <a:pPr>
              <a:buClrTx/>
              <a:buFontTx/>
              <a:buNone/>
            </a:pPr>
            <a:r>
              <a:rPr lang="en-US" sz="3200" b="1" kern="1200" dirty="0">
                <a:solidFill>
                  <a:srgbClr val="C00000"/>
                </a:solidFill>
                <a:latin typeface="Roboto Condensed"/>
                <a:ea typeface="+mn-ea"/>
                <a:cs typeface="+mn-cs"/>
              </a:rPr>
              <a:t>DFS (G, 1)</a:t>
            </a:r>
            <a:r>
              <a:rPr lang="en-US" sz="3200" kern="1200" dirty="0">
                <a:solidFill>
                  <a:srgbClr val="C00000"/>
                </a:solidFill>
                <a:latin typeface="Roboto Condensed"/>
                <a:ea typeface="+mn-ea"/>
                <a:cs typeface="+mn-cs"/>
              </a:rPr>
              <a:t> is given by</a:t>
            </a:r>
          </a:p>
        </p:txBody>
      </p:sp>
      <p:sp>
        <p:nvSpPr>
          <p:cNvPr id="22" name="TextBox 21">
            <a:extLst>
              <a:ext uri="{FF2B5EF4-FFF2-40B4-BE49-F238E27FC236}">
                <a16:creationId xmlns:a16="http://schemas.microsoft.com/office/drawing/2014/main" id="{12E5BAC5-34C9-077C-8528-3055FADFA694}"/>
              </a:ext>
            </a:extLst>
          </p:cNvPr>
          <p:cNvSpPr txBox="1"/>
          <p:nvPr/>
        </p:nvSpPr>
        <p:spPr>
          <a:xfrm>
            <a:off x="5027765" y="2296593"/>
            <a:ext cx="4368800" cy="461665"/>
          </a:xfrm>
          <a:prstGeom prst="rect">
            <a:avLst/>
          </a:prstGeom>
          <a:noFill/>
        </p:spPr>
        <p:txBody>
          <a:bodyPr wrap="square" rtlCol="0">
            <a:spAutoFit/>
          </a:bodyPr>
          <a:lstStyle/>
          <a:p>
            <a:pPr>
              <a:buClrTx/>
              <a:buFontTx/>
              <a:buNone/>
            </a:pPr>
            <a:r>
              <a:rPr lang="en-US" sz="2400" b="1" kern="1200" dirty="0">
                <a:solidFill>
                  <a:srgbClr val="212121"/>
                </a:solidFill>
                <a:latin typeface="Roboto Condensed"/>
                <a:ea typeface="+mn-ea"/>
                <a:cs typeface="+mn-cs"/>
              </a:rPr>
              <a:t>Step 1: Visit (1)</a:t>
            </a:r>
            <a:endParaRPr lang="en-US" sz="2400" kern="1200" dirty="0">
              <a:solidFill>
                <a:srgbClr val="212121"/>
              </a:solidFill>
              <a:latin typeface="Roboto Condensed"/>
              <a:ea typeface="+mn-ea"/>
              <a:cs typeface="+mn-cs"/>
            </a:endParaRPr>
          </a:p>
        </p:txBody>
      </p:sp>
      <p:sp>
        <p:nvSpPr>
          <p:cNvPr id="23" name="TextBox 22">
            <a:extLst>
              <a:ext uri="{FF2B5EF4-FFF2-40B4-BE49-F238E27FC236}">
                <a16:creationId xmlns:a16="http://schemas.microsoft.com/office/drawing/2014/main" id="{88865E77-A5D0-A01F-54CD-EC40BF6BB338}"/>
              </a:ext>
            </a:extLst>
          </p:cNvPr>
          <p:cNvSpPr txBox="1"/>
          <p:nvPr/>
        </p:nvSpPr>
        <p:spPr>
          <a:xfrm>
            <a:off x="5027766" y="2754620"/>
            <a:ext cx="2668805" cy="1569660"/>
          </a:xfrm>
          <a:prstGeom prst="rect">
            <a:avLst/>
          </a:prstGeom>
          <a:noFill/>
        </p:spPr>
        <p:txBody>
          <a:bodyPr wrap="square" rtlCol="0">
            <a:spAutoFit/>
          </a:bodyPr>
          <a:lstStyle/>
          <a:p>
            <a:pPr>
              <a:buClrTx/>
              <a:buFontTx/>
              <a:buNone/>
            </a:pPr>
            <a:r>
              <a:rPr lang="en-US" sz="2400" b="1" kern="1200" dirty="0">
                <a:solidFill>
                  <a:srgbClr val="212121"/>
                </a:solidFill>
                <a:latin typeface="Roboto Condensed"/>
                <a:ea typeface="+mn-ea"/>
                <a:cs typeface="+mn-cs"/>
              </a:rPr>
              <a:t>Step 2: </a:t>
            </a:r>
            <a:r>
              <a:rPr lang="en-US" sz="2400" kern="1200" dirty="0">
                <a:solidFill>
                  <a:srgbClr val="212121"/>
                </a:solidFill>
                <a:latin typeface="Roboto Condensed"/>
                <a:ea typeface="+mn-ea"/>
                <a:cs typeface="+mn-cs"/>
              </a:rPr>
              <a:t>DFS (G, 2) </a:t>
            </a:r>
          </a:p>
          <a:p>
            <a:pPr>
              <a:buClrTx/>
              <a:buFontTx/>
              <a:buNone/>
            </a:pPr>
            <a:r>
              <a:rPr lang="en-US" sz="2400" kern="1200" dirty="0">
                <a:solidFill>
                  <a:srgbClr val="212121"/>
                </a:solidFill>
                <a:latin typeface="Roboto Condensed"/>
                <a:ea typeface="+mn-ea"/>
                <a:cs typeface="+mn-cs"/>
              </a:rPr>
              <a:t>             DFS (G, 3)</a:t>
            </a:r>
          </a:p>
          <a:p>
            <a:pPr>
              <a:buClrTx/>
              <a:buFontTx/>
              <a:buNone/>
            </a:pPr>
            <a:r>
              <a:rPr lang="en-US" sz="2400" kern="1200" dirty="0">
                <a:solidFill>
                  <a:srgbClr val="212121"/>
                </a:solidFill>
                <a:latin typeface="Roboto Condensed"/>
                <a:ea typeface="+mn-ea"/>
                <a:cs typeface="+mn-cs"/>
              </a:rPr>
              <a:t>             DFS (G, 4)</a:t>
            </a:r>
          </a:p>
          <a:p>
            <a:pPr>
              <a:buClrTx/>
              <a:buFontTx/>
              <a:buNone/>
            </a:pPr>
            <a:r>
              <a:rPr lang="en-US" sz="2400" kern="1200" dirty="0">
                <a:solidFill>
                  <a:srgbClr val="212121"/>
                </a:solidFill>
                <a:latin typeface="Roboto Condensed"/>
                <a:ea typeface="+mn-ea"/>
                <a:cs typeface="+mn-cs"/>
              </a:rPr>
              <a:t>             DFS (G, 5)</a:t>
            </a:r>
          </a:p>
        </p:txBody>
      </p:sp>
      <p:sp>
        <p:nvSpPr>
          <p:cNvPr id="24" name="TextBox 23">
            <a:extLst>
              <a:ext uri="{FF2B5EF4-FFF2-40B4-BE49-F238E27FC236}">
                <a16:creationId xmlns:a16="http://schemas.microsoft.com/office/drawing/2014/main" id="{AD16F7B1-1F4B-46C5-D08E-1F6B8B5A4D1F}"/>
              </a:ext>
            </a:extLst>
          </p:cNvPr>
          <p:cNvSpPr txBox="1"/>
          <p:nvPr/>
        </p:nvSpPr>
        <p:spPr>
          <a:xfrm>
            <a:off x="7696571" y="2737455"/>
            <a:ext cx="2641600" cy="1200329"/>
          </a:xfrm>
          <a:prstGeom prst="rect">
            <a:avLst/>
          </a:prstGeom>
          <a:noFill/>
        </p:spPr>
        <p:txBody>
          <a:bodyPr wrap="square" rtlCol="0">
            <a:spAutoFit/>
          </a:bodyPr>
          <a:lstStyle/>
          <a:p>
            <a:pPr>
              <a:buClrTx/>
              <a:buFontTx/>
              <a:buNone/>
            </a:pPr>
            <a:r>
              <a:rPr lang="en-US" sz="2400" b="1" kern="1200" dirty="0">
                <a:solidFill>
                  <a:srgbClr val="212121"/>
                </a:solidFill>
                <a:latin typeface="Roboto Condensed"/>
                <a:ea typeface="+mn-ea"/>
                <a:cs typeface="+mn-cs"/>
              </a:rPr>
              <a:t>DFS (G, 2): </a:t>
            </a:r>
          </a:p>
          <a:p>
            <a:pPr>
              <a:buClrTx/>
              <a:buFontTx/>
              <a:buNone/>
            </a:pPr>
            <a:r>
              <a:rPr lang="en-US" sz="2400" b="1" kern="1200" dirty="0">
                <a:solidFill>
                  <a:srgbClr val="212121"/>
                </a:solidFill>
                <a:latin typeface="Roboto Condensed"/>
                <a:ea typeface="+mn-ea"/>
                <a:cs typeface="+mn-cs"/>
              </a:rPr>
              <a:t>Step1:  Visit(2)</a:t>
            </a:r>
          </a:p>
          <a:p>
            <a:pPr>
              <a:buClrTx/>
              <a:buFontTx/>
              <a:buNone/>
            </a:pPr>
            <a:r>
              <a:rPr lang="en-US" sz="2400" b="1" kern="1200" dirty="0">
                <a:solidFill>
                  <a:srgbClr val="212121"/>
                </a:solidFill>
                <a:latin typeface="Roboto Condensed"/>
                <a:ea typeface="+mn-ea"/>
                <a:cs typeface="+mn-cs"/>
              </a:rPr>
              <a:t>Step 2: </a:t>
            </a:r>
            <a:r>
              <a:rPr lang="en-US" sz="2400" kern="1200" dirty="0">
                <a:solidFill>
                  <a:srgbClr val="212121"/>
                </a:solidFill>
                <a:latin typeface="Roboto Condensed"/>
                <a:ea typeface="+mn-ea"/>
                <a:cs typeface="+mn-cs"/>
              </a:rPr>
              <a:t>DFS (G, 6)             </a:t>
            </a:r>
          </a:p>
        </p:txBody>
      </p:sp>
      <p:sp>
        <p:nvSpPr>
          <p:cNvPr id="25" name="TextBox 24">
            <a:extLst>
              <a:ext uri="{FF2B5EF4-FFF2-40B4-BE49-F238E27FC236}">
                <a16:creationId xmlns:a16="http://schemas.microsoft.com/office/drawing/2014/main" id="{746A9B33-5BC2-9841-CB97-E1BD09565D55}"/>
              </a:ext>
            </a:extLst>
          </p:cNvPr>
          <p:cNvSpPr txBox="1"/>
          <p:nvPr/>
        </p:nvSpPr>
        <p:spPr>
          <a:xfrm>
            <a:off x="9322171" y="3856663"/>
            <a:ext cx="2641600" cy="1569660"/>
          </a:xfrm>
          <a:prstGeom prst="rect">
            <a:avLst/>
          </a:prstGeom>
          <a:noFill/>
        </p:spPr>
        <p:txBody>
          <a:bodyPr wrap="square" rtlCol="0">
            <a:spAutoFit/>
          </a:bodyPr>
          <a:lstStyle/>
          <a:p>
            <a:pPr>
              <a:buClrTx/>
              <a:buFontTx/>
              <a:buNone/>
            </a:pPr>
            <a:r>
              <a:rPr lang="en-US" sz="2400" b="1" kern="1200" dirty="0">
                <a:solidFill>
                  <a:srgbClr val="212121"/>
                </a:solidFill>
                <a:latin typeface="Roboto Condensed"/>
                <a:ea typeface="+mn-ea"/>
                <a:cs typeface="+mn-cs"/>
              </a:rPr>
              <a:t>DFS (G, 6): </a:t>
            </a:r>
          </a:p>
          <a:p>
            <a:pPr>
              <a:buClrTx/>
              <a:buFontTx/>
              <a:buNone/>
            </a:pPr>
            <a:r>
              <a:rPr lang="en-US" sz="2400" b="1" kern="1200" dirty="0">
                <a:solidFill>
                  <a:srgbClr val="212121"/>
                </a:solidFill>
                <a:latin typeface="Roboto Condensed"/>
                <a:ea typeface="+mn-ea"/>
                <a:cs typeface="+mn-cs"/>
              </a:rPr>
              <a:t>Step1:  Visit(6)</a:t>
            </a:r>
          </a:p>
          <a:p>
            <a:pPr>
              <a:buClrTx/>
              <a:buFontTx/>
              <a:buNone/>
            </a:pPr>
            <a:r>
              <a:rPr lang="en-US" sz="2400" b="1" kern="1200" dirty="0">
                <a:solidFill>
                  <a:srgbClr val="212121"/>
                </a:solidFill>
                <a:latin typeface="Roboto Condensed"/>
                <a:ea typeface="+mn-ea"/>
                <a:cs typeface="+mn-cs"/>
              </a:rPr>
              <a:t>Step 2: </a:t>
            </a:r>
            <a:r>
              <a:rPr lang="en-US" sz="2400" kern="1200" dirty="0">
                <a:solidFill>
                  <a:srgbClr val="212121"/>
                </a:solidFill>
                <a:latin typeface="Roboto Condensed"/>
                <a:ea typeface="+mn-ea"/>
                <a:cs typeface="+mn-cs"/>
              </a:rPr>
              <a:t>DFS (G, 3)             </a:t>
            </a:r>
          </a:p>
          <a:p>
            <a:pPr>
              <a:buClrTx/>
              <a:buFontTx/>
              <a:buNone/>
            </a:pPr>
            <a:r>
              <a:rPr lang="en-US" sz="2400" kern="1200" dirty="0">
                <a:solidFill>
                  <a:srgbClr val="212121"/>
                </a:solidFill>
                <a:latin typeface="Roboto Condensed"/>
                <a:ea typeface="+mn-ea"/>
                <a:cs typeface="+mn-cs"/>
              </a:rPr>
              <a:t>              DFS (G, 8)</a:t>
            </a:r>
          </a:p>
        </p:txBody>
      </p:sp>
      <p:cxnSp>
        <p:nvCxnSpPr>
          <p:cNvPr id="26" name="Straight Arrow Connector 25">
            <a:extLst>
              <a:ext uri="{FF2B5EF4-FFF2-40B4-BE49-F238E27FC236}">
                <a16:creationId xmlns:a16="http://schemas.microsoft.com/office/drawing/2014/main" id="{F995FCA7-4009-1CE0-1918-97C0A52960B2}"/>
              </a:ext>
            </a:extLst>
          </p:cNvPr>
          <p:cNvCxnSpPr/>
          <p:nvPr/>
        </p:nvCxnSpPr>
        <p:spPr>
          <a:xfrm>
            <a:off x="7308368" y="2996853"/>
            <a:ext cx="508000" cy="0"/>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27" name="Freeform 42">
            <a:extLst>
              <a:ext uri="{FF2B5EF4-FFF2-40B4-BE49-F238E27FC236}">
                <a16:creationId xmlns:a16="http://schemas.microsoft.com/office/drawing/2014/main" id="{AC2D396B-38E4-47BF-3358-CEE940B6EAAC}"/>
              </a:ext>
            </a:extLst>
          </p:cNvPr>
          <p:cNvSpPr/>
          <p:nvPr/>
        </p:nvSpPr>
        <p:spPr>
          <a:xfrm>
            <a:off x="8829337" y="3917321"/>
            <a:ext cx="545911" cy="200167"/>
          </a:xfrm>
          <a:custGeom>
            <a:avLst/>
            <a:gdLst>
              <a:gd name="connsiteX0" fmla="*/ 0 w 409433"/>
              <a:gd name="connsiteY0" fmla="*/ 0 h 150125"/>
              <a:gd name="connsiteX1" fmla="*/ 0 w 409433"/>
              <a:gd name="connsiteY1" fmla="*/ 150125 h 150125"/>
              <a:gd name="connsiteX2" fmla="*/ 409433 w 409433"/>
              <a:gd name="connsiteY2" fmla="*/ 150125 h 150125"/>
            </a:gdLst>
            <a:ahLst/>
            <a:cxnLst>
              <a:cxn ang="0">
                <a:pos x="connsiteX0" y="connsiteY0"/>
              </a:cxn>
              <a:cxn ang="0">
                <a:pos x="connsiteX1" y="connsiteY1"/>
              </a:cxn>
              <a:cxn ang="0">
                <a:pos x="connsiteX2" y="connsiteY2"/>
              </a:cxn>
            </a:cxnLst>
            <a:rect l="l" t="t" r="r" b="b"/>
            <a:pathLst>
              <a:path w="409433" h="150125">
                <a:moveTo>
                  <a:pt x="0" y="0"/>
                </a:moveTo>
                <a:lnTo>
                  <a:pt x="0" y="150125"/>
                </a:lnTo>
                <a:lnTo>
                  <a:pt x="409433" y="150125"/>
                </a:lnTo>
              </a:path>
            </a:pathLst>
          </a:custGeom>
          <a:noFill/>
          <a:ln w="28575" cap="flat" cmpd="sng" algn="ctr">
            <a:solidFill>
              <a:srgbClr val="B84742"/>
            </a:solidFill>
            <a:prstDash val="solid"/>
            <a:miter lim="800000"/>
            <a:headEnd type="none" w="med" len="med"/>
            <a:tailEnd type="arrow" w="med" len="med"/>
          </a:ln>
          <a:effectLst/>
        </p:spPr>
        <p:txBody>
          <a:bodyPr rtlCol="0" anchor="ctr"/>
          <a:lstStyle/>
          <a:p>
            <a:pPr algn="ctr" defTabSz="1219170">
              <a:buClrTx/>
            </a:pPr>
            <a:endParaRPr lang="en-US" sz="2400" kern="1200">
              <a:solidFill>
                <a:srgbClr val="212121"/>
              </a:solidFill>
              <a:latin typeface="Roboto Condensed"/>
              <a:ea typeface="+mn-ea"/>
              <a:cs typeface="+mn-cs"/>
            </a:endParaRPr>
          </a:p>
        </p:txBody>
      </p:sp>
      <p:sp>
        <p:nvSpPr>
          <p:cNvPr id="28" name="TextBox 27">
            <a:extLst>
              <a:ext uri="{FF2B5EF4-FFF2-40B4-BE49-F238E27FC236}">
                <a16:creationId xmlns:a16="http://schemas.microsoft.com/office/drawing/2014/main" id="{5CA2E190-73EB-E857-063A-FA93FA4FB48A}"/>
              </a:ext>
            </a:extLst>
          </p:cNvPr>
          <p:cNvSpPr txBox="1"/>
          <p:nvPr/>
        </p:nvSpPr>
        <p:spPr>
          <a:xfrm>
            <a:off x="4648571" y="5380661"/>
            <a:ext cx="7069564" cy="502766"/>
          </a:xfrm>
          <a:prstGeom prst="rect">
            <a:avLst/>
          </a:prstGeom>
          <a:noFill/>
        </p:spPr>
        <p:txBody>
          <a:bodyPr wrap="none" rtlCol="0">
            <a:spAutoFit/>
          </a:bodyPr>
          <a:lstStyle/>
          <a:p>
            <a:pPr>
              <a:buClrTx/>
              <a:buFontTx/>
              <a:buNone/>
            </a:pPr>
            <a:r>
              <a:rPr lang="en-US" sz="2667" b="1" kern="1200" dirty="0">
                <a:solidFill>
                  <a:srgbClr val="C00000"/>
                </a:solidFill>
                <a:latin typeface="Roboto Condensed"/>
                <a:ea typeface="+mn-ea"/>
                <a:cs typeface="+mn-cs"/>
              </a:rPr>
              <a:t>DFS </a:t>
            </a:r>
            <a:r>
              <a:rPr lang="en-US" sz="2667" kern="1200" dirty="0">
                <a:solidFill>
                  <a:srgbClr val="212121"/>
                </a:solidFill>
                <a:latin typeface="Roboto Condensed"/>
                <a:ea typeface="+mn-ea"/>
                <a:cs typeface="+mn-cs"/>
              </a:rPr>
              <a:t>of given graph starting </a:t>
            </a:r>
            <a:r>
              <a:rPr lang="en-US" sz="2667" b="1" kern="1200" dirty="0">
                <a:solidFill>
                  <a:srgbClr val="C00000"/>
                </a:solidFill>
                <a:latin typeface="Roboto Condensed"/>
                <a:ea typeface="+mn-ea"/>
                <a:cs typeface="+mn-cs"/>
              </a:rPr>
              <a:t>from</a:t>
            </a:r>
            <a:r>
              <a:rPr lang="en-US" sz="2667" kern="1200" dirty="0">
                <a:solidFill>
                  <a:srgbClr val="C00000"/>
                </a:solidFill>
                <a:latin typeface="Roboto Condensed"/>
                <a:ea typeface="+mn-ea"/>
                <a:cs typeface="+mn-cs"/>
              </a:rPr>
              <a:t> </a:t>
            </a:r>
            <a:r>
              <a:rPr lang="en-US" sz="2667" kern="1200" dirty="0">
                <a:solidFill>
                  <a:srgbClr val="212121"/>
                </a:solidFill>
                <a:latin typeface="Roboto Condensed"/>
                <a:ea typeface="+mn-ea"/>
                <a:cs typeface="+mn-cs"/>
              </a:rPr>
              <a:t>node </a:t>
            </a:r>
            <a:r>
              <a:rPr lang="en-US" sz="2667" b="1" kern="1200" dirty="0">
                <a:solidFill>
                  <a:srgbClr val="C00000"/>
                </a:solidFill>
                <a:latin typeface="Roboto Condensed"/>
                <a:ea typeface="+mn-ea"/>
                <a:cs typeface="+mn-cs"/>
              </a:rPr>
              <a:t>1</a:t>
            </a:r>
            <a:r>
              <a:rPr lang="en-US" sz="2667" kern="1200" dirty="0">
                <a:solidFill>
                  <a:srgbClr val="212121"/>
                </a:solidFill>
                <a:latin typeface="Roboto Condensed"/>
                <a:ea typeface="+mn-ea"/>
                <a:cs typeface="+mn-cs"/>
              </a:rPr>
              <a:t> is given by</a:t>
            </a:r>
          </a:p>
        </p:txBody>
      </p:sp>
      <p:sp>
        <p:nvSpPr>
          <p:cNvPr id="29" name="TextBox 28">
            <a:extLst>
              <a:ext uri="{FF2B5EF4-FFF2-40B4-BE49-F238E27FC236}">
                <a16:creationId xmlns:a16="http://schemas.microsoft.com/office/drawing/2014/main" id="{7E8A8B86-D107-4D71-6691-6FE12A80F7BE}"/>
              </a:ext>
            </a:extLst>
          </p:cNvPr>
          <p:cNvSpPr txBox="1"/>
          <p:nvPr/>
        </p:nvSpPr>
        <p:spPr>
          <a:xfrm>
            <a:off x="4985708" y="5888661"/>
            <a:ext cx="444352" cy="707886"/>
          </a:xfrm>
          <a:prstGeom prst="rect">
            <a:avLst/>
          </a:prstGeom>
          <a:noFill/>
        </p:spPr>
        <p:txBody>
          <a:bodyPr wrap="none" rtlCol="0">
            <a:spAutoFit/>
          </a:bodyPr>
          <a:lstStyle/>
          <a:p>
            <a:pPr algn="ctr">
              <a:buClrTx/>
              <a:buFontTx/>
              <a:buNone/>
            </a:pPr>
            <a:r>
              <a:rPr lang="en-US" sz="4000" b="1" kern="1200" dirty="0">
                <a:solidFill>
                  <a:srgbClr val="C00000"/>
                </a:solidFill>
                <a:latin typeface="Roboto Condensed"/>
                <a:ea typeface="+mn-ea"/>
                <a:cs typeface="+mn-cs"/>
              </a:rPr>
              <a:t>1</a:t>
            </a:r>
          </a:p>
        </p:txBody>
      </p:sp>
      <p:sp>
        <p:nvSpPr>
          <p:cNvPr id="30" name="TextBox 29">
            <a:extLst>
              <a:ext uri="{FF2B5EF4-FFF2-40B4-BE49-F238E27FC236}">
                <a16:creationId xmlns:a16="http://schemas.microsoft.com/office/drawing/2014/main" id="{A4B01FF9-5DEC-197D-60D8-02B197B33D48}"/>
              </a:ext>
            </a:extLst>
          </p:cNvPr>
          <p:cNvSpPr txBox="1"/>
          <p:nvPr/>
        </p:nvSpPr>
        <p:spPr>
          <a:xfrm>
            <a:off x="5696908" y="5888661"/>
            <a:ext cx="444352" cy="707886"/>
          </a:xfrm>
          <a:prstGeom prst="rect">
            <a:avLst/>
          </a:prstGeom>
          <a:noFill/>
        </p:spPr>
        <p:txBody>
          <a:bodyPr wrap="none" rtlCol="0">
            <a:spAutoFit/>
          </a:bodyPr>
          <a:lstStyle/>
          <a:p>
            <a:pPr algn="ctr">
              <a:buClrTx/>
              <a:buFontTx/>
              <a:buNone/>
            </a:pPr>
            <a:r>
              <a:rPr lang="en-US" sz="4000" b="1" kern="1200" dirty="0">
                <a:solidFill>
                  <a:srgbClr val="C00000"/>
                </a:solidFill>
                <a:latin typeface="Roboto Condensed"/>
                <a:ea typeface="+mn-ea"/>
                <a:cs typeface="+mn-cs"/>
              </a:rPr>
              <a:t>2</a:t>
            </a:r>
          </a:p>
        </p:txBody>
      </p:sp>
      <p:sp>
        <p:nvSpPr>
          <p:cNvPr id="31" name="TextBox 30">
            <a:extLst>
              <a:ext uri="{FF2B5EF4-FFF2-40B4-BE49-F238E27FC236}">
                <a16:creationId xmlns:a16="http://schemas.microsoft.com/office/drawing/2014/main" id="{0DF3464C-A589-F330-B536-FC98903D1259}"/>
              </a:ext>
            </a:extLst>
          </p:cNvPr>
          <p:cNvSpPr txBox="1"/>
          <p:nvPr/>
        </p:nvSpPr>
        <p:spPr>
          <a:xfrm>
            <a:off x="6408108" y="5888661"/>
            <a:ext cx="444352" cy="707886"/>
          </a:xfrm>
          <a:prstGeom prst="rect">
            <a:avLst/>
          </a:prstGeom>
          <a:noFill/>
        </p:spPr>
        <p:txBody>
          <a:bodyPr wrap="none" rtlCol="0">
            <a:spAutoFit/>
          </a:bodyPr>
          <a:lstStyle/>
          <a:p>
            <a:pPr algn="ctr">
              <a:buClrTx/>
              <a:buFontTx/>
              <a:buNone/>
            </a:pPr>
            <a:r>
              <a:rPr lang="en-US" sz="4000" b="1" kern="1200" dirty="0">
                <a:solidFill>
                  <a:srgbClr val="C00000"/>
                </a:solidFill>
                <a:latin typeface="Roboto Condensed"/>
                <a:ea typeface="+mn-ea"/>
                <a:cs typeface="+mn-cs"/>
              </a:rPr>
              <a:t>6</a:t>
            </a:r>
          </a:p>
        </p:txBody>
      </p:sp>
      <p:sp>
        <p:nvSpPr>
          <p:cNvPr id="32" name="TextBox 31">
            <a:extLst>
              <a:ext uri="{FF2B5EF4-FFF2-40B4-BE49-F238E27FC236}">
                <a16:creationId xmlns:a16="http://schemas.microsoft.com/office/drawing/2014/main" id="{06CABBCC-A16E-28BD-DF06-882BD0B3C125}"/>
              </a:ext>
            </a:extLst>
          </p:cNvPr>
          <p:cNvSpPr txBox="1"/>
          <p:nvPr/>
        </p:nvSpPr>
        <p:spPr>
          <a:xfrm>
            <a:off x="7119308" y="5888661"/>
            <a:ext cx="444352" cy="707886"/>
          </a:xfrm>
          <a:prstGeom prst="rect">
            <a:avLst/>
          </a:prstGeom>
          <a:noFill/>
        </p:spPr>
        <p:txBody>
          <a:bodyPr wrap="none" rtlCol="0">
            <a:spAutoFit/>
          </a:bodyPr>
          <a:lstStyle/>
          <a:p>
            <a:pPr algn="ctr">
              <a:buClrTx/>
              <a:buFontTx/>
              <a:buNone/>
            </a:pPr>
            <a:r>
              <a:rPr lang="en-US" sz="4000" b="1" kern="1200" dirty="0">
                <a:solidFill>
                  <a:srgbClr val="C00000"/>
                </a:solidFill>
                <a:latin typeface="Roboto Condensed"/>
                <a:ea typeface="+mn-ea"/>
                <a:cs typeface="+mn-cs"/>
              </a:rPr>
              <a:t>3</a:t>
            </a:r>
          </a:p>
        </p:txBody>
      </p:sp>
      <p:sp>
        <p:nvSpPr>
          <p:cNvPr id="33" name="TextBox 32">
            <a:extLst>
              <a:ext uri="{FF2B5EF4-FFF2-40B4-BE49-F238E27FC236}">
                <a16:creationId xmlns:a16="http://schemas.microsoft.com/office/drawing/2014/main" id="{FEBC6982-1AAC-06CD-640D-D61C55FBC939}"/>
              </a:ext>
            </a:extLst>
          </p:cNvPr>
          <p:cNvSpPr txBox="1"/>
          <p:nvPr/>
        </p:nvSpPr>
        <p:spPr>
          <a:xfrm>
            <a:off x="7830508" y="5888661"/>
            <a:ext cx="444352" cy="707886"/>
          </a:xfrm>
          <a:prstGeom prst="rect">
            <a:avLst/>
          </a:prstGeom>
          <a:noFill/>
        </p:spPr>
        <p:txBody>
          <a:bodyPr wrap="none" rtlCol="0">
            <a:spAutoFit/>
          </a:bodyPr>
          <a:lstStyle/>
          <a:p>
            <a:pPr algn="ctr">
              <a:buClrTx/>
              <a:buFontTx/>
              <a:buNone/>
            </a:pPr>
            <a:r>
              <a:rPr lang="en-US" sz="4000" b="1" kern="1200" dirty="0">
                <a:solidFill>
                  <a:srgbClr val="C00000"/>
                </a:solidFill>
                <a:latin typeface="Roboto Condensed"/>
                <a:ea typeface="+mn-ea"/>
                <a:cs typeface="+mn-cs"/>
              </a:rPr>
              <a:t>8</a:t>
            </a:r>
          </a:p>
        </p:txBody>
      </p:sp>
      <p:sp>
        <p:nvSpPr>
          <p:cNvPr id="34" name="TextBox 33">
            <a:extLst>
              <a:ext uri="{FF2B5EF4-FFF2-40B4-BE49-F238E27FC236}">
                <a16:creationId xmlns:a16="http://schemas.microsoft.com/office/drawing/2014/main" id="{8FA286BB-495E-E848-E348-492D407AF880}"/>
              </a:ext>
            </a:extLst>
          </p:cNvPr>
          <p:cNvSpPr txBox="1"/>
          <p:nvPr/>
        </p:nvSpPr>
        <p:spPr>
          <a:xfrm>
            <a:off x="8541708" y="5888661"/>
            <a:ext cx="444352" cy="707886"/>
          </a:xfrm>
          <a:prstGeom prst="rect">
            <a:avLst/>
          </a:prstGeom>
          <a:noFill/>
        </p:spPr>
        <p:txBody>
          <a:bodyPr wrap="none" rtlCol="0">
            <a:spAutoFit/>
          </a:bodyPr>
          <a:lstStyle/>
          <a:p>
            <a:pPr algn="ctr">
              <a:buClrTx/>
              <a:buFontTx/>
              <a:buNone/>
            </a:pPr>
            <a:r>
              <a:rPr lang="en-US" sz="4000" b="1" kern="1200" dirty="0">
                <a:solidFill>
                  <a:srgbClr val="C00000"/>
                </a:solidFill>
                <a:latin typeface="Roboto Condensed"/>
                <a:ea typeface="+mn-ea"/>
                <a:cs typeface="+mn-cs"/>
              </a:rPr>
              <a:t>7</a:t>
            </a:r>
          </a:p>
        </p:txBody>
      </p:sp>
      <p:sp>
        <p:nvSpPr>
          <p:cNvPr id="35" name="TextBox 34">
            <a:extLst>
              <a:ext uri="{FF2B5EF4-FFF2-40B4-BE49-F238E27FC236}">
                <a16:creationId xmlns:a16="http://schemas.microsoft.com/office/drawing/2014/main" id="{066D2685-36B1-A19B-1A56-87AD54BFA617}"/>
              </a:ext>
            </a:extLst>
          </p:cNvPr>
          <p:cNvSpPr txBox="1"/>
          <p:nvPr/>
        </p:nvSpPr>
        <p:spPr>
          <a:xfrm>
            <a:off x="9354508" y="5888661"/>
            <a:ext cx="444352" cy="707886"/>
          </a:xfrm>
          <a:prstGeom prst="rect">
            <a:avLst/>
          </a:prstGeom>
          <a:noFill/>
        </p:spPr>
        <p:txBody>
          <a:bodyPr wrap="none" rtlCol="0">
            <a:spAutoFit/>
          </a:bodyPr>
          <a:lstStyle/>
          <a:p>
            <a:pPr algn="ctr">
              <a:buClrTx/>
              <a:buFontTx/>
              <a:buNone/>
            </a:pPr>
            <a:r>
              <a:rPr lang="en-US" sz="4000" b="1" kern="1200" dirty="0">
                <a:solidFill>
                  <a:srgbClr val="C00000"/>
                </a:solidFill>
                <a:latin typeface="Roboto Condensed"/>
                <a:ea typeface="+mn-ea"/>
                <a:cs typeface="+mn-cs"/>
              </a:rPr>
              <a:t>4</a:t>
            </a:r>
          </a:p>
        </p:txBody>
      </p:sp>
      <p:sp>
        <p:nvSpPr>
          <p:cNvPr id="36" name="TextBox 35">
            <a:extLst>
              <a:ext uri="{FF2B5EF4-FFF2-40B4-BE49-F238E27FC236}">
                <a16:creationId xmlns:a16="http://schemas.microsoft.com/office/drawing/2014/main" id="{3E65477A-9D4E-29A9-1624-390D5416F403}"/>
              </a:ext>
            </a:extLst>
          </p:cNvPr>
          <p:cNvSpPr txBox="1"/>
          <p:nvPr/>
        </p:nvSpPr>
        <p:spPr>
          <a:xfrm>
            <a:off x="10065708" y="5888661"/>
            <a:ext cx="444352" cy="707886"/>
          </a:xfrm>
          <a:prstGeom prst="rect">
            <a:avLst/>
          </a:prstGeom>
          <a:noFill/>
        </p:spPr>
        <p:txBody>
          <a:bodyPr wrap="none" rtlCol="0">
            <a:spAutoFit/>
          </a:bodyPr>
          <a:lstStyle/>
          <a:p>
            <a:pPr algn="ctr">
              <a:buClrTx/>
              <a:buFontTx/>
              <a:buNone/>
            </a:pPr>
            <a:r>
              <a:rPr lang="en-US" sz="4000" b="1" kern="1200" dirty="0">
                <a:solidFill>
                  <a:srgbClr val="C00000"/>
                </a:solidFill>
                <a:latin typeface="Roboto Condensed"/>
                <a:ea typeface="+mn-ea"/>
                <a:cs typeface="+mn-cs"/>
              </a:rPr>
              <a:t>5</a:t>
            </a:r>
          </a:p>
        </p:txBody>
      </p:sp>
      <p:sp>
        <p:nvSpPr>
          <p:cNvPr id="37" name="TextBox 36">
            <a:extLst>
              <a:ext uri="{FF2B5EF4-FFF2-40B4-BE49-F238E27FC236}">
                <a16:creationId xmlns:a16="http://schemas.microsoft.com/office/drawing/2014/main" id="{410B0EE6-BEA6-28CB-EDFD-686ED82F217B}"/>
              </a:ext>
            </a:extLst>
          </p:cNvPr>
          <p:cNvSpPr txBox="1"/>
          <p:nvPr/>
        </p:nvSpPr>
        <p:spPr>
          <a:xfrm>
            <a:off x="1910669" y="2002381"/>
            <a:ext cx="441146" cy="502766"/>
          </a:xfrm>
          <a:prstGeom prst="rect">
            <a:avLst/>
          </a:prstGeom>
          <a:noFill/>
        </p:spPr>
        <p:txBody>
          <a:bodyPr wrap="none" rtlCol="0">
            <a:spAutoFit/>
          </a:bodyPr>
          <a:lstStyle/>
          <a:p>
            <a:pPr>
              <a:buClrTx/>
              <a:buFontTx/>
              <a:buNone/>
            </a:pPr>
            <a:r>
              <a:rPr lang="en-US" sz="2667" b="1" kern="1200" dirty="0">
                <a:solidFill>
                  <a:srgbClr val="212121"/>
                </a:solidFill>
                <a:latin typeface="Roboto Condensed"/>
                <a:ea typeface="+mn-ea"/>
                <a:cs typeface="+mn-cs"/>
              </a:rPr>
              <a:t>✓</a:t>
            </a:r>
          </a:p>
        </p:txBody>
      </p:sp>
      <p:sp>
        <p:nvSpPr>
          <p:cNvPr id="38" name="TextBox 37">
            <a:extLst>
              <a:ext uri="{FF2B5EF4-FFF2-40B4-BE49-F238E27FC236}">
                <a16:creationId xmlns:a16="http://schemas.microsoft.com/office/drawing/2014/main" id="{BF6058FC-4EB0-5ED0-F59C-B3D15CC673A9}"/>
              </a:ext>
            </a:extLst>
          </p:cNvPr>
          <p:cNvSpPr txBox="1"/>
          <p:nvPr/>
        </p:nvSpPr>
        <p:spPr>
          <a:xfrm>
            <a:off x="-133280" y="3043861"/>
            <a:ext cx="441146" cy="502766"/>
          </a:xfrm>
          <a:prstGeom prst="rect">
            <a:avLst/>
          </a:prstGeom>
          <a:noFill/>
        </p:spPr>
        <p:txBody>
          <a:bodyPr wrap="none" rtlCol="0">
            <a:spAutoFit/>
          </a:bodyPr>
          <a:lstStyle/>
          <a:p>
            <a:pPr>
              <a:buClrTx/>
              <a:buFontTx/>
              <a:buNone/>
            </a:pPr>
            <a:r>
              <a:rPr lang="en-US" sz="2667" b="1" kern="1200" dirty="0">
                <a:solidFill>
                  <a:srgbClr val="212121"/>
                </a:solidFill>
                <a:latin typeface="Roboto Condensed"/>
                <a:ea typeface="+mn-ea"/>
                <a:cs typeface="+mn-cs"/>
              </a:rPr>
              <a:t>✓</a:t>
            </a:r>
          </a:p>
        </p:txBody>
      </p:sp>
      <p:sp>
        <p:nvSpPr>
          <p:cNvPr id="39" name="TextBox 38">
            <a:extLst>
              <a:ext uri="{FF2B5EF4-FFF2-40B4-BE49-F238E27FC236}">
                <a16:creationId xmlns:a16="http://schemas.microsoft.com/office/drawing/2014/main" id="{C7CC131A-D95B-6E42-D679-74153918C3E7}"/>
              </a:ext>
            </a:extLst>
          </p:cNvPr>
          <p:cNvSpPr txBox="1"/>
          <p:nvPr/>
        </p:nvSpPr>
        <p:spPr>
          <a:xfrm>
            <a:off x="488269" y="5075861"/>
            <a:ext cx="441146" cy="502766"/>
          </a:xfrm>
          <a:prstGeom prst="rect">
            <a:avLst/>
          </a:prstGeom>
          <a:noFill/>
        </p:spPr>
        <p:txBody>
          <a:bodyPr wrap="none" rtlCol="0">
            <a:spAutoFit/>
          </a:bodyPr>
          <a:lstStyle/>
          <a:p>
            <a:pPr>
              <a:buClrTx/>
              <a:buFontTx/>
              <a:buNone/>
            </a:pPr>
            <a:r>
              <a:rPr lang="en-US" sz="2667" b="1" kern="1200" dirty="0">
                <a:solidFill>
                  <a:srgbClr val="212121"/>
                </a:solidFill>
                <a:latin typeface="Roboto Condensed"/>
                <a:ea typeface="+mn-ea"/>
                <a:cs typeface="+mn-cs"/>
              </a:rPr>
              <a:t>✓</a:t>
            </a:r>
          </a:p>
        </p:txBody>
      </p:sp>
      <p:sp>
        <p:nvSpPr>
          <p:cNvPr id="40" name="TextBox 39">
            <a:extLst>
              <a:ext uri="{FF2B5EF4-FFF2-40B4-BE49-F238E27FC236}">
                <a16:creationId xmlns:a16="http://schemas.microsoft.com/office/drawing/2014/main" id="{5E2600C5-93F6-A97F-28D8-C3CFD01D2AE3}"/>
              </a:ext>
            </a:extLst>
          </p:cNvPr>
          <p:cNvSpPr txBox="1"/>
          <p:nvPr/>
        </p:nvSpPr>
        <p:spPr>
          <a:xfrm>
            <a:off x="1097869" y="3627981"/>
            <a:ext cx="441146" cy="502766"/>
          </a:xfrm>
          <a:prstGeom prst="rect">
            <a:avLst/>
          </a:prstGeom>
          <a:noFill/>
        </p:spPr>
        <p:txBody>
          <a:bodyPr wrap="none" rtlCol="0">
            <a:spAutoFit/>
          </a:bodyPr>
          <a:lstStyle/>
          <a:p>
            <a:pPr>
              <a:buClrTx/>
              <a:buFontTx/>
              <a:buNone/>
            </a:pPr>
            <a:r>
              <a:rPr lang="en-US" sz="2667" b="1" kern="1200" dirty="0">
                <a:solidFill>
                  <a:srgbClr val="212121"/>
                </a:solidFill>
                <a:latin typeface="Roboto Condensed"/>
                <a:ea typeface="+mn-ea"/>
                <a:cs typeface="+mn-cs"/>
              </a:rPr>
              <a:t>✓</a:t>
            </a:r>
          </a:p>
        </p:txBody>
      </p:sp>
      <p:sp>
        <p:nvSpPr>
          <p:cNvPr id="41" name="TextBox 40">
            <a:extLst>
              <a:ext uri="{FF2B5EF4-FFF2-40B4-BE49-F238E27FC236}">
                <a16:creationId xmlns:a16="http://schemas.microsoft.com/office/drawing/2014/main" id="{9A99D0F3-9410-E616-DBB6-0B21D988497E}"/>
              </a:ext>
            </a:extLst>
          </p:cNvPr>
          <p:cNvSpPr txBox="1"/>
          <p:nvPr/>
        </p:nvSpPr>
        <p:spPr>
          <a:xfrm>
            <a:off x="2241381" y="5520321"/>
            <a:ext cx="441146" cy="502766"/>
          </a:xfrm>
          <a:prstGeom prst="rect">
            <a:avLst/>
          </a:prstGeom>
          <a:noFill/>
        </p:spPr>
        <p:txBody>
          <a:bodyPr wrap="none" rtlCol="0">
            <a:spAutoFit/>
          </a:bodyPr>
          <a:lstStyle/>
          <a:p>
            <a:pPr>
              <a:buClrTx/>
              <a:buFontTx/>
              <a:buNone/>
            </a:pPr>
            <a:r>
              <a:rPr lang="en-US" sz="2667" b="1" kern="1200" dirty="0">
                <a:solidFill>
                  <a:srgbClr val="212121"/>
                </a:solidFill>
                <a:latin typeface="Roboto Condensed"/>
                <a:ea typeface="+mn-ea"/>
                <a:cs typeface="+mn-cs"/>
              </a:rPr>
              <a:t>✓</a:t>
            </a:r>
          </a:p>
        </p:txBody>
      </p:sp>
      <p:sp>
        <p:nvSpPr>
          <p:cNvPr id="42" name="TextBox 41">
            <a:extLst>
              <a:ext uri="{FF2B5EF4-FFF2-40B4-BE49-F238E27FC236}">
                <a16:creationId xmlns:a16="http://schemas.microsoft.com/office/drawing/2014/main" id="{37E8CD42-1E0D-8892-B5B9-7C627D461161}"/>
              </a:ext>
            </a:extLst>
          </p:cNvPr>
          <p:cNvSpPr txBox="1"/>
          <p:nvPr/>
        </p:nvSpPr>
        <p:spPr>
          <a:xfrm>
            <a:off x="3231469" y="5151981"/>
            <a:ext cx="441146" cy="502766"/>
          </a:xfrm>
          <a:prstGeom prst="rect">
            <a:avLst/>
          </a:prstGeom>
          <a:noFill/>
        </p:spPr>
        <p:txBody>
          <a:bodyPr wrap="none" rtlCol="0">
            <a:spAutoFit/>
          </a:bodyPr>
          <a:lstStyle/>
          <a:p>
            <a:pPr>
              <a:buClrTx/>
              <a:buFontTx/>
              <a:buNone/>
            </a:pPr>
            <a:r>
              <a:rPr lang="en-US" sz="2667" b="1" kern="1200" dirty="0">
                <a:solidFill>
                  <a:srgbClr val="212121"/>
                </a:solidFill>
                <a:latin typeface="Roboto Condensed"/>
                <a:ea typeface="+mn-ea"/>
                <a:cs typeface="+mn-cs"/>
              </a:rPr>
              <a:t>✓</a:t>
            </a:r>
          </a:p>
        </p:txBody>
      </p:sp>
      <p:sp>
        <p:nvSpPr>
          <p:cNvPr id="43" name="TextBox 42">
            <a:extLst>
              <a:ext uri="{FF2B5EF4-FFF2-40B4-BE49-F238E27FC236}">
                <a16:creationId xmlns:a16="http://schemas.microsoft.com/office/drawing/2014/main" id="{F48933EB-B133-D74E-3090-2C145839671C}"/>
              </a:ext>
            </a:extLst>
          </p:cNvPr>
          <p:cNvSpPr txBox="1"/>
          <p:nvPr/>
        </p:nvSpPr>
        <p:spPr>
          <a:xfrm>
            <a:off x="2621869" y="3653461"/>
            <a:ext cx="441146" cy="502766"/>
          </a:xfrm>
          <a:prstGeom prst="rect">
            <a:avLst/>
          </a:prstGeom>
          <a:noFill/>
        </p:spPr>
        <p:txBody>
          <a:bodyPr wrap="none" rtlCol="0">
            <a:spAutoFit/>
          </a:bodyPr>
          <a:lstStyle/>
          <a:p>
            <a:pPr>
              <a:buClrTx/>
              <a:buFontTx/>
              <a:buNone/>
            </a:pPr>
            <a:r>
              <a:rPr lang="en-US" sz="2667" b="1" kern="1200" dirty="0">
                <a:solidFill>
                  <a:srgbClr val="212121"/>
                </a:solidFill>
                <a:latin typeface="Roboto Condensed"/>
                <a:ea typeface="+mn-ea"/>
                <a:cs typeface="+mn-cs"/>
              </a:rPr>
              <a:t>✓</a:t>
            </a:r>
          </a:p>
        </p:txBody>
      </p:sp>
      <p:sp>
        <p:nvSpPr>
          <p:cNvPr id="44" name="TextBox 43">
            <a:extLst>
              <a:ext uri="{FF2B5EF4-FFF2-40B4-BE49-F238E27FC236}">
                <a16:creationId xmlns:a16="http://schemas.microsoft.com/office/drawing/2014/main" id="{C0DA3675-BD84-5DEF-9743-5C9C9E84458E}"/>
              </a:ext>
            </a:extLst>
          </p:cNvPr>
          <p:cNvSpPr txBox="1"/>
          <p:nvPr/>
        </p:nvSpPr>
        <p:spPr>
          <a:xfrm>
            <a:off x="3841069" y="3323181"/>
            <a:ext cx="441146" cy="502766"/>
          </a:xfrm>
          <a:prstGeom prst="rect">
            <a:avLst/>
          </a:prstGeom>
          <a:noFill/>
        </p:spPr>
        <p:txBody>
          <a:bodyPr wrap="none" rtlCol="0">
            <a:spAutoFit/>
          </a:bodyPr>
          <a:lstStyle/>
          <a:p>
            <a:pPr>
              <a:buClrTx/>
              <a:buFontTx/>
              <a:buNone/>
            </a:pPr>
            <a:r>
              <a:rPr lang="en-US" sz="2667" b="1" kern="1200" dirty="0">
                <a:solidFill>
                  <a:srgbClr val="212121"/>
                </a:solidFill>
                <a:latin typeface="Roboto Condensed"/>
                <a:ea typeface="+mn-ea"/>
                <a:cs typeface="+mn-cs"/>
              </a:rPr>
              <a:t>✓</a:t>
            </a:r>
          </a:p>
        </p:txBody>
      </p:sp>
    </p:spTree>
    <p:extLst>
      <p:ext uri="{BB962C8B-B14F-4D97-AF65-F5344CB8AC3E}">
        <p14:creationId xmlns:p14="http://schemas.microsoft.com/office/powerpoint/2010/main" val="1141386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Procedure: DFS (Vertex V)</a:t>
            </a:r>
            <a:endParaRPr sz="3067" b="1" dirty="0">
              <a:solidFill>
                <a:srgbClr val="00A4B6"/>
              </a:solidFill>
              <a:latin typeface="Proxima Nova"/>
              <a:ea typeface="Proxima Nova"/>
              <a:cs typeface="Proxima Nova"/>
              <a:sym typeface="Proxima Nova"/>
            </a:endParaRPr>
          </a:p>
        </p:txBody>
      </p:sp>
      <p:sp>
        <p:nvSpPr>
          <p:cNvPr id="4" name="Content Placeholder 2">
            <a:extLst>
              <a:ext uri="{FF2B5EF4-FFF2-40B4-BE49-F238E27FC236}">
                <a16:creationId xmlns:a16="http://schemas.microsoft.com/office/drawing/2014/main" id="{B0B42792-D00F-9685-D685-3008CB5D0BE2}"/>
              </a:ext>
            </a:extLst>
          </p:cNvPr>
          <p:cNvSpPr txBox="1">
            <a:spLocks/>
          </p:cNvSpPr>
          <p:nvPr/>
        </p:nvSpPr>
        <p:spPr>
          <a:xfrm>
            <a:off x="131180" y="966271"/>
            <a:ext cx="11929641" cy="5487738"/>
          </a:xfrm>
          <a:prstGeom prst="rect">
            <a:avLst/>
          </a:prstGeom>
        </p:spPr>
        <p:txBody>
          <a:bodyPr vert="horz" lIns="91440" tIns="45720" rIns="91440" bIns="45720" rtlCol="0">
            <a:noAutofit/>
          </a:bodyPr>
          <a:lstStyle>
            <a:lvl1pPr marL="265113" indent="-265113" algn="just" defTabSz="914400" rtl="0" eaLnBrk="1" latinLnBrk="0" hangingPunct="1">
              <a:lnSpc>
                <a:spcPct val="114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114000"/>
              </a:lnSpc>
              <a:spcBef>
                <a:spcPts val="10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114000"/>
              </a:lnSpc>
              <a:spcBef>
                <a:spcPts val="10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114000"/>
              </a:lnSpc>
              <a:spcBef>
                <a:spcPts val="10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114000"/>
              </a:lnSpc>
              <a:spcBef>
                <a:spcPts val="10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114000"/>
              </a:lnSpc>
              <a:spcBef>
                <a:spcPts val="1000"/>
              </a:spcBef>
              <a:spcAft>
                <a:spcPts val="0"/>
              </a:spcAft>
              <a:buClr>
                <a:srgbClr val="B84742"/>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This procedure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traverse the graph G in DFS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manner. </a:t>
            </a:r>
          </a:p>
          <a:p>
            <a:pPr marL="265113" marR="0" lvl="0" indent="-265113" algn="just" defTabSz="914400" rtl="0" eaLnBrk="1" fontAlgn="auto" latinLnBrk="0" hangingPunct="1">
              <a:lnSpc>
                <a:spcPct val="114000"/>
              </a:lnSpc>
              <a:spcBef>
                <a:spcPts val="1000"/>
              </a:spcBef>
              <a:spcAft>
                <a:spcPts val="0"/>
              </a:spcAft>
              <a:buClr>
                <a:srgbClr val="B84742"/>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V is a starting vertex to be explored. </a:t>
            </a:r>
          </a:p>
          <a:p>
            <a:pPr marL="265113" marR="0" lvl="0" indent="-265113" algn="just" defTabSz="914400" rtl="0" eaLnBrk="1" fontAlgn="auto" latinLnBrk="0" hangingPunct="1">
              <a:lnSpc>
                <a:spcPct val="114000"/>
              </a:lnSpc>
              <a:spcBef>
                <a:spcPts val="1000"/>
              </a:spcBef>
              <a:spcAft>
                <a:spcPts val="0"/>
              </a:spcAft>
              <a:buClr>
                <a:srgbClr val="B84742"/>
              </a:buClr>
              <a:buSzTx/>
              <a:buFont typeface="Wingdings 3" panose="05040102010807070707" pitchFamily="18" charset="2"/>
              <a:buChar char=""/>
              <a:tabLst/>
              <a:defRPr/>
            </a:pPr>
            <a:r>
              <a:rPr lang="en-US" b="1" dirty="0">
                <a:solidFill>
                  <a:srgbClr val="C00000"/>
                </a:solidFill>
                <a:latin typeface="Cambria" panose="02040503050406030204" pitchFamily="18" charset="0"/>
                <a:ea typeface="Cambria" panose="02040503050406030204" pitchFamily="18" charset="0"/>
              </a:rPr>
              <a:t>Visited[ ]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is an array which tells you whether particular vertex is visited or not. </a:t>
            </a:r>
          </a:p>
          <a:p>
            <a:pPr marL="265113" marR="0" lvl="0" indent="-265113" algn="just" defTabSz="914400" rtl="0" eaLnBrk="1" fontAlgn="auto" latinLnBrk="0" hangingPunct="1">
              <a:lnSpc>
                <a:spcPct val="114000"/>
              </a:lnSpc>
              <a:spcBef>
                <a:spcPts val="1000"/>
              </a:spcBef>
              <a:spcAft>
                <a:spcPts val="0"/>
              </a:spcAft>
              <a:buClr>
                <a:srgbClr val="B84742"/>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 is a adjacent node of vertex V. </a:t>
            </a:r>
          </a:p>
          <a:p>
            <a:pPr marL="265113" marR="0" lvl="0" indent="-265113" algn="just" defTabSz="914400" rtl="0" eaLnBrk="1" fontAlgn="auto" latinLnBrk="0" hangingPunct="1">
              <a:lnSpc>
                <a:spcPct val="114000"/>
              </a:lnSpc>
              <a:spcBef>
                <a:spcPts val="1000"/>
              </a:spcBef>
              <a:spcAft>
                <a:spcPts val="0"/>
              </a:spcAft>
              <a:buClr>
                <a:srgbClr val="B84742"/>
              </a:buClr>
              <a:buSzTx/>
              <a:buFont typeface="Wingdings 3" panose="05040102010807070707" pitchFamily="18" charset="2"/>
              <a:buChar char=""/>
              <a:tabLst/>
              <a:defRPr/>
            </a:pPr>
            <a:r>
              <a:rPr lang="en-US" b="1" dirty="0">
                <a:solidFill>
                  <a:srgbClr val="C00000"/>
                </a:solidFill>
                <a:latin typeface="Cambria" panose="02040503050406030204" pitchFamily="18" charset="0"/>
                <a:ea typeface="Cambria" panose="02040503050406030204" pitchFamily="18" charset="0"/>
              </a:rPr>
              <a:t>S</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is a Stack, PUSH and POP are functions to insert and remove from stack respectively.</a:t>
            </a:r>
          </a:p>
        </p:txBody>
      </p:sp>
    </p:spTree>
    <p:extLst>
      <p:ext uri="{BB962C8B-B14F-4D97-AF65-F5344CB8AC3E}">
        <p14:creationId xmlns:p14="http://schemas.microsoft.com/office/powerpoint/2010/main" val="3805940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Procedure: DFS (Vertex V)</a:t>
            </a:r>
          </a:p>
        </p:txBody>
      </p:sp>
      <p:sp>
        <p:nvSpPr>
          <p:cNvPr id="3" name="TextBox 2">
            <a:extLst>
              <a:ext uri="{FF2B5EF4-FFF2-40B4-BE49-F238E27FC236}">
                <a16:creationId xmlns:a16="http://schemas.microsoft.com/office/drawing/2014/main" id="{A3344AA4-0A66-0AAF-F175-79B500BE5063}"/>
              </a:ext>
            </a:extLst>
          </p:cNvPr>
          <p:cNvSpPr txBox="1"/>
          <p:nvPr/>
        </p:nvSpPr>
        <p:spPr>
          <a:xfrm>
            <a:off x="246581" y="966502"/>
            <a:ext cx="7690472" cy="5632311"/>
          </a:xfrm>
          <a:prstGeom prst="rect">
            <a:avLst/>
          </a:prstGeom>
          <a:solidFill>
            <a:sysClr val="window" lastClr="FFFFFF">
              <a:lumMod val="95000"/>
            </a:sysClr>
          </a:solidFill>
          <a:ln>
            <a:noFill/>
          </a:ln>
          <a:effectLst/>
        </p:spPr>
        <p:txBody>
          <a:bodyPr wrap="square" rtlCol="0">
            <a:spAutoFit/>
          </a:bodyPr>
          <a:lstStyle/>
          <a:p>
            <a:pPr defTabSz="1219170">
              <a:buClrTx/>
            </a:pPr>
            <a:r>
              <a:rPr lang="en-IN" sz="2400" b="1" kern="1200" dirty="0">
                <a:solidFill>
                  <a:srgbClr val="1D6FA9"/>
                </a:solidFill>
                <a:latin typeface="Consolas" pitchFamily="49" charset="0"/>
                <a:ea typeface="+mj-ea"/>
                <a:cs typeface="Consolas" pitchFamily="49" charset="0"/>
              </a:rPr>
              <a:t>1. [Initialize TOP and Visited]</a:t>
            </a:r>
          </a:p>
          <a:p>
            <a:pPr defTabSz="1219170">
              <a:buClrTx/>
            </a:pPr>
            <a:r>
              <a:rPr lang="en-IN" sz="2400" kern="1200" dirty="0">
                <a:solidFill>
                  <a:srgbClr val="212121"/>
                </a:solidFill>
                <a:latin typeface="Consolas" pitchFamily="49" charset="0"/>
                <a:ea typeface="+mj-ea"/>
                <a:cs typeface="Consolas" pitchFamily="49" charset="0"/>
              </a:rPr>
              <a:t>   visited[] </a:t>
            </a:r>
            <a:r>
              <a:rPr lang="en-IN" sz="2400" kern="1200" dirty="0">
                <a:solidFill>
                  <a:srgbClr val="212121"/>
                </a:solidFill>
                <a:latin typeface="Consolas" pitchFamily="49" charset="0"/>
                <a:ea typeface="+mj-ea"/>
                <a:cs typeface="Consolas" pitchFamily="49" charset="0"/>
                <a:sym typeface="Wingdings" panose="05000000000000000000" pitchFamily="2" charset="2"/>
              </a:rPr>
              <a:t></a:t>
            </a:r>
            <a:r>
              <a:rPr lang="en-IN" sz="2400" kern="1200" dirty="0">
                <a:solidFill>
                  <a:srgbClr val="212121"/>
                </a:solidFill>
                <a:latin typeface="Consolas" pitchFamily="49" charset="0"/>
                <a:ea typeface="+mj-ea"/>
                <a:cs typeface="Consolas" pitchFamily="49" charset="0"/>
              </a:rPr>
              <a:t> 0</a:t>
            </a:r>
          </a:p>
          <a:p>
            <a:pPr defTabSz="1219170">
              <a:buClrTx/>
            </a:pPr>
            <a:r>
              <a:rPr lang="en-IN" sz="2400" kern="1200" dirty="0">
                <a:solidFill>
                  <a:srgbClr val="212121"/>
                </a:solidFill>
                <a:latin typeface="Consolas" pitchFamily="49" charset="0"/>
                <a:ea typeface="+mj-ea"/>
                <a:cs typeface="Consolas" pitchFamily="49" charset="0"/>
              </a:rPr>
              <a:t>   TOP </a:t>
            </a:r>
            <a:r>
              <a:rPr lang="en-IN" sz="2400" kern="1200" dirty="0">
                <a:solidFill>
                  <a:srgbClr val="212121"/>
                </a:solidFill>
                <a:latin typeface="Consolas" pitchFamily="49" charset="0"/>
                <a:ea typeface="+mj-ea"/>
                <a:cs typeface="Consolas" pitchFamily="49" charset="0"/>
                <a:sym typeface="Wingdings" panose="05000000000000000000" pitchFamily="2" charset="2"/>
              </a:rPr>
              <a:t></a:t>
            </a:r>
            <a:r>
              <a:rPr lang="en-IN" sz="2400" kern="1200" dirty="0">
                <a:solidFill>
                  <a:srgbClr val="212121"/>
                </a:solidFill>
                <a:latin typeface="Consolas" pitchFamily="49" charset="0"/>
                <a:ea typeface="+mj-ea"/>
                <a:cs typeface="Consolas" pitchFamily="49" charset="0"/>
              </a:rPr>
              <a:t> -1</a:t>
            </a:r>
          </a:p>
          <a:p>
            <a:pPr defTabSz="1219170">
              <a:buClrTx/>
            </a:pPr>
            <a:r>
              <a:rPr lang="en-IN" sz="2400" b="1" kern="1200" dirty="0">
                <a:solidFill>
                  <a:srgbClr val="1D6FA9"/>
                </a:solidFill>
                <a:latin typeface="Consolas" pitchFamily="49" charset="0"/>
                <a:ea typeface="+mj-ea"/>
                <a:cs typeface="Consolas" pitchFamily="49" charset="0"/>
              </a:rPr>
              <a:t>2. [Push vertex into stack]</a:t>
            </a:r>
          </a:p>
          <a:p>
            <a:pPr defTabSz="1219170">
              <a:buClrTx/>
            </a:pPr>
            <a:r>
              <a:rPr lang="en-IN" sz="2400" kern="1200" dirty="0">
                <a:solidFill>
                  <a:srgbClr val="212121"/>
                </a:solidFill>
                <a:latin typeface="Consolas" pitchFamily="49" charset="0"/>
                <a:ea typeface="+mj-ea"/>
                <a:cs typeface="Consolas" pitchFamily="49" charset="0"/>
              </a:rPr>
              <a:t>   PUSH (V)</a:t>
            </a:r>
          </a:p>
          <a:p>
            <a:pPr defTabSz="1219170">
              <a:buClrTx/>
            </a:pPr>
            <a:r>
              <a:rPr lang="en-IN" sz="2400" b="1" kern="1200" dirty="0">
                <a:solidFill>
                  <a:srgbClr val="1D6FA9"/>
                </a:solidFill>
                <a:latin typeface="Consolas" pitchFamily="49" charset="0"/>
                <a:ea typeface="+mj-ea"/>
                <a:cs typeface="Consolas" pitchFamily="49" charset="0"/>
              </a:rPr>
              <a:t>3. [</a:t>
            </a:r>
            <a:r>
              <a:rPr lang="en-US" sz="2400" b="1" kern="1200" dirty="0">
                <a:solidFill>
                  <a:srgbClr val="1D6FA9"/>
                </a:solidFill>
                <a:latin typeface="Consolas" pitchFamily="49" charset="0"/>
                <a:ea typeface="+mj-ea"/>
                <a:cs typeface="Consolas" pitchFamily="49" charset="0"/>
              </a:rPr>
              <a:t>Repeat  while stack is not Empty</a:t>
            </a:r>
            <a:r>
              <a:rPr lang="en-IN" sz="2400" b="1" kern="1200" dirty="0">
                <a:solidFill>
                  <a:srgbClr val="1D6FA9"/>
                </a:solidFill>
                <a:latin typeface="Consolas" pitchFamily="49" charset="0"/>
                <a:ea typeface="+mj-ea"/>
                <a:cs typeface="Consolas" pitchFamily="49" charset="0"/>
              </a:rPr>
              <a:t>]</a:t>
            </a:r>
          </a:p>
          <a:p>
            <a:pPr defTabSz="1219170">
              <a:buClrTx/>
            </a:pPr>
            <a:r>
              <a:rPr lang="en-US" sz="2400" kern="1200" dirty="0">
                <a:solidFill>
                  <a:srgbClr val="212121"/>
                </a:solidFill>
                <a:latin typeface="Consolas" pitchFamily="49" charset="0"/>
                <a:ea typeface="+mj-ea"/>
                <a:cs typeface="Consolas" pitchFamily="49" charset="0"/>
              </a:rPr>
              <a:t>   </a:t>
            </a:r>
            <a:r>
              <a:rPr lang="en-US" sz="2400" kern="1200" dirty="0">
                <a:solidFill>
                  <a:srgbClr val="1D6FA9">
                    <a:lumMod val="75000"/>
                  </a:srgbClr>
                </a:solidFill>
                <a:latin typeface="Consolas" pitchFamily="49" charset="0"/>
                <a:ea typeface="+mj-ea"/>
                <a:cs typeface="Consolas" pitchFamily="49" charset="0"/>
              </a:rPr>
              <a:t>Repeat</a:t>
            </a:r>
            <a:r>
              <a:rPr lang="en-US" sz="2400" kern="1200" dirty="0">
                <a:solidFill>
                  <a:srgbClr val="212121"/>
                </a:solidFill>
                <a:latin typeface="Consolas" pitchFamily="49" charset="0"/>
                <a:ea typeface="+mj-ea"/>
                <a:cs typeface="Consolas" pitchFamily="49" charset="0"/>
              </a:rPr>
              <a:t> Step 3 while stack is not empty</a:t>
            </a:r>
          </a:p>
          <a:p>
            <a:pPr defTabSz="1219170">
              <a:buClrTx/>
            </a:pPr>
            <a:r>
              <a:rPr lang="en-US" sz="2400" kern="1200" dirty="0">
                <a:solidFill>
                  <a:srgbClr val="212121"/>
                </a:solidFill>
                <a:latin typeface="Consolas" pitchFamily="49" charset="0"/>
                <a:ea typeface="+mj-ea"/>
                <a:cs typeface="Consolas" pitchFamily="49" charset="0"/>
              </a:rPr>
              <a:t>       v  </a:t>
            </a:r>
            <a:r>
              <a:rPr lang="en-US" sz="2400" kern="1200" dirty="0">
                <a:solidFill>
                  <a:srgbClr val="212121"/>
                </a:solidFill>
                <a:latin typeface="Consolas" pitchFamily="49" charset="0"/>
                <a:ea typeface="+mj-ea"/>
                <a:cs typeface="Consolas" pitchFamily="49" charset="0"/>
                <a:sym typeface="Wingdings" panose="05000000000000000000" pitchFamily="2" charset="2"/>
              </a:rPr>
              <a:t></a:t>
            </a:r>
            <a:r>
              <a:rPr lang="en-US" sz="2400" kern="1200" dirty="0">
                <a:solidFill>
                  <a:srgbClr val="212121"/>
                </a:solidFill>
                <a:latin typeface="Consolas" pitchFamily="49" charset="0"/>
                <a:ea typeface="+mj-ea"/>
                <a:cs typeface="Consolas" pitchFamily="49" charset="0"/>
              </a:rPr>
              <a:t> POP()</a:t>
            </a:r>
          </a:p>
          <a:p>
            <a:pPr defTabSz="1219170">
              <a:buClrTx/>
            </a:pPr>
            <a:r>
              <a:rPr lang="en-US" sz="2400" kern="1200" dirty="0">
                <a:solidFill>
                  <a:srgbClr val="212121"/>
                </a:solidFill>
                <a:latin typeface="Consolas" pitchFamily="49" charset="0"/>
                <a:ea typeface="+mj-ea"/>
                <a:cs typeface="Consolas" pitchFamily="49" charset="0"/>
              </a:rPr>
              <a:t>       if   visited[v] is 0</a:t>
            </a:r>
          </a:p>
          <a:p>
            <a:pPr defTabSz="1219170">
              <a:buClrTx/>
            </a:pPr>
            <a:r>
              <a:rPr lang="en-US" sz="2400" kern="1200" dirty="0">
                <a:solidFill>
                  <a:srgbClr val="212121"/>
                </a:solidFill>
                <a:latin typeface="Consolas" pitchFamily="49" charset="0"/>
                <a:ea typeface="+mj-ea"/>
                <a:cs typeface="Consolas" pitchFamily="49" charset="0"/>
              </a:rPr>
              <a:t>       then visited [v] </a:t>
            </a:r>
            <a:r>
              <a:rPr lang="en-US" sz="2400" kern="1200" dirty="0">
                <a:solidFill>
                  <a:srgbClr val="212121"/>
                </a:solidFill>
                <a:latin typeface="Consolas" pitchFamily="49" charset="0"/>
                <a:ea typeface="+mj-ea"/>
                <a:cs typeface="Consolas" pitchFamily="49" charset="0"/>
                <a:sym typeface="Wingdings" panose="05000000000000000000" pitchFamily="2" charset="2"/>
              </a:rPr>
              <a:t></a:t>
            </a:r>
            <a:r>
              <a:rPr lang="en-US" sz="2400" kern="1200" dirty="0">
                <a:solidFill>
                  <a:srgbClr val="212121"/>
                </a:solidFill>
                <a:latin typeface="Consolas" pitchFamily="49" charset="0"/>
                <a:ea typeface="+mj-ea"/>
                <a:cs typeface="Consolas" pitchFamily="49" charset="0"/>
              </a:rPr>
              <a:t> 1</a:t>
            </a:r>
          </a:p>
          <a:p>
            <a:pPr defTabSz="1219170">
              <a:buClrTx/>
            </a:pPr>
            <a:r>
              <a:rPr lang="en-US" sz="2400" kern="1200" dirty="0">
                <a:solidFill>
                  <a:srgbClr val="212121"/>
                </a:solidFill>
                <a:latin typeface="Consolas" pitchFamily="49" charset="0"/>
                <a:ea typeface="+mj-ea"/>
                <a:cs typeface="Consolas" pitchFamily="49" charset="0"/>
              </a:rPr>
              <a:t>            for all W adjacent to v</a:t>
            </a:r>
          </a:p>
          <a:p>
            <a:pPr defTabSz="1219170">
              <a:buClrTx/>
            </a:pPr>
            <a:r>
              <a:rPr lang="en-US" sz="2400" kern="1200" dirty="0">
                <a:solidFill>
                  <a:srgbClr val="212121"/>
                </a:solidFill>
                <a:latin typeface="Consolas" pitchFamily="49" charset="0"/>
                <a:ea typeface="+mj-ea"/>
                <a:cs typeface="Consolas" pitchFamily="49" charset="0"/>
              </a:rPr>
              <a:t>               if   visited [w] is 0</a:t>
            </a:r>
          </a:p>
          <a:p>
            <a:pPr defTabSz="1219170">
              <a:buClrTx/>
            </a:pPr>
            <a:r>
              <a:rPr lang="en-US" sz="2400" kern="1200" dirty="0">
                <a:solidFill>
                  <a:srgbClr val="212121"/>
                </a:solidFill>
                <a:latin typeface="Consolas" pitchFamily="49" charset="0"/>
                <a:ea typeface="+mj-ea"/>
                <a:cs typeface="Consolas" pitchFamily="49" charset="0"/>
              </a:rPr>
              <a:t> 		   then PUSH (W)</a:t>
            </a:r>
          </a:p>
          <a:p>
            <a:pPr defTabSz="1219170">
              <a:buClrTx/>
            </a:pPr>
            <a:r>
              <a:rPr lang="en-US" sz="2400" kern="1200" dirty="0">
                <a:solidFill>
                  <a:srgbClr val="212121"/>
                </a:solidFill>
                <a:latin typeface="Consolas" pitchFamily="49" charset="0"/>
                <a:ea typeface="+mj-ea"/>
                <a:cs typeface="Consolas" pitchFamily="49" charset="0"/>
              </a:rPr>
              <a:t>            end for</a:t>
            </a:r>
          </a:p>
          <a:p>
            <a:pPr defTabSz="1219170">
              <a:buClrTx/>
            </a:pPr>
            <a:r>
              <a:rPr lang="en-US" sz="2400" kern="1200" dirty="0">
                <a:solidFill>
                  <a:srgbClr val="212121"/>
                </a:solidFill>
                <a:latin typeface="Consolas" pitchFamily="49" charset="0"/>
                <a:ea typeface="+mj-ea"/>
                <a:cs typeface="Consolas" pitchFamily="49" charset="0"/>
              </a:rPr>
              <a:t>       end if</a:t>
            </a:r>
            <a:r>
              <a:rPr lang="en-IN" sz="2400" b="1" kern="1200" dirty="0">
                <a:solidFill>
                  <a:srgbClr val="1D6FA9">
                    <a:lumMod val="60000"/>
                    <a:lumOff val="40000"/>
                  </a:srgbClr>
                </a:solidFill>
                <a:latin typeface="Consolas" pitchFamily="49" charset="0"/>
                <a:ea typeface="+mj-ea"/>
                <a:cs typeface="Consolas" pitchFamily="49" charset="0"/>
              </a:rPr>
              <a:t>    </a:t>
            </a:r>
          </a:p>
        </p:txBody>
      </p:sp>
    </p:spTree>
    <p:extLst>
      <p:ext uri="{BB962C8B-B14F-4D97-AF65-F5344CB8AC3E}">
        <p14:creationId xmlns:p14="http://schemas.microsoft.com/office/powerpoint/2010/main" val="1646211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Procedure: DFS (Vertex V)</a:t>
            </a:r>
            <a:endParaRPr sz="3067" b="1" dirty="0">
              <a:solidFill>
                <a:srgbClr val="00A4B6"/>
              </a:solidFill>
              <a:latin typeface="Proxima Nova"/>
              <a:ea typeface="Proxima Nova"/>
              <a:cs typeface="Proxima Nova"/>
              <a:sym typeface="Proxima Nova"/>
            </a:endParaRPr>
          </a:p>
        </p:txBody>
      </p:sp>
      <p:sp>
        <p:nvSpPr>
          <p:cNvPr id="4" name="Content Placeholder 2">
            <a:extLst>
              <a:ext uri="{FF2B5EF4-FFF2-40B4-BE49-F238E27FC236}">
                <a16:creationId xmlns:a16="http://schemas.microsoft.com/office/drawing/2014/main" id="{B0B42792-D00F-9685-D685-3008CB5D0BE2}"/>
              </a:ext>
            </a:extLst>
          </p:cNvPr>
          <p:cNvSpPr txBox="1">
            <a:spLocks/>
          </p:cNvSpPr>
          <p:nvPr/>
        </p:nvSpPr>
        <p:spPr>
          <a:xfrm>
            <a:off x="131180" y="966271"/>
            <a:ext cx="11929641" cy="5487738"/>
          </a:xfrm>
          <a:prstGeom prst="rect">
            <a:avLst/>
          </a:prstGeom>
        </p:spPr>
        <p:txBody>
          <a:bodyPr vert="horz" lIns="91440" tIns="45720" rIns="91440" bIns="45720" rtlCol="0">
            <a:noAutofit/>
          </a:bodyPr>
          <a:lstStyle>
            <a:lvl1pPr marL="265113" indent="-265113" algn="just" defTabSz="914400" rtl="0" eaLnBrk="1" latinLnBrk="0" hangingPunct="1">
              <a:lnSpc>
                <a:spcPct val="114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114000"/>
              </a:lnSpc>
              <a:spcBef>
                <a:spcPts val="10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114000"/>
              </a:lnSpc>
              <a:spcBef>
                <a:spcPts val="10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114000"/>
              </a:lnSpc>
              <a:spcBef>
                <a:spcPts val="10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114000"/>
              </a:lnSpc>
              <a:spcBef>
                <a:spcPts val="10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B84742"/>
              </a:buClr>
              <a:buFont typeface="Wingdings" panose="05000000000000000000" pitchFamily="2" charset="2"/>
              <a:buChar char="q"/>
            </a:pPr>
            <a:r>
              <a:rPr lang="en-US" b="1" dirty="0">
                <a:solidFill>
                  <a:srgbClr val="212121"/>
                </a:solidFill>
                <a:latin typeface="Cambria" panose="02040503050406030204" pitchFamily="18" charset="0"/>
                <a:ea typeface="Cambria" panose="02040503050406030204" pitchFamily="18" charset="0"/>
              </a:rPr>
              <a:t> The DFS algorithm works as follows:</a:t>
            </a:r>
          </a:p>
          <a:p>
            <a:pPr marL="457200" lvl="0" indent="-457200">
              <a:buClr>
                <a:srgbClr val="B84742"/>
              </a:buClr>
              <a:buFont typeface="+mj-lt"/>
              <a:buAutoNum type="arabicPeriod"/>
            </a:pPr>
            <a:r>
              <a:rPr lang="en-US" dirty="0">
                <a:solidFill>
                  <a:srgbClr val="212121"/>
                </a:solidFill>
                <a:latin typeface="Cambria" panose="02040503050406030204" pitchFamily="18" charset="0"/>
                <a:ea typeface="Cambria" panose="02040503050406030204" pitchFamily="18" charset="0"/>
              </a:rPr>
              <a:t>Start by putting any one of the graph's vertices on top of a stack.</a:t>
            </a:r>
          </a:p>
          <a:p>
            <a:pPr marL="457200" lvl="0" indent="-457200">
              <a:buClr>
                <a:srgbClr val="B84742"/>
              </a:buClr>
              <a:buFont typeface="+mj-lt"/>
              <a:buAutoNum type="arabicPeriod"/>
            </a:pPr>
            <a:r>
              <a:rPr lang="en-US" dirty="0">
                <a:solidFill>
                  <a:srgbClr val="212121"/>
                </a:solidFill>
                <a:latin typeface="Cambria" panose="02040503050406030204" pitchFamily="18" charset="0"/>
                <a:ea typeface="Cambria" panose="02040503050406030204" pitchFamily="18" charset="0"/>
              </a:rPr>
              <a:t>Take the top item of the stack and add it to the visited list.</a:t>
            </a:r>
          </a:p>
          <a:p>
            <a:pPr marL="457200" lvl="0" indent="-457200">
              <a:buClr>
                <a:srgbClr val="B84742"/>
              </a:buClr>
              <a:buFont typeface="+mj-lt"/>
              <a:buAutoNum type="arabicPeriod"/>
            </a:pPr>
            <a:r>
              <a:rPr lang="en-US" dirty="0">
                <a:solidFill>
                  <a:srgbClr val="212121"/>
                </a:solidFill>
                <a:latin typeface="Cambria" panose="02040503050406030204" pitchFamily="18" charset="0"/>
                <a:ea typeface="Cambria" panose="02040503050406030204" pitchFamily="18" charset="0"/>
              </a:rPr>
              <a:t>Create a list of that vertex's adjacent nodes. Add the ones which aren't in the visited list to the top of the stack.</a:t>
            </a:r>
          </a:p>
          <a:p>
            <a:pPr marL="457200" lvl="0" indent="-457200">
              <a:buClr>
                <a:srgbClr val="B84742"/>
              </a:buClr>
              <a:buFont typeface="+mj-lt"/>
              <a:buAutoNum type="arabicPeriod"/>
            </a:pPr>
            <a:r>
              <a:rPr lang="en-US" dirty="0">
                <a:solidFill>
                  <a:srgbClr val="212121"/>
                </a:solidFill>
                <a:latin typeface="Cambria" panose="02040503050406030204" pitchFamily="18" charset="0"/>
                <a:ea typeface="Cambria" panose="02040503050406030204" pitchFamily="18" charset="0"/>
              </a:rPr>
              <a:t>Keep repeating steps 2 and 3 until the stack is empty.</a:t>
            </a:r>
            <a:endPar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46562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grpSp>
        <p:nvGrpSpPr>
          <p:cNvPr id="2" name="Group 1">
            <a:extLst>
              <a:ext uri="{FF2B5EF4-FFF2-40B4-BE49-F238E27FC236}">
                <a16:creationId xmlns:a16="http://schemas.microsoft.com/office/drawing/2014/main" id="{F70B3176-BBDB-3194-3270-872DE525C55E}"/>
              </a:ext>
            </a:extLst>
          </p:cNvPr>
          <p:cNvGrpSpPr/>
          <p:nvPr/>
        </p:nvGrpSpPr>
        <p:grpSpPr>
          <a:xfrm>
            <a:off x="-9891" y="0"/>
            <a:ext cx="12201891" cy="6858000"/>
            <a:chOff x="-9891" y="0"/>
            <a:chExt cx="12201891" cy="6858000"/>
          </a:xfrm>
        </p:grpSpPr>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Outline</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246581" y="966501"/>
            <a:ext cx="11760000" cy="1723508"/>
          </a:xfrm>
          <a:prstGeom prst="rect">
            <a:avLst/>
          </a:prstGeom>
          <a:noFill/>
          <a:ln>
            <a:noFill/>
          </a:ln>
        </p:spPr>
        <p:txBody>
          <a:bodyPr spcFirstLastPara="1" wrap="square" lIns="121900" tIns="121900" rIns="121900" bIns="121900" anchor="t" anchorCtr="0">
            <a:spAutoFit/>
          </a:bodyPr>
          <a:lstStyle/>
          <a:p>
            <a:pPr marL="380990" lvl="2" indent="-380990">
              <a:buFont typeface="Arial" panose="020B0604020202020204" pitchFamily="34" charset="0"/>
              <a:buChar char="•"/>
            </a:pPr>
            <a:r>
              <a:rPr lang="en-US" sz="2400" dirty="0">
                <a:latin typeface="Cambria" panose="02040503050406030204" pitchFamily="18" charset="0"/>
              </a:rPr>
              <a:t>Graphs and their understanding</a:t>
            </a:r>
          </a:p>
          <a:p>
            <a:pPr marL="380990" lvl="2" indent="-380990">
              <a:buFont typeface="Arial" panose="020B0604020202020204" pitchFamily="34" charset="0"/>
              <a:buChar char="•"/>
            </a:pPr>
            <a:r>
              <a:rPr lang="en-US" sz="2400" dirty="0">
                <a:latin typeface="Cambria" panose="02040503050406030204" pitchFamily="18" charset="0"/>
              </a:rPr>
              <a:t>Matrix representation of a graph</a:t>
            </a:r>
          </a:p>
          <a:p>
            <a:pPr marL="380990" lvl="2" indent="-380990">
              <a:buFont typeface="Arial" panose="020B0604020202020204" pitchFamily="34" charset="0"/>
              <a:buChar char="•"/>
            </a:pPr>
            <a:r>
              <a:rPr lang="en-US" sz="2400" dirty="0">
                <a:latin typeface="Cambria" panose="02040503050406030204" pitchFamily="18" charset="0"/>
              </a:rPr>
              <a:t>Depth First Search (DFS)</a:t>
            </a:r>
          </a:p>
          <a:p>
            <a:pPr marL="380990" lvl="2" indent="-380990">
              <a:buFont typeface="Arial" panose="020B0604020202020204" pitchFamily="34" charset="0"/>
              <a:buChar char="•"/>
            </a:pPr>
            <a:r>
              <a:rPr lang="en-US" sz="2400" dirty="0">
                <a:latin typeface="Cambria" panose="02040503050406030204" pitchFamily="18" charset="0"/>
              </a:rPr>
              <a:t>Breadth First Search (BFS)</a:t>
            </a:r>
          </a:p>
        </p:txBody>
      </p:sp>
    </p:spTree>
    <p:extLst>
      <p:ext uri="{BB962C8B-B14F-4D97-AF65-F5344CB8AC3E}">
        <p14:creationId xmlns:p14="http://schemas.microsoft.com/office/powerpoint/2010/main" val="349204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wipe(left)">
                                      <p:cBhvr>
                                        <p:cTn id="7" dur="500"/>
                                        <p:tgtEl>
                                          <p:spTgt spid="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1">
                                            <p:txEl>
                                              <p:pRg st="1" end="1"/>
                                            </p:txEl>
                                          </p:spTgt>
                                        </p:tgtEl>
                                        <p:attrNameLst>
                                          <p:attrName>style.visibility</p:attrName>
                                        </p:attrNameLst>
                                      </p:cBhvr>
                                      <p:to>
                                        <p:strVal val="visible"/>
                                      </p:to>
                                    </p:set>
                                    <p:animEffect transition="in" filter="wipe(left)">
                                      <p:cBhvr>
                                        <p:cTn id="12" dur="500"/>
                                        <p:tgtEl>
                                          <p:spTgt spid="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1">
                                            <p:txEl>
                                              <p:pRg st="2" end="2"/>
                                            </p:txEl>
                                          </p:spTgt>
                                        </p:tgtEl>
                                        <p:attrNameLst>
                                          <p:attrName>style.visibility</p:attrName>
                                        </p:attrNameLst>
                                      </p:cBhvr>
                                      <p:to>
                                        <p:strVal val="visible"/>
                                      </p:to>
                                    </p:set>
                                    <p:animEffect transition="in" filter="wipe(left)">
                                      <p:cBhvr>
                                        <p:cTn id="17" dur="500"/>
                                        <p:tgtEl>
                                          <p:spTgt spid="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1">
                                            <p:txEl>
                                              <p:pRg st="3" end="3"/>
                                            </p:txEl>
                                          </p:spTgt>
                                        </p:tgtEl>
                                        <p:attrNameLst>
                                          <p:attrName>style.visibility</p:attrName>
                                        </p:attrNameLst>
                                      </p:cBhvr>
                                      <p:to>
                                        <p:strVal val="visible"/>
                                      </p:to>
                                    </p:set>
                                    <p:animEffect transition="in" filter="wipe(left)">
                                      <p:cBhvr>
                                        <p:cTn id="22" dur="500"/>
                                        <p:tgtEl>
                                          <p:spTgt spid="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Depth First Search (DFS) Example - 1</a:t>
            </a:r>
            <a:endParaRPr sz="3067" b="1" dirty="0">
              <a:solidFill>
                <a:srgbClr val="00A4B6"/>
              </a:solidFill>
              <a:latin typeface="Proxima Nova"/>
              <a:ea typeface="Proxima Nova"/>
              <a:cs typeface="Proxima Nova"/>
              <a:sym typeface="Proxima Nova"/>
            </a:endParaRPr>
          </a:p>
        </p:txBody>
      </p:sp>
      <p:sp>
        <p:nvSpPr>
          <p:cNvPr id="3" name="Oval 2">
            <a:extLst>
              <a:ext uri="{FF2B5EF4-FFF2-40B4-BE49-F238E27FC236}">
                <a16:creationId xmlns:a16="http://schemas.microsoft.com/office/drawing/2014/main" id="{1611EEDC-7CBE-88B7-6B96-C6A74B8DE38B}"/>
              </a:ext>
            </a:extLst>
          </p:cNvPr>
          <p:cNvSpPr/>
          <p:nvPr/>
        </p:nvSpPr>
        <p:spPr>
          <a:xfrm>
            <a:off x="472811" y="2196553"/>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1</a:t>
            </a:r>
          </a:p>
        </p:txBody>
      </p:sp>
      <p:sp>
        <p:nvSpPr>
          <p:cNvPr id="5" name="Oval 4">
            <a:extLst>
              <a:ext uri="{FF2B5EF4-FFF2-40B4-BE49-F238E27FC236}">
                <a16:creationId xmlns:a16="http://schemas.microsoft.com/office/drawing/2014/main" id="{3846CB07-85AF-2167-2EE5-C325FDFA2DCD}"/>
              </a:ext>
            </a:extLst>
          </p:cNvPr>
          <p:cNvSpPr/>
          <p:nvPr/>
        </p:nvSpPr>
        <p:spPr>
          <a:xfrm>
            <a:off x="472811" y="4449856"/>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2</a:t>
            </a:r>
          </a:p>
        </p:txBody>
      </p:sp>
      <p:sp>
        <p:nvSpPr>
          <p:cNvPr id="6" name="Oval 5">
            <a:extLst>
              <a:ext uri="{FF2B5EF4-FFF2-40B4-BE49-F238E27FC236}">
                <a16:creationId xmlns:a16="http://schemas.microsoft.com/office/drawing/2014/main" id="{75F330B5-5A49-7498-784D-D668674DE4DD}"/>
              </a:ext>
            </a:extLst>
          </p:cNvPr>
          <p:cNvSpPr/>
          <p:nvPr/>
        </p:nvSpPr>
        <p:spPr>
          <a:xfrm>
            <a:off x="1679570" y="3351640"/>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3</a:t>
            </a:r>
          </a:p>
        </p:txBody>
      </p:sp>
      <p:sp>
        <p:nvSpPr>
          <p:cNvPr id="7" name="Oval 6">
            <a:extLst>
              <a:ext uri="{FF2B5EF4-FFF2-40B4-BE49-F238E27FC236}">
                <a16:creationId xmlns:a16="http://schemas.microsoft.com/office/drawing/2014/main" id="{22E0FB7C-742E-8655-F542-A9186AAFE823}"/>
              </a:ext>
            </a:extLst>
          </p:cNvPr>
          <p:cNvSpPr/>
          <p:nvPr/>
        </p:nvSpPr>
        <p:spPr>
          <a:xfrm>
            <a:off x="2786720" y="2196553"/>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4</a:t>
            </a:r>
          </a:p>
        </p:txBody>
      </p:sp>
      <p:sp>
        <p:nvSpPr>
          <p:cNvPr id="8" name="Oval 7">
            <a:extLst>
              <a:ext uri="{FF2B5EF4-FFF2-40B4-BE49-F238E27FC236}">
                <a16:creationId xmlns:a16="http://schemas.microsoft.com/office/drawing/2014/main" id="{E826E687-F61B-2F8E-5D86-7287206940CB}"/>
              </a:ext>
            </a:extLst>
          </p:cNvPr>
          <p:cNvSpPr/>
          <p:nvPr/>
        </p:nvSpPr>
        <p:spPr>
          <a:xfrm>
            <a:off x="2786720" y="4449856"/>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5</a:t>
            </a:r>
          </a:p>
        </p:txBody>
      </p:sp>
      <p:cxnSp>
        <p:nvCxnSpPr>
          <p:cNvPr id="9" name="Straight Connector 8">
            <a:extLst>
              <a:ext uri="{FF2B5EF4-FFF2-40B4-BE49-F238E27FC236}">
                <a16:creationId xmlns:a16="http://schemas.microsoft.com/office/drawing/2014/main" id="{A8375E66-05EC-FEDB-F541-3450BFC33B75}"/>
              </a:ext>
            </a:extLst>
          </p:cNvPr>
          <p:cNvCxnSpPr>
            <a:cxnSpLocks/>
            <a:stCxn id="3" idx="4"/>
            <a:endCxn id="5" idx="0"/>
          </p:cNvCxnSpPr>
          <p:nvPr/>
        </p:nvCxnSpPr>
        <p:spPr>
          <a:xfrm>
            <a:off x="847211" y="2945353"/>
            <a:ext cx="0" cy="1504503"/>
          </a:xfrm>
          <a:prstGeom prst="line">
            <a:avLst/>
          </a:prstGeom>
          <a:noFill/>
          <a:ln w="28575" cap="flat" cmpd="sng" algn="ctr">
            <a:solidFill>
              <a:srgbClr val="B84742"/>
            </a:solidFill>
            <a:prstDash val="solid"/>
            <a:miter lim="800000"/>
          </a:ln>
          <a:effectLst/>
        </p:spPr>
      </p:cxnSp>
      <p:cxnSp>
        <p:nvCxnSpPr>
          <p:cNvPr id="10" name="Straight Connector 9">
            <a:extLst>
              <a:ext uri="{FF2B5EF4-FFF2-40B4-BE49-F238E27FC236}">
                <a16:creationId xmlns:a16="http://schemas.microsoft.com/office/drawing/2014/main" id="{E372C7B6-85B3-31A6-EB50-A04B9CE264D6}"/>
              </a:ext>
            </a:extLst>
          </p:cNvPr>
          <p:cNvCxnSpPr>
            <a:cxnSpLocks/>
            <a:stCxn id="6" idx="5"/>
            <a:endCxn id="8" idx="1"/>
          </p:cNvCxnSpPr>
          <p:nvPr/>
        </p:nvCxnSpPr>
        <p:spPr>
          <a:xfrm>
            <a:off x="2318711" y="3990781"/>
            <a:ext cx="577668" cy="568734"/>
          </a:xfrm>
          <a:prstGeom prst="line">
            <a:avLst/>
          </a:prstGeom>
          <a:noFill/>
          <a:ln w="28575" cap="flat" cmpd="sng" algn="ctr">
            <a:solidFill>
              <a:srgbClr val="B84742"/>
            </a:solidFill>
            <a:prstDash val="solid"/>
            <a:miter lim="800000"/>
          </a:ln>
          <a:effectLst/>
        </p:spPr>
      </p:cxnSp>
      <p:cxnSp>
        <p:nvCxnSpPr>
          <p:cNvPr id="11" name="Straight Connector 10">
            <a:extLst>
              <a:ext uri="{FF2B5EF4-FFF2-40B4-BE49-F238E27FC236}">
                <a16:creationId xmlns:a16="http://schemas.microsoft.com/office/drawing/2014/main" id="{5EC55E54-9F3F-84C1-35DB-7DFE00AD9CB9}"/>
              </a:ext>
            </a:extLst>
          </p:cNvPr>
          <p:cNvCxnSpPr>
            <a:cxnSpLocks/>
            <a:stCxn id="3" idx="5"/>
            <a:endCxn id="6" idx="1"/>
          </p:cNvCxnSpPr>
          <p:nvPr/>
        </p:nvCxnSpPr>
        <p:spPr>
          <a:xfrm>
            <a:off x="1111952" y="2835694"/>
            <a:ext cx="677277" cy="625605"/>
          </a:xfrm>
          <a:prstGeom prst="line">
            <a:avLst/>
          </a:prstGeom>
          <a:noFill/>
          <a:ln w="28575" cap="flat" cmpd="sng" algn="ctr">
            <a:solidFill>
              <a:srgbClr val="B84742"/>
            </a:solidFill>
            <a:prstDash val="solid"/>
            <a:miter lim="800000"/>
          </a:ln>
          <a:effectLst/>
        </p:spPr>
      </p:cxnSp>
      <p:cxnSp>
        <p:nvCxnSpPr>
          <p:cNvPr id="12" name="Straight Connector 11">
            <a:extLst>
              <a:ext uri="{FF2B5EF4-FFF2-40B4-BE49-F238E27FC236}">
                <a16:creationId xmlns:a16="http://schemas.microsoft.com/office/drawing/2014/main" id="{B28E902C-A258-EBD5-FB11-63FA912245F7}"/>
              </a:ext>
            </a:extLst>
          </p:cNvPr>
          <p:cNvCxnSpPr>
            <a:cxnSpLocks/>
            <a:stCxn id="3" idx="6"/>
            <a:endCxn id="7" idx="2"/>
          </p:cNvCxnSpPr>
          <p:nvPr/>
        </p:nvCxnSpPr>
        <p:spPr>
          <a:xfrm>
            <a:off x="1221611" y="2570953"/>
            <a:ext cx="1565109" cy="0"/>
          </a:xfrm>
          <a:prstGeom prst="line">
            <a:avLst/>
          </a:prstGeom>
          <a:noFill/>
          <a:ln w="28575" cap="flat" cmpd="sng" algn="ctr">
            <a:solidFill>
              <a:srgbClr val="B84742"/>
            </a:solidFill>
            <a:prstDash val="solid"/>
            <a:miter lim="800000"/>
          </a:ln>
          <a:effectLst/>
        </p:spPr>
      </p:cxnSp>
      <p:sp>
        <p:nvSpPr>
          <p:cNvPr id="62" name="Freeform 5">
            <a:extLst>
              <a:ext uri="{FF2B5EF4-FFF2-40B4-BE49-F238E27FC236}">
                <a16:creationId xmlns:a16="http://schemas.microsoft.com/office/drawing/2014/main" id="{6B93B42F-6C77-EE9C-209F-ACDE960090B0}"/>
              </a:ext>
            </a:extLst>
          </p:cNvPr>
          <p:cNvSpPr/>
          <p:nvPr/>
        </p:nvSpPr>
        <p:spPr>
          <a:xfrm>
            <a:off x="10850880" y="3577783"/>
            <a:ext cx="1040568" cy="1369364"/>
          </a:xfrm>
          <a:custGeom>
            <a:avLst/>
            <a:gdLst>
              <a:gd name="connsiteX0" fmla="*/ 0 w 762000"/>
              <a:gd name="connsiteY0" fmla="*/ 0 h 1447800"/>
              <a:gd name="connsiteX1" fmla="*/ 0 w 762000"/>
              <a:gd name="connsiteY1" fmla="*/ 1447800 h 1447800"/>
              <a:gd name="connsiteX2" fmla="*/ 762000 w 762000"/>
              <a:gd name="connsiteY2" fmla="*/ 1447800 h 1447800"/>
              <a:gd name="connsiteX3" fmla="*/ 762000 w 762000"/>
              <a:gd name="connsiteY3" fmla="*/ 38100 h 1447800"/>
            </a:gdLst>
            <a:ahLst/>
            <a:cxnLst>
              <a:cxn ang="0">
                <a:pos x="connsiteX0" y="connsiteY0"/>
              </a:cxn>
              <a:cxn ang="0">
                <a:pos x="connsiteX1" y="connsiteY1"/>
              </a:cxn>
              <a:cxn ang="0">
                <a:pos x="connsiteX2" y="connsiteY2"/>
              </a:cxn>
              <a:cxn ang="0">
                <a:pos x="connsiteX3" y="connsiteY3"/>
              </a:cxn>
            </a:cxnLst>
            <a:rect l="l" t="t" r="r" b="b"/>
            <a:pathLst>
              <a:path w="762000" h="1447800">
                <a:moveTo>
                  <a:pt x="0" y="0"/>
                </a:moveTo>
                <a:lnTo>
                  <a:pt x="0" y="1447800"/>
                </a:lnTo>
                <a:lnTo>
                  <a:pt x="762000" y="1447800"/>
                </a:lnTo>
                <a:lnTo>
                  <a:pt x="762000" y="38100"/>
                </a:lnTo>
              </a:path>
            </a:pathLst>
          </a:custGeom>
          <a:noFill/>
          <a:ln w="38100" cap="flat" cmpd="sng" algn="ctr">
            <a:solidFill>
              <a:srgbClr val="909090"/>
            </a:solidFill>
            <a:prstDash val="solid"/>
            <a:miter lim="800000"/>
          </a:ln>
          <a:effectLst/>
        </p:spPr>
        <p:txBody>
          <a:bodyPr rtlCol="0" anchor="ctr"/>
          <a:lstStyle/>
          <a:p>
            <a:pPr algn="ctr" defTabSz="1219170">
              <a:buClrTx/>
              <a:defRPr/>
            </a:pPr>
            <a:endParaRPr lang="en-US" sz="2133" kern="1200">
              <a:solidFill>
                <a:prstClr val="black"/>
              </a:solidFill>
              <a:latin typeface="Cambria" panose="02040503050406030204" pitchFamily="18" charset="0"/>
              <a:ea typeface="Cambria" panose="02040503050406030204" pitchFamily="18" charset="0"/>
              <a:cs typeface="+mn-cs"/>
            </a:endParaRPr>
          </a:p>
        </p:txBody>
      </p:sp>
      <p:sp>
        <p:nvSpPr>
          <p:cNvPr id="63" name="TextBox 62">
            <a:extLst>
              <a:ext uri="{FF2B5EF4-FFF2-40B4-BE49-F238E27FC236}">
                <a16:creationId xmlns:a16="http://schemas.microsoft.com/office/drawing/2014/main" id="{2BC3144F-6282-D6EA-1694-ED96AD8D8136}"/>
              </a:ext>
            </a:extLst>
          </p:cNvPr>
          <p:cNvSpPr txBox="1"/>
          <p:nvPr/>
        </p:nvSpPr>
        <p:spPr>
          <a:xfrm>
            <a:off x="11044530" y="5019098"/>
            <a:ext cx="659829" cy="420564"/>
          </a:xfrm>
          <a:prstGeom prst="rect">
            <a:avLst/>
          </a:prstGeom>
          <a:noFill/>
        </p:spPr>
        <p:txBody>
          <a:bodyPr wrap="square" rtlCol="0">
            <a:spAutoFit/>
          </a:bodyPr>
          <a:lstStyle/>
          <a:p>
            <a:pPr algn="ctr">
              <a:buClrTx/>
              <a:buFontTx/>
              <a:buNone/>
            </a:pPr>
            <a:r>
              <a:rPr lang="en-IN" sz="2133" b="1" kern="1200" dirty="0">
                <a:solidFill>
                  <a:srgbClr val="1D6FA9"/>
                </a:solidFill>
                <a:latin typeface="Cambria" panose="02040503050406030204" pitchFamily="18" charset="0"/>
                <a:ea typeface="Cambria" panose="02040503050406030204" pitchFamily="18" charset="0"/>
                <a:cs typeface="+mn-cs"/>
              </a:rPr>
              <a:t>S</a:t>
            </a:r>
            <a:endParaRPr lang="en-US" sz="2133" b="1" kern="1200" dirty="0">
              <a:solidFill>
                <a:srgbClr val="1D6FA9"/>
              </a:solidFill>
              <a:latin typeface="Cambria" panose="02040503050406030204" pitchFamily="18" charset="0"/>
              <a:ea typeface="Cambria" panose="02040503050406030204" pitchFamily="18" charset="0"/>
              <a:cs typeface="+mn-cs"/>
            </a:endParaRPr>
          </a:p>
        </p:txBody>
      </p:sp>
      <p:sp>
        <p:nvSpPr>
          <p:cNvPr id="88" name="Rectangle 87">
            <a:extLst>
              <a:ext uri="{FF2B5EF4-FFF2-40B4-BE49-F238E27FC236}">
                <a16:creationId xmlns:a16="http://schemas.microsoft.com/office/drawing/2014/main" id="{8CC85F8D-450A-3036-8385-EB608D203536}"/>
              </a:ext>
            </a:extLst>
          </p:cNvPr>
          <p:cNvSpPr/>
          <p:nvPr/>
        </p:nvSpPr>
        <p:spPr>
          <a:xfrm>
            <a:off x="5920091"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89" name="Rectangle 88">
            <a:extLst>
              <a:ext uri="{FF2B5EF4-FFF2-40B4-BE49-F238E27FC236}">
                <a16:creationId xmlns:a16="http://schemas.microsoft.com/office/drawing/2014/main" id="{3669FA27-69FD-EE51-61C7-A73DF26C29D1}"/>
              </a:ext>
            </a:extLst>
          </p:cNvPr>
          <p:cNvSpPr/>
          <p:nvPr/>
        </p:nvSpPr>
        <p:spPr>
          <a:xfrm>
            <a:off x="6622728"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0" name="Rectangle 89">
            <a:extLst>
              <a:ext uri="{FF2B5EF4-FFF2-40B4-BE49-F238E27FC236}">
                <a16:creationId xmlns:a16="http://schemas.microsoft.com/office/drawing/2014/main" id="{A8D143BA-E575-9879-4F63-4C340FED4351}"/>
              </a:ext>
            </a:extLst>
          </p:cNvPr>
          <p:cNvSpPr/>
          <p:nvPr/>
        </p:nvSpPr>
        <p:spPr>
          <a:xfrm>
            <a:off x="7327816"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1" name="Rectangle 90">
            <a:extLst>
              <a:ext uri="{FF2B5EF4-FFF2-40B4-BE49-F238E27FC236}">
                <a16:creationId xmlns:a16="http://schemas.microsoft.com/office/drawing/2014/main" id="{DBBBCD5E-7029-F22C-F51E-577D4AC8828C}"/>
              </a:ext>
            </a:extLst>
          </p:cNvPr>
          <p:cNvSpPr/>
          <p:nvPr/>
        </p:nvSpPr>
        <p:spPr>
          <a:xfrm>
            <a:off x="8037776"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2" name="Rectangle 91">
            <a:extLst>
              <a:ext uri="{FF2B5EF4-FFF2-40B4-BE49-F238E27FC236}">
                <a16:creationId xmlns:a16="http://schemas.microsoft.com/office/drawing/2014/main" id="{02DF9E25-CEF4-3B0F-5432-7A12DC229F88}"/>
              </a:ext>
            </a:extLst>
          </p:cNvPr>
          <p:cNvSpPr/>
          <p:nvPr/>
        </p:nvSpPr>
        <p:spPr>
          <a:xfrm>
            <a:off x="8748976"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3" name="TextBox 92">
            <a:extLst>
              <a:ext uri="{FF2B5EF4-FFF2-40B4-BE49-F238E27FC236}">
                <a16:creationId xmlns:a16="http://schemas.microsoft.com/office/drawing/2014/main" id="{FAB2DDC9-3324-4860-2782-2028A8A4E746}"/>
              </a:ext>
            </a:extLst>
          </p:cNvPr>
          <p:cNvSpPr txBox="1"/>
          <p:nvPr/>
        </p:nvSpPr>
        <p:spPr>
          <a:xfrm>
            <a:off x="5695544" y="1683748"/>
            <a:ext cx="340158" cy="461665"/>
          </a:xfrm>
          <a:prstGeom prst="rect">
            <a:avLst/>
          </a:prstGeom>
          <a:noFill/>
        </p:spPr>
        <p:txBody>
          <a:bodyPr wrap="none" rtlCol="0">
            <a:spAutoFit/>
          </a:bodyPr>
          <a:lstStyle/>
          <a:p>
            <a:pPr>
              <a:buClrTx/>
              <a:buFontTx/>
              <a:buNone/>
            </a:pPr>
            <a:r>
              <a:rPr lang="en-IN" sz="2400" b="1" kern="1200" dirty="0">
                <a:solidFill>
                  <a:prstClr val="white"/>
                </a:solidFill>
                <a:latin typeface="Roboto Condensed"/>
                <a:ea typeface="+mn-ea"/>
                <a:cs typeface="+mn-cs"/>
              </a:rPr>
              <a:t>5</a:t>
            </a:r>
            <a:endParaRPr lang="en-US" sz="2400" b="1" kern="1200" dirty="0">
              <a:solidFill>
                <a:prstClr val="white"/>
              </a:solidFill>
              <a:latin typeface="Roboto Condensed"/>
              <a:ea typeface="+mn-ea"/>
              <a:cs typeface="+mn-cs"/>
            </a:endParaRPr>
          </a:p>
        </p:txBody>
      </p:sp>
      <p:cxnSp>
        <p:nvCxnSpPr>
          <p:cNvPr id="100" name="Straight Connector 99">
            <a:extLst>
              <a:ext uri="{FF2B5EF4-FFF2-40B4-BE49-F238E27FC236}">
                <a16:creationId xmlns:a16="http://schemas.microsoft.com/office/drawing/2014/main" id="{159D2286-EB1E-0F09-3C2A-40AED9CFBD8E}"/>
              </a:ext>
            </a:extLst>
          </p:cNvPr>
          <p:cNvCxnSpPr>
            <a:cxnSpLocks/>
            <a:stCxn id="5" idx="7"/>
            <a:endCxn id="6" idx="3"/>
          </p:cNvCxnSpPr>
          <p:nvPr/>
        </p:nvCxnSpPr>
        <p:spPr>
          <a:xfrm flipV="1">
            <a:off x="1111952" y="3990781"/>
            <a:ext cx="677277" cy="568734"/>
          </a:xfrm>
          <a:prstGeom prst="line">
            <a:avLst/>
          </a:prstGeom>
          <a:noFill/>
          <a:ln w="28575" cap="flat" cmpd="sng" algn="ctr">
            <a:solidFill>
              <a:srgbClr val="B84742"/>
            </a:solidFill>
            <a:prstDash val="solid"/>
            <a:miter lim="800000"/>
          </a:ln>
          <a:effectLst/>
        </p:spPr>
      </p:cxnSp>
      <p:sp>
        <p:nvSpPr>
          <p:cNvPr id="103" name="TextBox 102">
            <a:extLst>
              <a:ext uri="{FF2B5EF4-FFF2-40B4-BE49-F238E27FC236}">
                <a16:creationId xmlns:a16="http://schemas.microsoft.com/office/drawing/2014/main" id="{12F08466-E5E4-1953-FFBD-648A0BD8DEF1}"/>
              </a:ext>
            </a:extLst>
          </p:cNvPr>
          <p:cNvSpPr txBox="1"/>
          <p:nvPr/>
        </p:nvSpPr>
        <p:spPr>
          <a:xfrm>
            <a:off x="139192" y="946606"/>
            <a:ext cx="11911293" cy="769441"/>
          </a:xfrm>
          <a:prstGeom prst="rect">
            <a:avLst/>
          </a:prstGeom>
          <a:noFill/>
        </p:spPr>
        <p:txBody>
          <a:bodyPr wrap="square" rtlCol="0">
            <a:spAutoFit/>
          </a:bodyPr>
          <a:lstStyle/>
          <a:p>
            <a:pPr marL="342900" indent="-342900">
              <a:buClr>
                <a:srgbClr val="C00000"/>
              </a:buClr>
              <a:buFont typeface="Wingdings" panose="05000000000000000000" pitchFamily="2" charset="2"/>
              <a:buChar char="§"/>
            </a:pPr>
            <a:r>
              <a:rPr lang="en-US" sz="2200" b="0" i="0" dirty="0">
                <a:effectLst/>
                <a:latin typeface="Cambria" panose="02040503050406030204" pitchFamily="18" charset="0"/>
                <a:ea typeface="Cambria" panose="02040503050406030204" pitchFamily="18" charset="0"/>
              </a:rPr>
              <a:t>Let's see how the Depth First Search algorithm works with an example. We use an undirected graph with 5 vertices.</a:t>
            </a:r>
            <a:endParaRPr lang="en-IN" sz="2200" dirty="0">
              <a:latin typeface="Cambria" panose="02040503050406030204" pitchFamily="18" charset="0"/>
              <a:ea typeface="Cambria" panose="02040503050406030204" pitchFamily="18" charset="0"/>
            </a:endParaRPr>
          </a:p>
        </p:txBody>
      </p:sp>
      <p:sp>
        <p:nvSpPr>
          <p:cNvPr id="104" name="TextBox 103">
            <a:extLst>
              <a:ext uri="{FF2B5EF4-FFF2-40B4-BE49-F238E27FC236}">
                <a16:creationId xmlns:a16="http://schemas.microsoft.com/office/drawing/2014/main" id="{3085260B-D030-2949-1255-244A53D7C8C0}"/>
              </a:ext>
            </a:extLst>
          </p:cNvPr>
          <p:cNvSpPr txBox="1"/>
          <p:nvPr/>
        </p:nvSpPr>
        <p:spPr>
          <a:xfrm>
            <a:off x="7152705" y="4310731"/>
            <a:ext cx="1059008" cy="420564"/>
          </a:xfrm>
          <a:prstGeom prst="rect">
            <a:avLst/>
          </a:prstGeom>
          <a:noFill/>
        </p:spPr>
        <p:txBody>
          <a:bodyPr wrap="none" rtlCol="0">
            <a:spAutoFit/>
          </a:bodyPr>
          <a:lstStyle/>
          <a:p>
            <a:pPr algn="ctr">
              <a:buClrTx/>
            </a:pPr>
            <a:r>
              <a:rPr lang="en-IN" sz="2133" b="1" kern="1200" dirty="0">
                <a:solidFill>
                  <a:srgbClr val="1D6FA9"/>
                </a:solidFill>
                <a:latin typeface="Cambria" panose="02040503050406030204" pitchFamily="18" charset="0"/>
                <a:ea typeface="Cambria" panose="02040503050406030204" pitchFamily="18" charset="0"/>
                <a:cs typeface="+mn-cs"/>
              </a:rPr>
              <a:t>Visited</a:t>
            </a:r>
          </a:p>
        </p:txBody>
      </p:sp>
    </p:spTree>
    <p:extLst>
      <p:ext uri="{BB962C8B-B14F-4D97-AF65-F5344CB8AC3E}">
        <p14:creationId xmlns:p14="http://schemas.microsoft.com/office/powerpoint/2010/main" val="3755707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Depth First Search (DFS) Example - 1</a:t>
            </a:r>
            <a:endParaRPr sz="3067" b="1" dirty="0">
              <a:solidFill>
                <a:srgbClr val="00A4B6"/>
              </a:solidFill>
              <a:latin typeface="Proxima Nova"/>
              <a:ea typeface="Proxima Nova"/>
              <a:cs typeface="Proxima Nova"/>
              <a:sym typeface="Proxima Nova"/>
            </a:endParaRPr>
          </a:p>
        </p:txBody>
      </p:sp>
      <p:sp>
        <p:nvSpPr>
          <p:cNvPr id="3" name="Oval 2">
            <a:extLst>
              <a:ext uri="{FF2B5EF4-FFF2-40B4-BE49-F238E27FC236}">
                <a16:creationId xmlns:a16="http://schemas.microsoft.com/office/drawing/2014/main" id="{1611EEDC-7CBE-88B7-6B96-C6A74B8DE38B}"/>
              </a:ext>
            </a:extLst>
          </p:cNvPr>
          <p:cNvSpPr/>
          <p:nvPr/>
        </p:nvSpPr>
        <p:spPr>
          <a:xfrm>
            <a:off x="472811" y="2196553"/>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1</a:t>
            </a:r>
          </a:p>
        </p:txBody>
      </p:sp>
      <p:sp>
        <p:nvSpPr>
          <p:cNvPr id="5" name="Oval 4">
            <a:extLst>
              <a:ext uri="{FF2B5EF4-FFF2-40B4-BE49-F238E27FC236}">
                <a16:creationId xmlns:a16="http://schemas.microsoft.com/office/drawing/2014/main" id="{3846CB07-85AF-2167-2EE5-C325FDFA2DCD}"/>
              </a:ext>
            </a:extLst>
          </p:cNvPr>
          <p:cNvSpPr/>
          <p:nvPr/>
        </p:nvSpPr>
        <p:spPr>
          <a:xfrm>
            <a:off x="472811" y="4449856"/>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2</a:t>
            </a:r>
          </a:p>
        </p:txBody>
      </p:sp>
      <p:sp>
        <p:nvSpPr>
          <p:cNvPr id="6" name="Oval 5">
            <a:extLst>
              <a:ext uri="{FF2B5EF4-FFF2-40B4-BE49-F238E27FC236}">
                <a16:creationId xmlns:a16="http://schemas.microsoft.com/office/drawing/2014/main" id="{75F330B5-5A49-7498-784D-D668674DE4DD}"/>
              </a:ext>
            </a:extLst>
          </p:cNvPr>
          <p:cNvSpPr/>
          <p:nvPr/>
        </p:nvSpPr>
        <p:spPr>
          <a:xfrm>
            <a:off x="1679570" y="3351640"/>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3</a:t>
            </a:r>
          </a:p>
        </p:txBody>
      </p:sp>
      <p:sp>
        <p:nvSpPr>
          <p:cNvPr id="7" name="Oval 6">
            <a:extLst>
              <a:ext uri="{FF2B5EF4-FFF2-40B4-BE49-F238E27FC236}">
                <a16:creationId xmlns:a16="http://schemas.microsoft.com/office/drawing/2014/main" id="{22E0FB7C-742E-8655-F542-A9186AAFE823}"/>
              </a:ext>
            </a:extLst>
          </p:cNvPr>
          <p:cNvSpPr/>
          <p:nvPr/>
        </p:nvSpPr>
        <p:spPr>
          <a:xfrm>
            <a:off x="2786720" y="2196553"/>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4</a:t>
            </a:r>
          </a:p>
        </p:txBody>
      </p:sp>
      <p:sp>
        <p:nvSpPr>
          <p:cNvPr id="8" name="Oval 7">
            <a:extLst>
              <a:ext uri="{FF2B5EF4-FFF2-40B4-BE49-F238E27FC236}">
                <a16:creationId xmlns:a16="http://schemas.microsoft.com/office/drawing/2014/main" id="{E826E687-F61B-2F8E-5D86-7287206940CB}"/>
              </a:ext>
            </a:extLst>
          </p:cNvPr>
          <p:cNvSpPr/>
          <p:nvPr/>
        </p:nvSpPr>
        <p:spPr>
          <a:xfrm>
            <a:off x="2786720" y="4449856"/>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5</a:t>
            </a:r>
          </a:p>
        </p:txBody>
      </p:sp>
      <p:cxnSp>
        <p:nvCxnSpPr>
          <p:cNvPr id="9" name="Straight Connector 8">
            <a:extLst>
              <a:ext uri="{FF2B5EF4-FFF2-40B4-BE49-F238E27FC236}">
                <a16:creationId xmlns:a16="http://schemas.microsoft.com/office/drawing/2014/main" id="{A8375E66-05EC-FEDB-F541-3450BFC33B75}"/>
              </a:ext>
            </a:extLst>
          </p:cNvPr>
          <p:cNvCxnSpPr>
            <a:cxnSpLocks/>
            <a:stCxn id="3" idx="4"/>
            <a:endCxn id="5" idx="0"/>
          </p:cNvCxnSpPr>
          <p:nvPr/>
        </p:nvCxnSpPr>
        <p:spPr>
          <a:xfrm>
            <a:off x="847211" y="2945353"/>
            <a:ext cx="0" cy="1504503"/>
          </a:xfrm>
          <a:prstGeom prst="line">
            <a:avLst/>
          </a:prstGeom>
          <a:noFill/>
          <a:ln w="28575" cap="flat" cmpd="sng" algn="ctr">
            <a:solidFill>
              <a:srgbClr val="B84742"/>
            </a:solidFill>
            <a:prstDash val="solid"/>
            <a:miter lim="800000"/>
          </a:ln>
          <a:effectLst/>
        </p:spPr>
      </p:cxnSp>
      <p:cxnSp>
        <p:nvCxnSpPr>
          <p:cNvPr id="10" name="Straight Connector 9">
            <a:extLst>
              <a:ext uri="{FF2B5EF4-FFF2-40B4-BE49-F238E27FC236}">
                <a16:creationId xmlns:a16="http://schemas.microsoft.com/office/drawing/2014/main" id="{E372C7B6-85B3-31A6-EB50-A04B9CE264D6}"/>
              </a:ext>
            </a:extLst>
          </p:cNvPr>
          <p:cNvCxnSpPr>
            <a:cxnSpLocks/>
            <a:stCxn id="6" idx="5"/>
            <a:endCxn id="8" idx="1"/>
          </p:cNvCxnSpPr>
          <p:nvPr/>
        </p:nvCxnSpPr>
        <p:spPr>
          <a:xfrm>
            <a:off x="2318711" y="3990781"/>
            <a:ext cx="577668" cy="568734"/>
          </a:xfrm>
          <a:prstGeom prst="line">
            <a:avLst/>
          </a:prstGeom>
          <a:noFill/>
          <a:ln w="28575" cap="flat" cmpd="sng" algn="ctr">
            <a:solidFill>
              <a:srgbClr val="B84742"/>
            </a:solidFill>
            <a:prstDash val="solid"/>
            <a:miter lim="800000"/>
          </a:ln>
          <a:effectLst/>
        </p:spPr>
      </p:cxnSp>
      <p:cxnSp>
        <p:nvCxnSpPr>
          <p:cNvPr id="11" name="Straight Connector 10">
            <a:extLst>
              <a:ext uri="{FF2B5EF4-FFF2-40B4-BE49-F238E27FC236}">
                <a16:creationId xmlns:a16="http://schemas.microsoft.com/office/drawing/2014/main" id="{5EC55E54-9F3F-84C1-35DB-7DFE00AD9CB9}"/>
              </a:ext>
            </a:extLst>
          </p:cNvPr>
          <p:cNvCxnSpPr>
            <a:cxnSpLocks/>
            <a:stCxn id="3" idx="5"/>
            <a:endCxn id="6" idx="1"/>
          </p:cNvCxnSpPr>
          <p:nvPr/>
        </p:nvCxnSpPr>
        <p:spPr>
          <a:xfrm>
            <a:off x="1111952" y="2835694"/>
            <a:ext cx="677277" cy="625605"/>
          </a:xfrm>
          <a:prstGeom prst="line">
            <a:avLst/>
          </a:prstGeom>
          <a:noFill/>
          <a:ln w="28575" cap="flat" cmpd="sng" algn="ctr">
            <a:solidFill>
              <a:srgbClr val="B84742"/>
            </a:solidFill>
            <a:prstDash val="solid"/>
            <a:miter lim="800000"/>
          </a:ln>
          <a:effectLst/>
        </p:spPr>
      </p:cxnSp>
      <p:cxnSp>
        <p:nvCxnSpPr>
          <p:cNvPr id="12" name="Straight Connector 11">
            <a:extLst>
              <a:ext uri="{FF2B5EF4-FFF2-40B4-BE49-F238E27FC236}">
                <a16:creationId xmlns:a16="http://schemas.microsoft.com/office/drawing/2014/main" id="{B28E902C-A258-EBD5-FB11-63FA912245F7}"/>
              </a:ext>
            </a:extLst>
          </p:cNvPr>
          <p:cNvCxnSpPr>
            <a:cxnSpLocks/>
            <a:stCxn id="3" idx="6"/>
            <a:endCxn id="7" idx="2"/>
          </p:cNvCxnSpPr>
          <p:nvPr/>
        </p:nvCxnSpPr>
        <p:spPr>
          <a:xfrm>
            <a:off x="1221611" y="2570953"/>
            <a:ext cx="1565109" cy="0"/>
          </a:xfrm>
          <a:prstGeom prst="line">
            <a:avLst/>
          </a:prstGeom>
          <a:noFill/>
          <a:ln w="28575" cap="flat" cmpd="sng" algn="ctr">
            <a:solidFill>
              <a:srgbClr val="B84742"/>
            </a:solidFill>
            <a:prstDash val="solid"/>
            <a:miter lim="800000"/>
          </a:ln>
          <a:effectLst/>
        </p:spPr>
      </p:cxnSp>
      <p:sp>
        <p:nvSpPr>
          <p:cNvPr id="62" name="Freeform 5">
            <a:extLst>
              <a:ext uri="{FF2B5EF4-FFF2-40B4-BE49-F238E27FC236}">
                <a16:creationId xmlns:a16="http://schemas.microsoft.com/office/drawing/2014/main" id="{6B93B42F-6C77-EE9C-209F-ACDE960090B0}"/>
              </a:ext>
            </a:extLst>
          </p:cNvPr>
          <p:cNvSpPr/>
          <p:nvPr/>
        </p:nvSpPr>
        <p:spPr>
          <a:xfrm>
            <a:off x="10850880" y="3577783"/>
            <a:ext cx="1040568" cy="1369364"/>
          </a:xfrm>
          <a:custGeom>
            <a:avLst/>
            <a:gdLst>
              <a:gd name="connsiteX0" fmla="*/ 0 w 762000"/>
              <a:gd name="connsiteY0" fmla="*/ 0 h 1447800"/>
              <a:gd name="connsiteX1" fmla="*/ 0 w 762000"/>
              <a:gd name="connsiteY1" fmla="*/ 1447800 h 1447800"/>
              <a:gd name="connsiteX2" fmla="*/ 762000 w 762000"/>
              <a:gd name="connsiteY2" fmla="*/ 1447800 h 1447800"/>
              <a:gd name="connsiteX3" fmla="*/ 762000 w 762000"/>
              <a:gd name="connsiteY3" fmla="*/ 38100 h 1447800"/>
            </a:gdLst>
            <a:ahLst/>
            <a:cxnLst>
              <a:cxn ang="0">
                <a:pos x="connsiteX0" y="connsiteY0"/>
              </a:cxn>
              <a:cxn ang="0">
                <a:pos x="connsiteX1" y="connsiteY1"/>
              </a:cxn>
              <a:cxn ang="0">
                <a:pos x="connsiteX2" y="connsiteY2"/>
              </a:cxn>
              <a:cxn ang="0">
                <a:pos x="connsiteX3" y="connsiteY3"/>
              </a:cxn>
            </a:cxnLst>
            <a:rect l="l" t="t" r="r" b="b"/>
            <a:pathLst>
              <a:path w="762000" h="1447800">
                <a:moveTo>
                  <a:pt x="0" y="0"/>
                </a:moveTo>
                <a:lnTo>
                  <a:pt x="0" y="1447800"/>
                </a:lnTo>
                <a:lnTo>
                  <a:pt x="762000" y="1447800"/>
                </a:lnTo>
                <a:lnTo>
                  <a:pt x="762000" y="38100"/>
                </a:lnTo>
              </a:path>
            </a:pathLst>
          </a:custGeom>
          <a:noFill/>
          <a:ln w="38100" cap="flat" cmpd="sng" algn="ctr">
            <a:solidFill>
              <a:srgbClr val="909090"/>
            </a:solidFill>
            <a:prstDash val="solid"/>
            <a:miter lim="800000"/>
          </a:ln>
          <a:effectLst/>
        </p:spPr>
        <p:txBody>
          <a:bodyPr rtlCol="0" anchor="ctr"/>
          <a:lstStyle/>
          <a:p>
            <a:pPr algn="ctr" defTabSz="1219170">
              <a:buClrTx/>
              <a:defRPr/>
            </a:pPr>
            <a:endParaRPr lang="en-US" sz="2133" kern="1200">
              <a:solidFill>
                <a:prstClr val="black"/>
              </a:solidFill>
              <a:latin typeface="Cambria" panose="02040503050406030204" pitchFamily="18" charset="0"/>
              <a:ea typeface="Cambria" panose="02040503050406030204" pitchFamily="18" charset="0"/>
              <a:cs typeface="+mn-cs"/>
            </a:endParaRPr>
          </a:p>
        </p:txBody>
      </p:sp>
      <p:sp>
        <p:nvSpPr>
          <p:cNvPr id="63" name="TextBox 62">
            <a:extLst>
              <a:ext uri="{FF2B5EF4-FFF2-40B4-BE49-F238E27FC236}">
                <a16:creationId xmlns:a16="http://schemas.microsoft.com/office/drawing/2014/main" id="{2BC3144F-6282-D6EA-1694-ED96AD8D8136}"/>
              </a:ext>
            </a:extLst>
          </p:cNvPr>
          <p:cNvSpPr txBox="1"/>
          <p:nvPr/>
        </p:nvSpPr>
        <p:spPr>
          <a:xfrm>
            <a:off x="11044530" y="5019098"/>
            <a:ext cx="659829" cy="420564"/>
          </a:xfrm>
          <a:prstGeom prst="rect">
            <a:avLst/>
          </a:prstGeom>
          <a:noFill/>
        </p:spPr>
        <p:txBody>
          <a:bodyPr wrap="square" rtlCol="0">
            <a:spAutoFit/>
          </a:bodyPr>
          <a:lstStyle/>
          <a:p>
            <a:pPr algn="ctr">
              <a:buClrTx/>
              <a:buFontTx/>
              <a:buNone/>
            </a:pPr>
            <a:r>
              <a:rPr lang="en-IN" sz="2133" b="1" kern="1200" dirty="0">
                <a:solidFill>
                  <a:srgbClr val="1D6FA9"/>
                </a:solidFill>
                <a:latin typeface="Cambria" panose="02040503050406030204" pitchFamily="18" charset="0"/>
                <a:ea typeface="Cambria" panose="02040503050406030204" pitchFamily="18" charset="0"/>
                <a:cs typeface="+mn-cs"/>
              </a:rPr>
              <a:t>S</a:t>
            </a:r>
            <a:endParaRPr lang="en-US" sz="2133" b="1" kern="1200" dirty="0">
              <a:solidFill>
                <a:srgbClr val="1D6FA9"/>
              </a:solidFill>
              <a:latin typeface="Cambria" panose="02040503050406030204" pitchFamily="18" charset="0"/>
              <a:ea typeface="Cambria" panose="02040503050406030204" pitchFamily="18" charset="0"/>
              <a:cs typeface="+mn-cs"/>
            </a:endParaRPr>
          </a:p>
        </p:txBody>
      </p:sp>
      <p:sp>
        <p:nvSpPr>
          <p:cNvPr id="64" name="Rectangle 63">
            <a:extLst>
              <a:ext uri="{FF2B5EF4-FFF2-40B4-BE49-F238E27FC236}">
                <a16:creationId xmlns:a16="http://schemas.microsoft.com/office/drawing/2014/main" id="{E75C7CD8-F81A-34F9-FF85-AE9834314D0E}"/>
              </a:ext>
            </a:extLst>
          </p:cNvPr>
          <p:cNvSpPr/>
          <p:nvPr/>
        </p:nvSpPr>
        <p:spPr>
          <a:xfrm>
            <a:off x="10856284" y="4516322"/>
            <a:ext cx="1016000" cy="429947"/>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133" b="1" kern="1200" dirty="0">
                <a:solidFill>
                  <a:prstClr val="white"/>
                </a:solidFill>
                <a:latin typeface="Cambria" panose="02040503050406030204" pitchFamily="18" charset="0"/>
                <a:ea typeface="Cambria" panose="02040503050406030204" pitchFamily="18" charset="0"/>
                <a:cs typeface="+mn-cs"/>
              </a:rPr>
              <a:t>4</a:t>
            </a:r>
            <a:endParaRPr lang="en-US" sz="2133" b="1" kern="1200" dirty="0">
              <a:solidFill>
                <a:prstClr val="white"/>
              </a:solidFill>
              <a:latin typeface="Cambria" panose="02040503050406030204" pitchFamily="18" charset="0"/>
              <a:ea typeface="Cambria" panose="02040503050406030204" pitchFamily="18" charset="0"/>
              <a:cs typeface="+mn-cs"/>
            </a:endParaRPr>
          </a:p>
        </p:txBody>
      </p:sp>
      <p:sp>
        <p:nvSpPr>
          <p:cNvPr id="65" name="Rectangle 64">
            <a:extLst>
              <a:ext uri="{FF2B5EF4-FFF2-40B4-BE49-F238E27FC236}">
                <a16:creationId xmlns:a16="http://schemas.microsoft.com/office/drawing/2014/main" id="{76927FFE-45C8-AE07-80FB-8B10370E10FA}"/>
              </a:ext>
            </a:extLst>
          </p:cNvPr>
          <p:cNvSpPr/>
          <p:nvPr/>
        </p:nvSpPr>
        <p:spPr>
          <a:xfrm>
            <a:off x="10856284" y="4062348"/>
            <a:ext cx="1016000" cy="461195"/>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133" b="1" kern="1200" dirty="0">
                <a:solidFill>
                  <a:prstClr val="white"/>
                </a:solidFill>
                <a:latin typeface="Cambria" panose="02040503050406030204" pitchFamily="18" charset="0"/>
                <a:ea typeface="Cambria" panose="02040503050406030204" pitchFamily="18" charset="0"/>
                <a:cs typeface="+mn-cs"/>
              </a:rPr>
              <a:t>3</a:t>
            </a:r>
            <a:endParaRPr lang="en-US" sz="2133" b="1" kern="1200" dirty="0">
              <a:solidFill>
                <a:prstClr val="white"/>
              </a:solidFill>
              <a:latin typeface="Cambria" panose="02040503050406030204" pitchFamily="18" charset="0"/>
              <a:ea typeface="Cambria" panose="02040503050406030204" pitchFamily="18" charset="0"/>
              <a:cs typeface="+mn-cs"/>
            </a:endParaRPr>
          </a:p>
        </p:txBody>
      </p:sp>
      <p:sp>
        <p:nvSpPr>
          <p:cNvPr id="70" name="Rectangle 69">
            <a:extLst>
              <a:ext uri="{FF2B5EF4-FFF2-40B4-BE49-F238E27FC236}">
                <a16:creationId xmlns:a16="http://schemas.microsoft.com/office/drawing/2014/main" id="{CC300461-A258-F140-7952-50C07397F8EB}"/>
              </a:ext>
            </a:extLst>
          </p:cNvPr>
          <p:cNvSpPr/>
          <p:nvPr/>
        </p:nvSpPr>
        <p:spPr>
          <a:xfrm>
            <a:off x="10856284" y="3595968"/>
            <a:ext cx="1016000" cy="466383"/>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133" b="1" kern="1200" dirty="0">
                <a:solidFill>
                  <a:prstClr val="white"/>
                </a:solidFill>
                <a:latin typeface="Cambria" panose="02040503050406030204" pitchFamily="18" charset="0"/>
                <a:ea typeface="Cambria" panose="02040503050406030204" pitchFamily="18" charset="0"/>
                <a:cs typeface="+mn-cs"/>
              </a:rPr>
              <a:t>2</a:t>
            </a:r>
            <a:endParaRPr lang="en-US" sz="2133" b="1" kern="1200" dirty="0">
              <a:solidFill>
                <a:prstClr val="white"/>
              </a:solidFill>
              <a:latin typeface="Cambria" panose="02040503050406030204" pitchFamily="18" charset="0"/>
              <a:ea typeface="Cambria" panose="02040503050406030204" pitchFamily="18" charset="0"/>
              <a:cs typeface="+mn-cs"/>
            </a:endParaRPr>
          </a:p>
        </p:txBody>
      </p:sp>
      <p:sp>
        <p:nvSpPr>
          <p:cNvPr id="88" name="Rectangle 87">
            <a:extLst>
              <a:ext uri="{FF2B5EF4-FFF2-40B4-BE49-F238E27FC236}">
                <a16:creationId xmlns:a16="http://schemas.microsoft.com/office/drawing/2014/main" id="{8CC85F8D-450A-3036-8385-EB608D203536}"/>
              </a:ext>
            </a:extLst>
          </p:cNvPr>
          <p:cNvSpPr/>
          <p:nvPr/>
        </p:nvSpPr>
        <p:spPr>
          <a:xfrm>
            <a:off x="5920091"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89" name="Rectangle 88">
            <a:extLst>
              <a:ext uri="{FF2B5EF4-FFF2-40B4-BE49-F238E27FC236}">
                <a16:creationId xmlns:a16="http://schemas.microsoft.com/office/drawing/2014/main" id="{3669FA27-69FD-EE51-61C7-A73DF26C29D1}"/>
              </a:ext>
            </a:extLst>
          </p:cNvPr>
          <p:cNvSpPr/>
          <p:nvPr/>
        </p:nvSpPr>
        <p:spPr>
          <a:xfrm>
            <a:off x="6622728"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0" name="Rectangle 89">
            <a:extLst>
              <a:ext uri="{FF2B5EF4-FFF2-40B4-BE49-F238E27FC236}">
                <a16:creationId xmlns:a16="http://schemas.microsoft.com/office/drawing/2014/main" id="{A8D143BA-E575-9879-4F63-4C340FED4351}"/>
              </a:ext>
            </a:extLst>
          </p:cNvPr>
          <p:cNvSpPr/>
          <p:nvPr/>
        </p:nvSpPr>
        <p:spPr>
          <a:xfrm>
            <a:off x="7327816"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1" name="Rectangle 90">
            <a:extLst>
              <a:ext uri="{FF2B5EF4-FFF2-40B4-BE49-F238E27FC236}">
                <a16:creationId xmlns:a16="http://schemas.microsoft.com/office/drawing/2014/main" id="{DBBBCD5E-7029-F22C-F51E-577D4AC8828C}"/>
              </a:ext>
            </a:extLst>
          </p:cNvPr>
          <p:cNvSpPr/>
          <p:nvPr/>
        </p:nvSpPr>
        <p:spPr>
          <a:xfrm>
            <a:off x="8037776"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2" name="Rectangle 91">
            <a:extLst>
              <a:ext uri="{FF2B5EF4-FFF2-40B4-BE49-F238E27FC236}">
                <a16:creationId xmlns:a16="http://schemas.microsoft.com/office/drawing/2014/main" id="{02DF9E25-CEF4-3B0F-5432-7A12DC229F88}"/>
              </a:ext>
            </a:extLst>
          </p:cNvPr>
          <p:cNvSpPr/>
          <p:nvPr/>
        </p:nvSpPr>
        <p:spPr>
          <a:xfrm>
            <a:off x="8748976"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3" name="TextBox 92">
            <a:extLst>
              <a:ext uri="{FF2B5EF4-FFF2-40B4-BE49-F238E27FC236}">
                <a16:creationId xmlns:a16="http://schemas.microsoft.com/office/drawing/2014/main" id="{FAB2DDC9-3324-4860-2782-2028A8A4E746}"/>
              </a:ext>
            </a:extLst>
          </p:cNvPr>
          <p:cNvSpPr txBox="1"/>
          <p:nvPr/>
        </p:nvSpPr>
        <p:spPr>
          <a:xfrm>
            <a:off x="5695544" y="1683748"/>
            <a:ext cx="340158" cy="461665"/>
          </a:xfrm>
          <a:prstGeom prst="rect">
            <a:avLst/>
          </a:prstGeom>
          <a:noFill/>
        </p:spPr>
        <p:txBody>
          <a:bodyPr wrap="none" rtlCol="0">
            <a:spAutoFit/>
          </a:bodyPr>
          <a:lstStyle/>
          <a:p>
            <a:pPr>
              <a:buClrTx/>
              <a:buFontTx/>
              <a:buNone/>
            </a:pPr>
            <a:r>
              <a:rPr lang="en-IN" sz="2400" b="1" kern="1200" dirty="0">
                <a:solidFill>
                  <a:prstClr val="white"/>
                </a:solidFill>
                <a:latin typeface="Roboto Condensed"/>
                <a:ea typeface="+mn-ea"/>
                <a:cs typeface="+mn-cs"/>
              </a:rPr>
              <a:t>5</a:t>
            </a:r>
            <a:endParaRPr lang="en-US" sz="2400" b="1" kern="1200" dirty="0">
              <a:solidFill>
                <a:prstClr val="white"/>
              </a:solidFill>
              <a:latin typeface="Roboto Condensed"/>
              <a:ea typeface="+mn-ea"/>
              <a:cs typeface="+mn-cs"/>
            </a:endParaRPr>
          </a:p>
        </p:txBody>
      </p:sp>
      <p:sp>
        <p:nvSpPr>
          <p:cNvPr id="94" name="Rectangle 93">
            <a:extLst>
              <a:ext uri="{FF2B5EF4-FFF2-40B4-BE49-F238E27FC236}">
                <a16:creationId xmlns:a16="http://schemas.microsoft.com/office/drawing/2014/main" id="{5EA2C49E-8C27-85DE-8A37-1259932F4FB1}"/>
              </a:ext>
            </a:extLst>
          </p:cNvPr>
          <p:cNvSpPr/>
          <p:nvPr/>
        </p:nvSpPr>
        <p:spPr>
          <a:xfrm>
            <a:off x="5920091" y="3481837"/>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1</a:t>
            </a:r>
            <a:endParaRPr lang="en-US" sz="2400" b="1" kern="1200" dirty="0">
              <a:solidFill>
                <a:prstClr val="white"/>
              </a:solidFill>
              <a:latin typeface="Roboto Condensed"/>
              <a:ea typeface="+mn-ea"/>
              <a:cs typeface="+mn-cs"/>
            </a:endParaRPr>
          </a:p>
        </p:txBody>
      </p:sp>
      <p:sp>
        <p:nvSpPr>
          <p:cNvPr id="97" name="TextBox 96">
            <a:extLst>
              <a:ext uri="{FF2B5EF4-FFF2-40B4-BE49-F238E27FC236}">
                <a16:creationId xmlns:a16="http://schemas.microsoft.com/office/drawing/2014/main" id="{CCDC2597-40CC-05B9-EFDF-9B38B454B470}"/>
              </a:ext>
            </a:extLst>
          </p:cNvPr>
          <p:cNvSpPr txBox="1"/>
          <p:nvPr/>
        </p:nvSpPr>
        <p:spPr>
          <a:xfrm>
            <a:off x="7152705" y="4310731"/>
            <a:ext cx="1059008" cy="420564"/>
          </a:xfrm>
          <a:prstGeom prst="rect">
            <a:avLst/>
          </a:prstGeom>
          <a:noFill/>
        </p:spPr>
        <p:txBody>
          <a:bodyPr wrap="none" rtlCol="0">
            <a:spAutoFit/>
          </a:bodyPr>
          <a:lstStyle/>
          <a:p>
            <a:pPr algn="ctr">
              <a:buClrTx/>
            </a:pPr>
            <a:r>
              <a:rPr lang="en-IN" sz="2133" b="1" kern="1200" dirty="0">
                <a:solidFill>
                  <a:srgbClr val="1D6FA9"/>
                </a:solidFill>
                <a:latin typeface="Cambria" panose="02040503050406030204" pitchFamily="18" charset="0"/>
                <a:ea typeface="Cambria" panose="02040503050406030204" pitchFamily="18" charset="0"/>
                <a:cs typeface="+mn-cs"/>
              </a:rPr>
              <a:t>Visited</a:t>
            </a:r>
          </a:p>
        </p:txBody>
      </p:sp>
      <p:cxnSp>
        <p:nvCxnSpPr>
          <p:cNvPr id="13" name="Straight Connector 12">
            <a:extLst>
              <a:ext uri="{FF2B5EF4-FFF2-40B4-BE49-F238E27FC236}">
                <a16:creationId xmlns:a16="http://schemas.microsoft.com/office/drawing/2014/main" id="{34D101FB-664A-8CF0-E910-4899040FF9A3}"/>
              </a:ext>
            </a:extLst>
          </p:cNvPr>
          <p:cNvCxnSpPr>
            <a:cxnSpLocks/>
            <a:stCxn id="5" idx="7"/>
            <a:endCxn id="6" idx="3"/>
          </p:cNvCxnSpPr>
          <p:nvPr/>
        </p:nvCxnSpPr>
        <p:spPr>
          <a:xfrm flipV="1">
            <a:off x="1111952" y="3990781"/>
            <a:ext cx="677277" cy="568734"/>
          </a:xfrm>
          <a:prstGeom prst="line">
            <a:avLst/>
          </a:prstGeom>
          <a:noFill/>
          <a:ln w="28575" cap="flat" cmpd="sng" algn="ctr">
            <a:solidFill>
              <a:srgbClr val="B84742"/>
            </a:solidFill>
            <a:prstDash val="solid"/>
            <a:miter lim="800000"/>
          </a:ln>
          <a:effectLst/>
        </p:spPr>
      </p:cxnSp>
      <p:sp>
        <p:nvSpPr>
          <p:cNvPr id="16" name="TextBox 15">
            <a:extLst>
              <a:ext uri="{FF2B5EF4-FFF2-40B4-BE49-F238E27FC236}">
                <a16:creationId xmlns:a16="http://schemas.microsoft.com/office/drawing/2014/main" id="{F84DECD6-A013-F60F-5F6D-B0AA97C5852D}"/>
              </a:ext>
            </a:extLst>
          </p:cNvPr>
          <p:cNvSpPr txBox="1"/>
          <p:nvPr/>
        </p:nvSpPr>
        <p:spPr>
          <a:xfrm>
            <a:off x="152401" y="1019069"/>
            <a:ext cx="11894966" cy="830997"/>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effectLst/>
                <a:latin typeface="Cambria" panose="02040503050406030204" pitchFamily="18" charset="0"/>
                <a:ea typeface="Cambria" panose="02040503050406030204" pitchFamily="18" charset="0"/>
              </a:rPr>
              <a:t>We start from vertex 1, the DFS algorithm starts by putting it in the Visited list and putting all its adjacent vertices in the stack.</a:t>
            </a:r>
            <a:endParaRPr lang="en-IN"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48157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3"/>
                                        </p:tgtEl>
                                        <p:attrNameLst>
                                          <p:attrName>fillcolor</p:attrName>
                                        </p:attrNameLst>
                                      </p:cBhvr>
                                      <p:to>
                                        <a:schemeClr val="accent2"/>
                                      </p:to>
                                    </p:animClr>
                                    <p:set>
                                      <p:cBhvr>
                                        <p:cTn id="7" dur="10" fill="hold"/>
                                        <p:tgtEl>
                                          <p:spTgt spid="3"/>
                                        </p:tgtEl>
                                        <p:attrNameLst>
                                          <p:attrName>fill.type</p:attrName>
                                        </p:attrNameLst>
                                      </p:cBhvr>
                                      <p:to>
                                        <p:strVal val="solid"/>
                                      </p:to>
                                    </p:set>
                                    <p:set>
                                      <p:cBhvr>
                                        <p:cTn id="8" dur="10" fill="hold"/>
                                        <p:tgtEl>
                                          <p:spTgt spid="3"/>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wipe(up)">
                                      <p:cBhvr>
                                        <p:cTn id="13" dur="500"/>
                                        <p:tgtEl>
                                          <p:spTgt spid="9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4"/>
                                        </p:tgtEl>
                                        <p:attrNameLst>
                                          <p:attrName>style.visibility</p:attrName>
                                        </p:attrNameLst>
                                      </p:cBhvr>
                                      <p:to>
                                        <p:strVal val="visible"/>
                                      </p:to>
                                    </p:set>
                                  </p:childTnLst>
                                </p:cTn>
                              </p:par>
                              <p:par>
                                <p:cTn id="18" presetID="42" presetClass="path" presetSubtype="0" accel="50000" decel="50000" fill="hold" grpId="1" nodeType="withEffect">
                                  <p:stCondLst>
                                    <p:cond delay="0"/>
                                  </p:stCondLst>
                                  <p:childTnLst>
                                    <p:animMotion origin="layout" path="M -1.45833E-6 -0.25416 L -1.45833E-6 -0.00393 " pathEditMode="relative" rAng="0" ptsTypes="AA">
                                      <p:cBhvr>
                                        <p:cTn id="19" dur="2000" fill="hold"/>
                                        <p:tgtEl>
                                          <p:spTgt spid="64"/>
                                        </p:tgtEl>
                                        <p:attrNameLst>
                                          <p:attrName>ppt_x</p:attrName>
                                          <p:attrName>ppt_y</p:attrName>
                                        </p:attrNameLst>
                                      </p:cBhvr>
                                      <p:rCtr x="0" y="12500"/>
                                    </p:animMotion>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5"/>
                                        </p:tgtEl>
                                        <p:attrNameLst>
                                          <p:attrName>style.visibility</p:attrName>
                                        </p:attrNameLst>
                                      </p:cBhvr>
                                      <p:to>
                                        <p:strVal val="visible"/>
                                      </p:to>
                                    </p:set>
                                  </p:childTnLst>
                                </p:cTn>
                              </p:par>
                              <p:par>
                                <p:cTn id="24" presetID="42" presetClass="path" presetSubtype="0" accel="50000" decel="50000" fill="hold" grpId="1" nodeType="withEffect">
                                  <p:stCondLst>
                                    <p:cond delay="0"/>
                                  </p:stCondLst>
                                  <p:childTnLst>
                                    <p:animMotion origin="layout" path="M -1.45833E-6 -0.25301 L -1.45833E-6 -0.00301 " pathEditMode="relative" rAng="0" ptsTypes="AA">
                                      <p:cBhvr>
                                        <p:cTn id="25" dur="2000" fill="hold"/>
                                        <p:tgtEl>
                                          <p:spTgt spid="65"/>
                                        </p:tgtEl>
                                        <p:attrNameLst>
                                          <p:attrName>ppt_x</p:attrName>
                                          <p:attrName>ppt_y</p:attrName>
                                        </p:attrNameLst>
                                      </p:cBhvr>
                                      <p:rCtr x="0" y="12500"/>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0"/>
                                        </p:tgtEl>
                                        <p:attrNameLst>
                                          <p:attrName>style.visibility</p:attrName>
                                        </p:attrNameLst>
                                      </p:cBhvr>
                                      <p:to>
                                        <p:strVal val="visible"/>
                                      </p:to>
                                    </p:set>
                                  </p:childTnLst>
                                </p:cTn>
                              </p:par>
                              <p:par>
                                <p:cTn id="30" presetID="42" presetClass="path" presetSubtype="0" accel="50000" decel="50000" fill="hold" grpId="1" nodeType="withEffect">
                                  <p:stCondLst>
                                    <p:cond delay="0"/>
                                  </p:stCondLst>
                                  <p:childTnLst>
                                    <p:animMotion origin="layout" path="M -1.45833E-6 -0.25208 L -1.45833E-6 -0.00208 " pathEditMode="relative" rAng="0" ptsTypes="AA">
                                      <p:cBhvr>
                                        <p:cTn id="31" dur="2000" fill="hold"/>
                                        <p:tgtEl>
                                          <p:spTgt spid="70"/>
                                        </p:tgtEl>
                                        <p:attrNameLst>
                                          <p:attrName>ppt_x</p:attrName>
                                          <p:attrName>ppt_y</p:attrName>
                                        </p:attrNameLst>
                                      </p:cBhvr>
                                      <p:rCtr x="0" y="12500"/>
                                    </p:animMotion>
                                  </p:childTnLst>
                                </p:cTn>
                              </p:par>
                              <p:par>
                                <p:cTn id="32" presetID="1"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4" grpId="1" animBg="1"/>
      <p:bldP spid="65" grpId="0" animBg="1"/>
      <p:bldP spid="65" grpId="1" animBg="1"/>
      <p:bldP spid="70" grpId="0" animBg="1"/>
      <p:bldP spid="70" grpId="1" animBg="1"/>
      <p:bldP spid="93" grpId="0"/>
      <p:bldP spid="93" grpId="1"/>
      <p:bldP spid="9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Depth First Search (DFS) Example - 1</a:t>
            </a:r>
            <a:endParaRPr sz="3067" b="1" dirty="0">
              <a:solidFill>
                <a:srgbClr val="00A4B6"/>
              </a:solidFill>
              <a:latin typeface="Proxima Nova"/>
              <a:ea typeface="Proxima Nova"/>
              <a:cs typeface="Proxima Nova"/>
              <a:sym typeface="Proxima Nova"/>
            </a:endParaRPr>
          </a:p>
        </p:txBody>
      </p:sp>
      <p:sp>
        <p:nvSpPr>
          <p:cNvPr id="3" name="Oval 2">
            <a:extLst>
              <a:ext uri="{FF2B5EF4-FFF2-40B4-BE49-F238E27FC236}">
                <a16:creationId xmlns:a16="http://schemas.microsoft.com/office/drawing/2014/main" id="{1611EEDC-7CBE-88B7-6B96-C6A74B8DE38B}"/>
              </a:ext>
            </a:extLst>
          </p:cNvPr>
          <p:cNvSpPr/>
          <p:nvPr/>
        </p:nvSpPr>
        <p:spPr>
          <a:xfrm>
            <a:off x="472811" y="2196553"/>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1</a:t>
            </a:r>
          </a:p>
        </p:txBody>
      </p:sp>
      <p:sp>
        <p:nvSpPr>
          <p:cNvPr id="5" name="Oval 4">
            <a:extLst>
              <a:ext uri="{FF2B5EF4-FFF2-40B4-BE49-F238E27FC236}">
                <a16:creationId xmlns:a16="http://schemas.microsoft.com/office/drawing/2014/main" id="{3846CB07-85AF-2167-2EE5-C325FDFA2DCD}"/>
              </a:ext>
            </a:extLst>
          </p:cNvPr>
          <p:cNvSpPr/>
          <p:nvPr/>
        </p:nvSpPr>
        <p:spPr>
          <a:xfrm>
            <a:off x="472811" y="4449856"/>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2</a:t>
            </a:r>
          </a:p>
        </p:txBody>
      </p:sp>
      <p:sp>
        <p:nvSpPr>
          <p:cNvPr id="6" name="Oval 5">
            <a:extLst>
              <a:ext uri="{FF2B5EF4-FFF2-40B4-BE49-F238E27FC236}">
                <a16:creationId xmlns:a16="http://schemas.microsoft.com/office/drawing/2014/main" id="{75F330B5-5A49-7498-784D-D668674DE4DD}"/>
              </a:ext>
            </a:extLst>
          </p:cNvPr>
          <p:cNvSpPr/>
          <p:nvPr/>
        </p:nvSpPr>
        <p:spPr>
          <a:xfrm>
            <a:off x="1679570" y="3351640"/>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3</a:t>
            </a:r>
          </a:p>
        </p:txBody>
      </p:sp>
      <p:sp>
        <p:nvSpPr>
          <p:cNvPr id="7" name="Oval 6">
            <a:extLst>
              <a:ext uri="{FF2B5EF4-FFF2-40B4-BE49-F238E27FC236}">
                <a16:creationId xmlns:a16="http://schemas.microsoft.com/office/drawing/2014/main" id="{22E0FB7C-742E-8655-F542-A9186AAFE823}"/>
              </a:ext>
            </a:extLst>
          </p:cNvPr>
          <p:cNvSpPr/>
          <p:nvPr/>
        </p:nvSpPr>
        <p:spPr>
          <a:xfrm>
            <a:off x="2786720" y="2196553"/>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4</a:t>
            </a:r>
          </a:p>
        </p:txBody>
      </p:sp>
      <p:sp>
        <p:nvSpPr>
          <p:cNvPr id="8" name="Oval 7">
            <a:extLst>
              <a:ext uri="{FF2B5EF4-FFF2-40B4-BE49-F238E27FC236}">
                <a16:creationId xmlns:a16="http://schemas.microsoft.com/office/drawing/2014/main" id="{E826E687-F61B-2F8E-5D86-7287206940CB}"/>
              </a:ext>
            </a:extLst>
          </p:cNvPr>
          <p:cNvSpPr/>
          <p:nvPr/>
        </p:nvSpPr>
        <p:spPr>
          <a:xfrm>
            <a:off x="2786720" y="4449856"/>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5</a:t>
            </a:r>
          </a:p>
        </p:txBody>
      </p:sp>
      <p:cxnSp>
        <p:nvCxnSpPr>
          <p:cNvPr id="9" name="Straight Connector 8">
            <a:extLst>
              <a:ext uri="{FF2B5EF4-FFF2-40B4-BE49-F238E27FC236}">
                <a16:creationId xmlns:a16="http://schemas.microsoft.com/office/drawing/2014/main" id="{A8375E66-05EC-FEDB-F541-3450BFC33B75}"/>
              </a:ext>
            </a:extLst>
          </p:cNvPr>
          <p:cNvCxnSpPr>
            <a:cxnSpLocks/>
            <a:stCxn id="3" idx="4"/>
            <a:endCxn id="5" idx="0"/>
          </p:cNvCxnSpPr>
          <p:nvPr/>
        </p:nvCxnSpPr>
        <p:spPr>
          <a:xfrm>
            <a:off x="847211" y="2945353"/>
            <a:ext cx="0" cy="1504503"/>
          </a:xfrm>
          <a:prstGeom prst="line">
            <a:avLst/>
          </a:prstGeom>
          <a:noFill/>
          <a:ln w="28575" cap="flat" cmpd="sng" algn="ctr">
            <a:solidFill>
              <a:srgbClr val="B84742"/>
            </a:solidFill>
            <a:prstDash val="solid"/>
            <a:miter lim="800000"/>
          </a:ln>
          <a:effectLst/>
        </p:spPr>
      </p:cxnSp>
      <p:cxnSp>
        <p:nvCxnSpPr>
          <p:cNvPr id="10" name="Straight Connector 9">
            <a:extLst>
              <a:ext uri="{FF2B5EF4-FFF2-40B4-BE49-F238E27FC236}">
                <a16:creationId xmlns:a16="http://schemas.microsoft.com/office/drawing/2014/main" id="{E372C7B6-85B3-31A6-EB50-A04B9CE264D6}"/>
              </a:ext>
            </a:extLst>
          </p:cNvPr>
          <p:cNvCxnSpPr>
            <a:cxnSpLocks/>
            <a:stCxn id="6" idx="5"/>
            <a:endCxn id="8" idx="1"/>
          </p:cNvCxnSpPr>
          <p:nvPr/>
        </p:nvCxnSpPr>
        <p:spPr>
          <a:xfrm>
            <a:off x="2318711" y="3990781"/>
            <a:ext cx="577668" cy="568734"/>
          </a:xfrm>
          <a:prstGeom prst="line">
            <a:avLst/>
          </a:prstGeom>
          <a:noFill/>
          <a:ln w="28575" cap="flat" cmpd="sng" algn="ctr">
            <a:solidFill>
              <a:srgbClr val="B84742"/>
            </a:solidFill>
            <a:prstDash val="solid"/>
            <a:miter lim="800000"/>
          </a:ln>
          <a:effectLst/>
        </p:spPr>
      </p:cxnSp>
      <p:cxnSp>
        <p:nvCxnSpPr>
          <p:cNvPr id="11" name="Straight Connector 10">
            <a:extLst>
              <a:ext uri="{FF2B5EF4-FFF2-40B4-BE49-F238E27FC236}">
                <a16:creationId xmlns:a16="http://schemas.microsoft.com/office/drawing/2014/main" id="{5EC55E54-9F3F-84C1-35DB-7DFE00AD9CB9}"/>
              </a:ext>
            </a:extLst>
          </p:cNvPr>
          <p:cNvCxnSpPr>
            <a:cxnSpLocks/>
            <a:stCxn id="3" idx="5"/>
            <a:endCxn id="6" idx="1"/>
          </p:cNvCxnSpPr>
          <p:nvPr/>
        </p:nvCxnSpPr>
        <p:spPr>
          <a:xfrm>
            <a:off x="1111952" y="2835694"/>
            <a:ext cx="677277" cy="625605"/>
          </a:xfrm>
          <a:prstGeom prst="line">
            <a:avLst/>
          </a:prstGeom>
          <a:noFill/>
          <a:ln w="28575" cap="flat" cmpd="sng" algn="ctr">
            <a:solidFill>
              <a:srgbClr val="B84742"/>
            </a:solidFill>
            <a:prstDash val="solid"/>
            <a:miter lim="800000"/>
          </a:ln>
          <a:effectLst/>
        </p:spPr>
      </p:cxnSp>
      <p:cxnSp>
        <p:nvCxnSpPr>
          <p:cNvPr id="12" name="Straight Connector 11">
            <a:extLst>
              <a:ext uri="{FF2B5EF4-FFF2-40B4-BE49-F238E27FC236}">
                <a16:creationId xmlns:a16="http://schemas.microsoft.com/office/drawing/2014/main" id="{B28E902C-A258-EBD5-FB11-63FA912245F7}"/>
              </a:ext>
            </a:extLst>
          </p:cNvPr>
          <p:cNvCxnSpPr>
            <a:cxnSpLocks/>
            <a:stCxn id="3" idx="6"/>
            <a:endCxn id="7" idx="2"/>
          </p:cNvCxnSpPr>
          <p:nvPr/>
        </p:nvCxnSpPr>
        <p:spPr>
          <a:xfrm>
            <a:off x="1221611" y="2570953"/>
            <a:ext cx="1565109" cy="0"/>
          </a:xfrm>
          <a:prstGeom prst="line">
            <a:avLst/>
          </a:prstGeom>
          <a:noFill/>
          <a:ln w="28575" cap="flat" cmpd="sng" algn="ctr">
            <a:solidFill>
              <a:srgbClr val="B84742"/>
            </a:solidFill>
            <a:prstDash val="solid"/>
            <a:miter lim="800000"/>
          </a:ln>
          <a:effectLst/>
        </p:spPr>
      </p:cxnSp>
      <p:sp>
        <p:nvSpPr>
          <p:cNvPr id="62" name="Freeform 5">
            <a:extLst>
              <a:ext uri="{FF2B5EF4-FFF2-40B4-BE49-F238E27FC236}">
                <a16:creationId xmlns:a16="http://schemas.microsoft.com/office/drawing/2014/main" id="{6B93B42F-6C77-EE9C-209F-ACDE960090B0}"/>
              </a:ext>
            </a:extLst>
          </p:cNvPr>
          <p:cNvSpPr/>
          <p:nvPr/>
        </p:nvSpPr>
        <p:spPr>
          <a:xfrm>
            <a:off x="10850880" y="3577783"/>
            <a:ext cx="1040568" cy="1369364"/>
          </a:xfrm>
          <a:custGeom>
            <a:avLst/>
            <a:gdLst>
              <a:gd name="connsiteX0" fmla="*/ 0 w 762000"/>
              <a:gd name="connsiteY0" fmla="*/ 0 h 1447800"/>
              <a:gd name="connsiteX1" fmla="*/ 0 w 762000"/>
              <a:gd name="connsiteY1" fmla="*/ 1447800 h 1447800"/>
              <a:gd name="connsiteX2" fmla="*/ 762000 w 762000"/>
              <a:gd name="connsiteY2" fmla="*/ 1447800 h 1447800"/>
              <a:gd name="connsiteX3" fmla="*/ 762000 w 762000"/>
              <a:gd name="connsiteY3" fmla="*/ 38100 h 1447800"/>
            </a:gdLst>
            <a:ahLst/>
            <a:cxnLst>
              <a:cxn ang="0">
                <a:pos x="connsiteX0" y="connsiteY0"/>
              </a:cxn>
              <a:cxn ang="0">
                <a:pos x="connsiteX1" y="connsiteY1"/>
              </a:cxn>
              <a:cxn ang="0">
                <a:pos x="connsiteX2" y="connsiteY2"/>
              </a:cxn>
              <a:cxn ang="0">
                <a:pos x="connsiteX3" y="connsiteY3"/>
              </a:cxn>
            </a:cxnLst>
            <a:rect l="l" t="t" r="r" b="b"/>
            <a:pathLst>
              <a:path w="762000" h="1447800">
                <a:moveTo>
                  <a:pt x="0" y="0"/>
                </a:moveTo>
                <a:lnTo>
                  <a:pt x="0" y="1447800"/>
                </a:lnTo>
                <a:lnTo>
                  <a:pt x="762000" y="1447800"/>
                </a:lnTo>
                <a:lnTo>
                  <a:pt x="762000" y="38100"/>
                </a:lnTo>
              </a:path>
            </a:pathLst>
          </a:custGeom>
          <a:noFill/>
          <a:ln w="38100" cap="flat" cmpd="sng" algn="ctr">
            <a:solidFill>
              <a:srgbClr val="909090"/>
            </a:solidFill>
            <a:prstDash val="solid"/>
            <a:miter lim="800000"/>
          </a:ln>
          <a:effectLst/>
        </p:spPr>
        <p:txBody>
          <a:bodyPr rtlCol="0" anchor="ctr"/>
          <a:lstStyle/>
          <a:p>
            <a:pPr algn="ctr" defTabSz="1219170">
              <a:buClrTx/>
              <a:defRPr/>
            </a:pPr>
            <a:endParaRPr lang="en-US" sz="2133" kern="1200">
              <a:solidFill>
                <a:prstClr val="black"/>
              </a:solidFill>
              <a:latin typeface="Cambria" panose="02040503050406030204" pitchFamily="18" charset="0"/>
              <a:ea typeface="Cambria" panose="02040503050406030204" pitchFamily="18" charset="0"/>
              <a:cs typeface="+mn-cs"/>
            </a:endParaRPr>
          </a:p>
        </p:txBody>
      </p:sp>
      <p:sp>
        <p:nvSpPr>
          <p:cNvPr id="63" name="TextBox 62">
            <a:extLst>
              <a:ext uri="{FF2B5EF4-FFF2-40B4-BE49-F238E27FC236}">
                <a16:creationId xmlns:a16="http://schemas.microsoft.com/office/drawing/2014/main" id="{2BC3144F-6282-D6EA-1694-ED96AD8D8136}"/>
              </a:ext>
            </a:extLst>
          </p:cNvPr>
          <p:cNvSpPr txBox="1"/>
          <p:nvPr/>
        </p:nvSpPr>
        <p:spPr>
          <a:xfrm>
            <a:off x="11044530" y="5019098"/>
            <a:ext cx="659829" cy="420564"/>
          </a:xfrm>
          <a:prstGeom prst="rect">
            <a:avLst/>
          </a:prstGeom>
          <a:noFill/>
        </p:spPr>
        <p:txBody>
          <a:bodyPr wrap="square" rtlCol="0">
            <a:spAutoFit/>
          </a:bodyPr>
          <a:lstStyle/>
          <a:p>
            <a:pPr algn="ctr">
              <a:buClrTx/>
              <a:buFontTx/>
              <a:buNone/>
            </a:pPr>
            <a:r>
              <a:rPr lang="en-IN" sz="2133" b="1" kern="1200" dirty="0">
                <a:solidFill>
                  <a:srgbClr val="1D6FA9"/>
                </a:solidFill>
                <a:latin typeface="Cambria" panose="02040503050406030204" pitchFamily="18" charset="0"/>
                <a:ea typeface="Cambria" panose="02040503050406030204" pitchFamily="18" charset="0"/>
                <a:cs typeface="+mn-cs"/>
              </a:rPr>
              <a:t>S</a:t>
            </a:r>
            <a:endParaRPr lang="en-US" sz="2133" b="1" kern="1200" dirty="0">
              <a:solidFill>
                <a:srgbClr val="1D6FA9"/>
              </a:solidFill>
              <a:latin typeface="Cambria" panose="02040503050406030204" pitchFamily="18" charset="0"/>
              <a:ea typeface="Cambria" panose="02040503050406030204" pitchFamily="18" charset="0"/>
              <a:cs typeface="+mn-cs"/>
            </a:endParaRPr>
          </a:p>
        </p:txBody>
      </p:sp>
      <p:sp>
        <p:nvSpPr>
          <p:cNvPr id="64" name="Rectangle 63">
            <a:extLst>
              <a:ext uri="{FF2B5EF4-FFF2-40B4-BE49-F238E27FC236}">
                <a16:creationId xmlns:a16="http://schemas.microsoft.com/office/drawing/2014/main" id="{E75C7CD8-F81A-34F9-FF85-AE9834314D0E}"/>
              </a:ext>
            </a:extLst>
          </p:cNvPr>
          <p:cNvSpPr/>
          <p:nvPr/>
        </p:nvSpPr>
        <p:spPr>
          <a:xfrm>
            <a:off x="10856284" y="4516322"/>
            <a:ext cx="1016000" cy="429947"/>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133" b="1" kern="1200" dirty="0">
                <a:solidFill>
                  <a:prstClr val="white"/>
                </a:solidFill>
                <a:latin typeface="Cambria" panose="02040503050406030204" pitchFamily="18" charset="0"/>
                <a:ea typeface="Cambria" panose="02040503050406030204" pitchFamily="18" charset="0"/>
                <a:cs typeface="+mn-cs"/>
              </a:rPr>
              <a:t>4</a:t>
            </a:r>
            <a:endParaRPr lang="en-US" sz="2133" b="1" kern="1200" dirty="0">
              <a:solidFill>
                <a:prstClr val="white"/>
              </a:solidFill>
              <a:latin typeface="Cambria" panose="02040503050406030204" pitchFamily="18" charset="0"/>
              <a:ea typeface="Cambria" panose="02040503050406030204" pitchFamily="18" charset="0"/>
              <a:cs typeface="+mn-cs"/>
            </a:endParaRPr>
          </a:p>
        </p:txBody>
      </p:sp>
      <p:sp>
        <p:nvSpPr>
          <p:cNvPr id="65" name="Rectangle 64">
            <a:extLst>
              <a:ext uri="{FF2B5EF4-FFF2-40B4-BE49-F238E27FC236}">
                <a16:creationId xmlns:a16="http://schemas.microsoft.com/office/drawing/2014/main" id="{76927FFE-45C8-AE07-80FB-8B10370E10FA}"/>
              </a:ext>
            </a:extLst>
          </p:cNvPr>
          <p:cNvSpPr/>
          <p:nvPr/>
        </p:nvSpPr>
        <p:spPr>
          <a:xfrm>
            <a:off x="10856284" y="4062348"/>
            <a:ext cx="1016000" cy="461195"/>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133" b="1" kern="1200" dirty="0">
                <a:solidFill>
                  <a:prstClr val="white"/>
                </a:solidFill>
                <a:latin typeface="Cambria" panose="02040503050406030204" pitchFamily="18" charset="0"/>
                <a:ea typeface="Cambria" panose="02040503050406030204" pitchFamily="18" charset="0"/>
                <a:cs typeface="+mn-cs"/>
              </a:rPr>
              <a:t>3</a:t>
            </a:r>
            <a:endParaRPr lang="en-US" sz="2133" b="1" kern="1200" dirty="0">
              <a:solidFill>
                <a:prstClr val="white"/>
              </a:solidFill>
              <a:latin typeface="Cambria" panose="02040503050406030204" pitchFamily="18" charset="0"/>
              <a:ea typeface="Cambria" panose="02040503050406030204" pitchFamily="18" charset="0"/>
              <a:cs typeface="+mn-cs"/>
            </a:endParaRPr>
          </a:p>
        </p:txBody>
      </p:sp>
      <p:sp>
        <p:nvSpPr>
          <p:cNvPr id="70" name="Rectangle 69">
            <a:extLst>
              <a:ext uri="{FF2B5EF4-FFF2-40B4-BE49-F238E27FC236}">
                <a16:creationId xmlns:a16="http://schemas.microsoft.com/office/drawing/2014/main" id="{CC300461-A258-F140-7952-50C07397F8EB}"/>
              </a:ext>
            </a:extLst>
          </p:cNvPr>
          <p:cNvSpPr/>
          <p:nvPr/>
        </p:nvSpPr>
        <p:spPr>
          <a:xfrm>
            <a:off x="10856284" y="3595968"/>
            <a:ext cx="1016000" cy="466383"/>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133" b="1" kern="1200" dirty="0">
                <a:solidFill>
                  <a:prstClr val="white"/>
                </a:solidFill>
                <a:latin typeface="Cambria" panose="02040503050406030204" pitchFamily="18" charset="0"/>
                <a:ea typeface="Cambria" panose="02040503050406030204" pitchFamily="18" charset="0"/>
                <a:cs typeface="+mn-cs"/>
              </a:rPr>
              <a:t>2</a:t>
            </a:r>
            <a:endParaRPr lang="en-US" sz="2133" b="1" kern="1200" dirty="0">
              <a:solidFill>
                <a:prstClr val="white"/>
              </a:solidFill>
              <a:latin typeface="Cambria" panose="02040503050406030204" pitchFamily="18" charset="0"/>
              <a:ea typeface="Cambria" panose="02040503050406030204" pitchFamily="18" charset="0"/>
              <a:cs typeface="+mn-cs"/>
            </a:endParaRPr>
          </a:p>
        </p:txBody>
      </p:sp>
      <p:sp>
        <p:nvSpPr>
          <p:cNvPr id="88" name="Rectangle 87">
            <a:extLst>
              <a:ext uri="{FF2B5EF4-FFF2-40B4-BE49-F238E27FC236}">
                <a16:creationId xmlns:a16="http://schemas.microsoft.com/office/drawing/2014/main" id="{8CC85F8D-450A-3036-8385-EB608D203536}"/>
              </a:ext>
            </a:extLst>
          </p:cNvPr>
          <p:cNvSpPr/>
          <p:nvPr/>
        </p:nvSpPr>
        <p:spPr>
          <a:xfrm>
            <a:off x="5920091"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89" name="Rectangle 88">
            <a:extLst>
              <a:ext uri="{FF2B5EF4-FFF2-40B4-BE49-F238E27FC236}">
                <a16:creationId xmlns:a16="http://schemas.microsoft.com/office/drawing/2014/main" id="{3669FA27-69FD-EE51-61C7-A73DF26C29D1}"/>
              </a:ext>
            </a:extLst>
          </p:cNvPr>
          <p:cNvSpPr/>
          <p:nvPr/>
        </p:nvSpPr>
        <p:spPr>
          <a:xfrm>
            <a:off x="6622728"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0" name="Rectangle 89">
            <a:extLst>
              <a:ext uri="{FF2B5EF4-FFF2-40B4-BE49-F238E27FC236}">
                <a16:creationId xmlns:a16="http://schemas.microsoft.com/office/drawing/2014/main" id="{A8D143BA-E575-9879-4F63-4C340FED4351}"/>
              </a:ext>
            </a:extLst>
          </p:cNvPr>
          <p:cNvSpPr/>
          <p:nvPr/>
        </p:nvSpPr>
        <p:spPr>
          <a:xfrm>
            <a:off x="7327816"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1" name="Rectangle 90">
            <a:extLst>
              <a:ext uri="{FF2B5EF4-FFF2-40B4-BE49-F238E27FC236}">
                <a16:creationId xmlns:a16="http://schemas.microsoft.com/office/drawing/2014/main" id="{DBBBCD5E-7029-F22C-F51E-577D4AC8828C}"/>
              </a:ext>
            </a:extLst>
          </p:cNvPr>
          <p:cNvSpPr/>
          <p:nvPr/>
        </p:nvSpPr>
        <p:spPr>
          <a:xfrm>
            <a:off x="8037776"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2" name="Rectangle 91">
            <a:extLst>
              <a:ext uri="{FF2B5EF4-FFF2-40B4-BE49-F238E27FC236}">
                <a16:creationId xmlns:a16="http://schemas.microsoft.com/office/drawing/2014/main" id="{02DF9E25-CEF4-3B0F-5432-7A12DC229F88}"/>
              </a:ext>
            </a:extLst>
          </p:cNvPr>
          <p:cNvSpPr/>
          <p:nvPr/>
        </p:nvSpPr>
        <p:spPr>
          <a:xfrm>
            <a:off x="8748976"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3" name="TextBox 92">
            <a:extLst>
              <a:ext uri="{FF2B5EF4-FFF2-40B4-BE49-F238E27FC236}">
                <a16:creationId xmlns:a16="http://schemas.microsoft.com/office/drawing/2014/main" id="{FAB2DDC9-3324-4860-2782-2028A8A4E746}"/>
              </a:ext>
            </a:extLst>
          </p:cNvPr>
          <p:cNvSpPr txBox="1"/>
          <p:nvPr/>
        </p:nvSpPr>
        <p:spPr>
          <a:xfrm>
            <a:off x="5695544" y="1683748"/>
            <a:ext cx="340158" cy="461665"/>
          </a:xfrm>
          <a:prstGeom prst="rect">
            <a:avLst/>
          </a:prstGeom>
          <a:noFill/>
        </p:spPr>
        <p:txBody>
          <a:bodyPr wrap="none" rtlCol="0">
            <a:spAutoFit/>
          </a:bodyPr>
          <a:lstStyle/>
          <a:p>
            <a:pPr>
              <a:buClrTx/>
              <a:buFontTx/>
              <a:buNone/>
            </a:pPr>
            <a:r>
              <a:rPr lang="en-IN" sz="2400" b="1" kern="1200" dirty="0">
                <a:solidFill>
                  <a:prstClr val="white"/>
                </a:solidFill>
                <a:latin typeface="Roboto Condensed"/>
                <a:ea typeface="+mn-ea"/>
                <a:cs typeface="+mn-cs"/>
              </a:rPr>
              <a:t>5</a:t>
            </a:r>
            <a:endParaRPr lang="en-US" sz="2400" b="1" kern="1200" dirty="0">
              <a:solidFill>
                <a:prstClr val="white"/>
              </a:solidFill>
              <a:latin typeface="Roboto Condensed"/>
              <a:ea typeface="+mn-ea"/>
              <a:cs typeface="+mn-cs"/>
            </a:endParaRPr>
          </a:p>
        </p:txBody>
      </p:sp>
      <p:sp>
        <p:nvSpPr>
          <p:cNvPr id="94" name="Rectangle 93">
            <a:extLst>
              <a:ext uri="{FF2B5EF4-FFF2-40B4-BE49-F238E27FC236}">
                <a16:creationId xmlns:a16="http://schemas.microsoft.com/office/drawing/2014/main" id="{5EA2C49E-8C27-85DE-8A37-1259932F4FB1}"/>
              </a:ext>
            </a:extLst>
          </p:cNvPr>
          <p:cNvSpPr/>
          <p:nvPr/>
        </p:nvSpPr>
        <p:spPr>
          <a:xfrm>
            <a:off x="5920091" y="3481837"/>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1</a:t>
            </a:r>
            <a:endParaRPr lang="en-US" sz="2400" b="1" kern="1200" dirty="0">
              <a:solidFill>
                <a:prstClr val="white"/>
              </a:solidFill>
              <a:latin typeface="Roboto Condensed"/>
              <a:ea typeface="+mn-ea"/>
              <a:cs typeface="+mn-cs"/>
            </a:endParaRPr>
          </a:p>
        </p:txBody>
      </p:sp>
      <p:sp>
        <p:nvSpPr>
          <p:cNvPr id="97" name="TextBox 96">
            <a:extLst>
              <a:ext uri="{FF2B5EF4-FFF2-40B4-BE49-F238E27FC236}">
                <a16:creationId xmlns:a16="http://schemas.microsoft.com/office/drawing/2014/main" id="{CCDC2597-40CC-05B9-EFDF-9B38B454B470}"/>
              </a:ext>
            </a:extLst>
          </p:cNvPr>
          <p:cNvSpPr txBox="1"/>
          <p:nvPr/>
        </p:nvSpPr>
        <p:spPr>
          <a:xfrm>
            <a:off x="6840076" y="4260028"/>
            <a:ext cx="1686680" cy="379656"/>
          </a:xfrm>
          <a:prstGeom prst="rect">
            <a:avLst/>
          </a:prstGeom>
          <a:noFill/>
        </p:spPr>
        <p:txBody>
          <a:bodyPr wrap="none" rtlCol="0">
            <a:spAutoFit/>
          </a:bodyPr>
          <a:lstStyle/>
          <a:p>
            <a:r>
              <a:rPr lang="en-IN" b="1" dirty="0">
                <a:solidFill>
                  <a:srgbClr val="0070C0"/>
                </a:solidFill>
                <a:latin typeface="Cambria" panose="02040503050406030204" pitchFamily="18" charset="0"/>
                <a:ea typeface="Cambria" panose="02040503050406030204" pitchFamily="18" charset="0"/>
              </a:rPr>
              <a:t>Visited Nodes</a:t>
            </a:r>
          </a:p>
        </p:txBody>
      </p:sp>
      <p:sp>
        <p:nvSpPr>
          <p:cNvPr id="98" name="Rectangle 97">
            <a:extLst>
              <a:ext uri="{FF2B5EF4-FFF2-40B4-BE49-F238E27FC236}">
                <a16:creationId xmlns:a16="http://schemas.microsoft.com/office/drawing/2014/main" id="{344C185F-904E-7B09-8EFC-A6CFCB99589A}"/>
              </a:ext>
            </a:extLst>
          </p:cNvPr>
          <p:cNvSpPr/>
          <p:nvPr/>
        </p:nvSpPr>
        <p:spPr>
          <a:xfrm>
            <a:off x="6631844" y="3481837"/>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2</a:t>
            </a:r>
            <a:endParaRPr lang="en-US" sz="2400" b="1" kern="1200" dirty="0">
              <a:solidFill>
                <a:prstClr val="white"/>
              </a:solidFill>
              <a:latin typeface="Roboto Condensed"/>
              <a:ea typeface="+mn-ea"/>
              <a:cs typeface="+mn-cs"/>
            </a:endParaRPr>
          </a:p>
        </p:txBody>
      </p:sp>
      <p:cxnSp>
        <p:nvCxnSpPr>
          <p:cNvPr id="13" name="Straight Connector 12">
            <a:extLst>
              <a:ext uri="{FF2B5EF4-FFF2-40B4-BE49-F238E27FC236}">
                <a16:creationId xmlns:a16="http://schemas.microsoft.com/office/drawing/2014/main" id="{905415D9-6D6A-0AC5-604E-CD905A8D6FA0}"/>
              </a:ext>
            </a:extLst>
          </p:cNvPr>
          <p:cNvCxnSpPr>
            <a:cxnSpLocks/>
            <a:stCxn id="5" idx="7"/>
            <a:endCxn id="6" idx="3"/>
          </p:cNvCxnSpPr>
          <p:nvPr/>
        </p:nvCxnSpPr>
        <p:spPr>
          <a:xfrm flipV="1">
            <a:off x="1111952" y="3990781"/>
            <a:ext cx="677277" cy="568734"/>
          </a:xfrm>
          <a:prstGeom prst="line">
            <a:avLst/>
          </a:prstGeom>
          <a:noFill/>
          <a:ln w="28575" cap="flat" cmpd="sng" algn="ctr">
            <a:solidFill>
              <a:srgbClr val="B84742"/>
            </a:solidFill>
            <a:prstDash val="solid"/>
            <a:miter lim="800000"/>
          </a:ln>
          <a:effectLst/>
        </p:spPr>
      </p:cxnSp>
      <p:sp>
        <p:nvSpPr>
          <p:cNvPr id="16" name="TextBox 15">
            <a:extLst>
              <a:ext uri="{FF2B5EF4-FFF2-40B4-BE49-F238E27FC236}">
                <a16:creationId xmlns:a16="http://schemas.microsoft.com/office/drawing/2014/main" id="{A30E12BF-8BF5-1745-C561-A5B1EE4C5ABC}"/>
              </a:ext>
            </a:extLst>
          </p:cNvPr>
          <p:cNvSpPr txBox="1"/>
          <p:nvPr/>
        </p:nvSpPr>
        <p:spPr>
          <a:xfrm>
            <a:off x="152401" y="1019069"/>
            <a:ext cx="11894966" cy="830997"/>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effectLst/>
                <a:latin typeface="Cambria" panose="02040503050406030204" pitchFamily="18" charset="0"/>
                <a:ea typeface="Cambria" panose="02040503050406030204" pitchFamily="18" charset="0"/>
              </a:rPr>
              <a:t>Next, we visit the element at the top of stack i.e. 2 and go to its adjacent nodes. Since 1 has already been visited and 3 is already added in stack.</a:t>
            </a:r>
            <a:endParaRPr lang="en-IN"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7040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5"/>
                                        </p:tgtEl>
                                        <p:attrNameLst>
                                          <p:attrName>fillcolor</p:attrName>
                                        </p:attrNameLst>
                                      </p:cBhvr>
                                      <p:to>
                                        <a:schemeClr val="accent2"/>
                                      </p:to>
                                    </p:animClr>
                                    <p:set>
                                      <p:cBhvr>
                                        <p:cTn id="7" dur="10" fill="hold"/>
                                        <p:tgtEl>
                                          <p:spTgt spid="5"/>
                                        </p:tgtEl>
                                        <p:attrNameLst>
                                          <p:attrName>fill.type</p:attrName>
                                        </p:attrNameLst>
                                      </p:cBhvr>
                                      <p:to>
                                        <p:strVal val="solid"/>
                                      </p:to>
                                    </p:set>
                                    <p:set>
                                      <p:cBhvr>
                                        <p:cTn id="8" dur="10" fill="hold"/>
                                        <p:tgtEl>
                                          <p:spTgt spid="5"/>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64" presetClass="path" presetSubtype="0" accel="50000" decel="50000" fill="hold" grpId="1" nodeType="clickEffect">
                                  <p:stCondLst>
                                    <p:cond delay="0"/>
                                  </p:stCondLst>
                                  <p:childTnLst>
                                    <p:animMotion origin="layout" path="M 0 0 L 0 -0.25 E" pathEditMode="relative" ptsTypes="">
                                      <p:cBhvr>
                                        <p:cTn id="12" dur="2000" fill="hold"/>
                                        <p:tgtEl>
                                          <p:spTgt spid="70"/>
                                        </p:tgtEl>
                                        <p:attrNameLst>
                                          <p:attrName>ppt_x</p:attrName>
                                          <p:attrName>ppt_y</p:attrName>
                                        </p:attrNameLst>
                                      </p:cBhvr>
                                    </p:animMotion>
                                  </p:childTnLst>
                                </p:cTn>
                              </p:par>
                            </p:childTnLst>
                          </p:cTn>
                        </p:par>
                        <p:par>
                          <p:cTn id="13" fill="hold">
                            <p:stCondLst>
                              <p:cond delay="2000"/>
                            </p:stCondLst>
                            <p:childTnLst>
                              <p:par>
                                <p:cTn id="14" presetID="1" presetClass="exit" presetSubtype="0" fill="hold" grpId="2" nodeType="afterEffect">
                                  <p:stCondLst>
                                    <p:cond delay="0"/>
                                  </p:stCondLst>
                                  <p:childTnLst>
                                    <p:set>
                                      <p:cBhvr>
                                        <p:cTn id="15" dur="1" fill="hold">
                                          <p:stCondLst>
                                            <p:cond delay="0"/>
                                          </p:stCondLst>
                                        </p:cTn>
                                        <p:tgtEl>
                                          <p:spTgt spid="70"/>
                                        </p:tgtEl>
                                        <p:attrNameLst>
                                          <p:attrName>style.visibility</p:attrName>
                                        </p:attrNameLst>
                                      </p:cBhvr>
                                      <p:to>
                                        <p:strVal val="hidden"/>
                                      </p:to>
                                    </p:set>
                                  </p:childTnLst>
                                </p:cTn>
                              </p:par>
                            </p:childTnLst>
                          </p:cTn>
                        </p:par>
                        <p:par>
                          <p:cTn id="16" fill="hold">
                            <p:stCondLst>
                              <p:cond delay="2000"/>
                            </p:stCondLst>
                            <p:childTnLst>
                              <p:par>
                                <p:cTn id="17" presetID="22" presetClass="entr" presetSubtype="1" fill="hold" grpId="0" nodeType="after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wipe(up)">
                                      <p:cBhvr>
                                        <p:cTn id="19"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1" animBg="1"/>
      <p:bldP spid="70" grpId="2" animBg="1"/>
      <p:bldP spid="9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Depth First Search (DFS) Example - 1</a:t>
            </a:r>
            <a:endParaRPr sz="3067" b="1" dirty="0">
              <a:solidFill>
                <a:srgbClr val="00A4B6"/>
              </a:solidFill>
              <a:latin typeface="Proxima Nova"/>
              <a:ea typeface="Proxima Nova"/>
              <a:cs typeface="Proxima Nova"/>
              <a:sym typeface="Proxima Nova"/>
            </a:endParaRPr>
          </a:p>
        </p:txBody>
      </p:sp>
      <p:sp>
        <p:nvSpPr>
          <p:cNvPr id="3" name="Oval 2">
            <a:extLst>
              <a:ext uri="{FF2B5EF4-FFF2-40B4-BE49-F238E27FC236}">
                <a16:creationId xmlns:a16="http://schemas.microsoft.com/office/drawing/2014/main" id="{1611EEDC-7CBE-88B7-6B96-C6A74B8DE38B}"/>
              </a:ext>
            </a:extLst>
          </p:cNvPr>
          <p:cNvSpPr/>
          <p:nvPr/>
        </p:nvSpPr>
        <p:spPr>
          <a:xfrm>
            <a:off x="472811" y="2196553"/>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1</a:t>
            </a:r>
          </a:p>
        </p:txBody>
      </p:sp>
      <p:sp>
        <p:nvSpPr>
          <p:cNvPr id="5" name="Oval 4">
            <a:extLst>
              <a:ext uri="{FF2B5EF4-FFF2-40B4-BE49-F238E27FC236}">
                <a16:creationId xmlns:a16="http://schemas.microsoft.com/office/drawing/2014/main" id="{3846CB07-85AF-2167-2EE5-C325FDFA2DCD}"/>
              </a:ext>
            </a:extLst>
          </p:cNvPr>
          <p:cNvSpPr/>
          <p:nvPr/>
        </p:nvSpPr>
        <p:spPr>
          <a:xfrm>
            <a:off x="472811" y="4449856"/>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2</a:t>
            </a:r>
          </a:p>
        </p:txBody>
      </p:sp>
      <p:sp>
        <p:nvSpPr>
          <p:cNvPr id="6" name="Oval 5">
            <a:extLst>
              <a:ext uri="{FF2B5EF4-FFF2-40B4-BE49-F238E27FC236}">
                <a16:creationId xmlns:a16="http://schemas.microsoft.com/office/drawing/2014/main" id="{75F330B5-5A49-7498-784D-D668674DE4DD}"/>
              </a:ext>
            </a:extLst>
          </p:cNvPr>
          <p:cNvSpPr/>
          <p:nvPr/>
        </p:nvSpPr>
        <p:spPr>
          <a:xfrm>
            <a:off x="1679570" y="3351640"/>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3</a:t>
            </a:r>
          </a:p>
        </p:txBody>
      </p:sp>
      <p:sp>
        <p:nvSpPr>
          <p:cNvPr id="7" name="Oval 6">
            <a:extLst>
              <a:ext uri="{FF2B5EF4-FFF2-40B4-BE49-F238E27FC236}">
                <a16:creationId xmlns:a16="http://schemas.microsoft.com/office/drawing/2014/main" id="{22E0FB7C-742E-8655-F542-A9186AAFE823}"/>
              </a:ext>
            </a:extLst>
          </p:cNvPr>
          <p:cNvSpPr/>
          <p:nvPr/>
        </p:nvSpPr>
        <p:spPr>
          <a:xfrm>
            <a:off x="2786720" y="2196553"/>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4</a:t>
            </a:r>
          </a:p>
        </p:txBody>
      </p:sp>
      <p:sp>
        <p:nvSpPr>
          <p:cNvPr id="8" name="Oval 7">
            <a:extLst>
              <a:ext uri="{FF2B5EF4-FFF2-40B4-BE49-F238E27FC236}">
                <a16:creationId xmlns:a16="http://schemas.microsoft.com/office/drawing/2014/main" id="{E826E687-F61B-2F8E-5D86-7287206940CB}"/>
              </a:ext>
            </a:extLst>
          </p:cNvPr>
          <p:cNvSpPr/>
          <p:nvPr/>
        </p:nvSpPr>
        <p:spPr>
          <a:xfrm>
            <a:off x="2786720" y="4449856"/>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5</a:t>
            </a:r>
          </a:p>
        </p:txBody>
      </p:sp>
      <p:cxnSp>
        <p:nvCxnSpPr>
          <p:cNvPr id="9" name="Straight Connector 8">
            <a:extLst>
              <a:ext uri="{FF2B5EF4-FFF2-40B4-BE49-F238E27FC236}">
                <a16:creationId xmlns:a16="http://schemas.microsoft.com/office/drawing/2014/main" id="{A8375E66-05EC-FEDB-F541-3450BFC33B75}"/>
              </a:ext>
            </a:extLst>
          </p:cNvPr>
          <p:cNvCxnSpPr>
            <a:cxnSpLocks/>
            <a:stCxn id="3" idx="4"/>
            <a:endCxn id="5" idx="0"/>
          </p:cNvCxnSpPr>
          <p:nvPr/>
        </p:nvCxnSpPr>
        <p:spPr>
          <a:xfrm>
            <a:off x="847211" y="2945353"/>
            <a:ext cx="0" cy="1504503"/>
          </a:xfrm>
          <a:prstGeom prst="line">
            <a:avLst/>
          </a:prstGeom>
          <a:noFill/>
          <a:ln w="28575" cap="flat" cmpd="sng" algn="ctr">
            <a:solidFill>
              <a:srgbClr val="B84742"/>
            </a:solidFill>
            <a:prstDash val="solid"/>
            <a:miter lim="800000"/>
          </a:ln>
          <a:effectLst/>
        </p:spPr>
      </p:cxnSp>
      <p:cxnSp>
        <p:nvCxnSpPr>
          <p:cNvPr id="10" name="Straight Connector 9">
            <a:extLst>
              <a:ext uri="{FF2B5EF4-FFF2-40B4-BE49-F238E27FC236}">
                <a16:creationId xmlns:a16="http://schemas.microsoft.com/office/drawing/2014/main" id="{E372C7B6-85B3-31A6-EB50-A04B9CE264D6}"/>
              </a:ext>
            </a:extLst>
          </p:cNvPr>
          <p:cNvCxnSpPr>
            <a:cxnSpLocks/>
            <a:stCxn id="6" idx="5"/>
            <a:endCxn id="8" idx="1"/>
          </p:cNvCxnSpPr>
          <p:nvPr/>
        </p:nvCxnSpPr>
        <p:spPr>
          <a:xfrm>
            <a:off x="2318711" y="3990781"/>
            <a:ext cx="577668" cy="568734"/>
          </a:xfrm>
          <a:prstGeom prst="line">
            <a:avLst/>
          </a:prstGeom>
          <a:noFill/>
          <a:ln w="28575" cap="flat" cmpd="sng" algn="ctr">
            <a:solidFill>
              <a:srgbClr val="B84742"/>
            </a:solidFill>
            <a:prstDash val="solid"/>
            <a:miter lim="800000"/>
          </a:ln>
          <a:effectLst/>
        </p:spPr>
      </p:cxnSp>
      <p:cxnSp>
        <p:nvCxnSpPr>
          <p:cNvPr id="11" name="Straight Connector 10">
            <a:extLst>
              <a:ext uri="{FF2B5EF4-FFF2-40B4-BE49-F238E27FC236}">
                <a16:creationId xmlns:a16="http://schemas.microsoft.com/office/drawing/2014/main" id="{5EC55E54-9F3F-84C1-35DB-7DFE00AD9CB9}"/>
              </a:ext>
            </a:extLst>
          </p:cNvPr>
          <p:cNvCxnSpPr>
            <a:cxnSpLocks/>
            <a:stCxn id="3" idx="5"/>
            <a:endCxn id="6" idx="1"/>
          </p:cNvCxnSpPr>
          <p:nvPr/>
        </p:nvCxnSpPr>
        <p:spPr>
          <a:xfrm>
            <a:off x="1111952" y="2835694"/>
            <a:ext cx="677277" cy="625605"/>
          </a:xfrm>
          <a:prstGeom prst="line">
            <a:avLst/>
          </a:prstGeom>
          <a:noFill/>
          <a:ln w="28575" cap="flat" cmpd="sng" algn="ctr">
            <a:solidFill>
              <a:srgbClr val="B84742"/>
            </a:solidFill>
            <a:prstDash val="solid"/>
            <a:miter lim="800000"/>
          </a:ln>
          <a:effectLst/>
        </p:spPr>
      </p:cxnSp>
      <p:cxnSp>
        <p:nvCxnSpPr>
          <p:cNvPr id="12" name="Straight Connector 11">
            <a:extLst>
              <a:ext uri="{FF2B5EF4-FFF2-40B4-BE49-F238E27FC236}">
                <a16:creationId xmlns:a16="http://schemas.microsoft.com/office/drawing/2014/main" id="{B28E902C-A258-EBD5-FB11-63FA912245F7}"/>
              </a:ext>
            </a:extLst>
          </p:cNvPr>
          <p:cNvCxnSpPr>
            <a:cxnSpLocks/>
            <a:stCxn id="3" idx="6"/>
            <a:endCxn id="7" idx="2"/>
          </p:cNvCxnSpPr>
          <p:nvPr/>
        </p:nvCxnSpPr>
        <p:spPr>
          <a:xfrm>
            <a:off x="1221611" y="2570953"/>
            <a:ext cx="1565109" cy="0"/>
          </a:xfrm>
          <a:prstGeom prst="line">
            <a:avLst/>
          </a:prstGeom>
          <a:noFill/>
          <a:ln w="28575" cap="flat" cmpd="sng" algn="ctr">
            <a:solidFill>
              <a:srgbClr val="B84742"/>
            </a:solidFill>
            <a:prstDash val="solid"/>
            <a:miter lim="800000"/>
          </a:ln>
          <a:effectLst/>
        </p:spPr>
      </p:cxnSp>
      <p:sp>
        <p:nvSpPr>
          <p:cNvPr id="62" name="Freeform 5">
            <a:extLst>
              <a:ext uri="{FF2B5EF4-FFF2-40B4-BE49-F238E27FC236}">
                <a16:creationId xmlns:a16="http://schemas.microsoft.com/office/drawing/2014/main" id="{6B93B42F-6C77-EE9C-209F-ACDE960090B0}"/>
              </a:ext>
            </a:extLst>
          </p:cNvPr>
          <p:cNvSpPr/>
          <p:nvPr/>
        </p:nvSpPr>
        <p:spPr>
          <a:xfrm>
            <a:off x="10850880" y="3577783"/>
            <a:ext cx="1040568" cy="1369364"/>
          </a:xfrm>
          <a:custGeom>
            <a:avLst/>
            <a:gdLst>
              <a:gd name="connsiteX0" fmla="*/ 0 w 762000"/>
              <a:gd name="connsiteY0" fmla="*/ 0 h 1447800"/>
              <a:gd name="connsiteX1" fmla="*/ 0 w 762000"/>
              <a:gd name="connsiteY1" fmla="*/ 1447800 h 1447800"/>
              <a:gd name="connsiteX2" fmla="*/ 762000 w 762000"/>
              <a:gd name="connsiteY2" fmla="*/ 1447800 h 1447800"/>
              <a:gd name="connsiteX3" fmla="*/ 762000 w 762000"/>
              <a:gd name="connsiteY3" fmla="*/ 38100 h 1447800"/>
            </a:gdLst>
            <a:ahLst/>
            <a:cxnLst>
              <a:cxn ang="0">
                <a:pos x="connsiteX0" y="connsiteY0"/>
              </a:cxn>
              <a:cxn ang="0">
                <a:pos x="connsiteX1" y="connsiteY1"/>
              </a:cxn>
              <a:cxn ang="0">
                <a:pos x="connsiteX2" y="connsiteY2"/>
              </a:cxn>
              <a:cxn ang="0">
                <a:pos x="connsiteX3" y="connsiteY3"/>
              </a:cxn>
            </a:cxnLst>
            <a:rect l="l" t="t" r="r" b="b"/>
            <a:pathLst>
              <a:path w="762000" h="1447800">
                <a:moveTo>
                  <a:pt x="0" y="0"/>
                </a:moveTo>
                <a:lnTo>
                  <a:pt x="0" y="1447800"/>
                </a:lnTo>
                <a:lnTo>
                  <a:pt x="762000" y="1447800"/>
                </a:lnTo>
                <a:lnTo>
                  <a:pt x="762000" y="38100"/>
                </a:lnTo>
              </a:path>
            </a:pathLst>
          </a:custGeom>
          <a:noFill/>
          <a:ln w="38100" cap="flat" cmpd="sng" algn="ctr">
            <a:solidFill>
              <a:srgbClr val="909090"/>
            </a:solidFill>
            <a:prstDash val="solid"/>
            <a:miter lim="800000"/>
          </a:ln>
          <a:effectLst/>
        </p:spPr>
        <p:txBody>
          <a:bodyPr rtlCol="0" anchor="ctr"/>
          <a:lstStyle/>
          <a:p>
            <a:pPr algn="ctr" defTabSz="1219170">
              <a:buClrTx/>
              <a:defRPr/>
            </a:pPr>
            <a:endParaRPr lang="en-US" sz="2133" kern="1200">
              <a:solidFill>
                <a:prstClr val="black"/>
              </a:solidFill>
              <a:latin typeface="Cambria" panose="02040503050406030204" pitchFamily="18" charset="0"/>
              <a:ea typeface="Cambria" panose="02040503050406030204" pitchFamily="18" charset="0"/>
              <a:cs typeface="+mn-cs"/>
            </a:endParaRPr>
          </a:p>
        </p:txBody>
      </p:sp>
      <p:sp>
        <p:nvSpPr>
          <p:cNvPr id="63" name="TextBox 62">
            <a:extLst>
              <a:ext uri="{FF2B5EF4-FFF2-40B4-BE49-F238E27FC236}">
                <a16:creationId xmlns:a16="http://schemas.microsoft.com/office/drawing/2014/main" id="{2BC3144F-6282-D6EA-1694-ED96AD8D8136}"/>
              </a:ext>
            </a:extLst>
          </p:cNvPr>
          <p:cNvSpPr txBox="1"/>
          <p:nvPr/>
        </p:nvSpPr>
        <p:spPr>
          <a:xfrm>
            <a:off x="11044530" y="5019098"/>
            <a:ext cx="659829" cy="420564"/>
          </a:xfrm>
          <a:prstGeom prst="rect">
            <a:avLst/>
          </a:prstGeom>
          <a:noFill/>
        </p:spPr>
        <p:txBody>
          <a:bodyPr wrap="square" rtlCol="0">
            <a:spAutoFit/>
          </a:bodyPr>
          <a:lstStyle/>
          <a:p>
            <a:pPr algn="ctr">
              <a:buClrTx/>
              <a:buFontTx/>
              <a:buNone/>
            </a:pPr>
            <a:r>
              <a:rPr lang="en-IN" sz="2133" b="1" kern="1200" dirty="0">
                <a:solidFill>
                  <a:srgbClr val="1D6FA9"/>
                </a:solidFill>
                <a:latin typeface="Cambria" panose="02040503050406030204" pitchFamily="18" charset="0"/>
                <a:ea typeface="Cambria" panose="02040503050406030204" pitchFamily="18" charset="0"/>
                <a:cs typeface="+mn-cs"/>
              </a:rPr>
              <a:t>S</a:t>
            </a:r>
            <a:endParaRPr lang="en-US" sz="2133" b="1" kern="1200" dirty="0">
              <a:solidFill>
                <a:srgbClr val="1D6FA9"/>
              </a:solidFill>
              <a:latin typeface="Cambria" panose="02040503050406030204" pitchFamily="18" charset="0"/>
              <a:ea typeface="Cambria" panose="02040503050406030204" pitchFamily="18" charset="0"/>
              <a:cs typeface="+mn-cs"/>
            </a:endParaRPr>
          </a:p>
        </p:txBody>
      </p:sp>
      <p:sp>
        <p:nvSpPr>
          <p:cNvPr id="64" name="Rectangle 63">
            <a:extLst>
              <a:ext uri="{FF2B5EF4-FFF2-40B4-BE49-F238E27FC236}">
                <a16:creationId xmlns:a16="http://schemas.microsoft.com/office/drawing/2014/main" id="{E75C7CD8-F81A-34F9-FF85-AE9834314D0E}"/>
              </a:ext>
            </a:extLst>
          </p:cNvPr>
          <p:cNvSpPr/>
          <p:nvPr/>
        </p:nvSpPr>
        <p:spPr>
          <a:xfrm>
            <a:off x="10856284" y="4516322"/>
            <a:ext cx="1016000" cy="429947"/>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133" b="1" kern="1200" dirty="0">
                <a:solidFill>
                  <a:prstClr val="white"/>
                </a:solidFill>
                <a:latin typeface="Cambria" panose="02040503050406030204" pitchFamily="18" charset="0"/>
                <a:ea typeface="Cambria" panose="02040503050406030204" pitchFamily="18" charset="0"/>
                <a:cs typeface="+mn-cs"/>
              </a:rPr>
              <a:t>4</a:t>
            </a:r>
            <a:endParaRPr lang="en-US" sz="2133" b="1" kern="1200" dirty="0">
              <a:solidFill>
                <a:prstClr val="white"/>
              </a:solidFill>
              <a:latin typeface="Cambria" panose="02040503050406030204" pitchFamily="18" charset="0"/>
              <a:ea typeface="Cambria" panose="02040503050406030204" pitchFamily="18" charset="0"/>
              <a:cs typeface="+mn-cs"/>
            </a:endParaRPr>
          </a:p>
        </p:txBody>
      </p:sp>
      <p:sp>
        <p:nvSpPr>
          <p:cNvPr id="65" name="Rectangle 64">
            <a:extLst>
              <a:ext uri="{FF2B5EF4-FFF2-40B4-BE49-F238E27FC236}">
                <a16:creationId xmlns:a16="http://schemas.microsoft.com/office/drawing/2014/main" id="{76927FFE-45C8-AE07-80FB-8B10370E10FA}"/>
              </a:ext>
            </a:extLst>
          </p:cNvPr>
          <p:cNvSpPr/>
          <p:nvPr/>
        </p:nvSpPr>
        <p:spPr>
          <a:xfrm>
            <a:off x="10856284" y="4062348"/>
            <a:ext cx="1016000" cy="461195"/>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133" b="1" kern="1200" dirty="0">
                <a:solidFill>
                  <a:prstClr val="white"/>
                </a:solidFill>
                <a:latin typeface="Cambria" panose="02040503050406030204" pitchFamily="18" charset="0"/>
                <a:ea typeface="Cambria" panose="02040503050406030204" pitchFamily="18" charset="0"/>
                <a:cs typeface="+mn-cs"/>
              </a:rPr>
              <a:t>3</a:t>
            </a:r>
            <a:endParaRPr lang="en-US" sz="2133" b="1" kern="1200" dirty="0">
              <a:solidFill>
                <a:prstClr val="white"/>
              </a:solidFill>
              <a:latin typeface="Cambria" panose="02040503050406030204" pitchFamily="18" charset="0"/>
              <a:ea typeface="Cambria" panose="02040503050406030204" pitchFamily="18" charset="0"/>
              <a:cs typeface="+mn-cs"/>
            </a:endParaRPr>
          </a:p>
        </p:txBody>
      </p:sp>
      <p:sp>
        <p:nvSpPr>
          <p:cNvPr id="70" name="Rectangle 69">
            <a:extLst>
              <a:ext uri="{FF2B5EF4-FFF2-40B4-BE49-F238E27FC236}">
                <a16:creationId xmlns:a16="http://schemas.microsoft.com/office/drawing/2014/main" id="{CC300461-A258-F140-7952-50C07397F8EB}"/>
              </a:ext>
            </a:extLst>
          </p:cNvPr>
          <p:cNvSpPr/>
          <p:nvPr/>
        </p:nvSpPr>
        <p:spPr>
          <a:xfrm>
            <a:off x="10856284" y="4059264"/>
            <a:ext cx="1016000" cy="466383"/>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133" b="1" kern="1200" dirty="0">
                <a:solidFill>
                  <a:prstClr val="white"/>
                </a:solidFill>
                <a:latin typeface="Cambria" panose="02040503050406030204" pitchFamily="18" charset="0"/>
                <a:ea typeface="Cambria" panose="02040503050406030204" pitchFamily="18" charset="0"/>
                <a:cs typeface="+mn-cs"/>
              </a:rPr>
              <a:t>5</a:t>
            </a:r>
            <a:endParaRPr lang="en-US" sz="2133" b="1" kern="1200" dirty="0">
              <a:solidFill>
                <a:prstClr val="white"/>
              </a:solidFill>
              <a:latin typeface="Cambria" panose="02040503050406030204" pitchFamily="18" charset="0"/>
              <a:ea typeface="Cambria" panose="02040503050406030204" pitchFamily="18" charset="0"/>
              <a:cs typeface="+mn-cs"/>
            </a:endParaRPr>
          </a:p>
        </p:txBody>
      </p:sp>
      <p:sp>
        <p:nvSpPr>
          <p:cNvPr id="88" name="Rectangle 87">
            <a:extLst>
              <a:ext uri="{FF2B5EF4-FFF2-40B4-BE49-F238E27FC236}">
                <a16:creationId xmlns:a16="http://schemas.microsoft.com/office/drawing/2014/main" id="{8CC85F8D-450A-3036-8385-EB608D203536}"/>
              </a:ext>
            </a:extLst>
          </p:cNvPr>
          <p:cNvSpPr/>
          <p:nvPr/>
        </p:nvSpPr>
        <p:spPr>
          <a:xfrm>
            <a:off x="5920091"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89" name="Rectangle 88">
            <a:extLst>
              <a:ext uri="{FF2B5EF4-FFF2-40B4-BE49-F238E27FC236}">
                <a16:creationId xmlns:a16="http://schemas.microsoft.com/office/drawing/2014/main" id="{3669FA27-69FD-EE51-61C7-A73DF26C29D1}"/>
              </a:ext>
            </a:extLst>
          </p:cNvPr>
          <p:cNvSpPr/>
          <p:nvPr/>
        </p:nvSpPr>
        <p:spPr>
          <a:xfrm>
            <a:off x="6622728"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0" name="Rectangle 89">
            <a:extLst>
              <a:ext uri="{FF2B5EF4-FFF2-40B4-BE49-F238E27FC236}">
                <a16:creationId xmlns:a16="http://schemas.microsoft.com/office/drawing/2014/main" id="{A8D143BA-E575-9879-4F63-4C340FED4351}"/>
              </a:ext>
            </a:extLst>
          </p:cNvPr>
          <p:cNvSpPr/>
          <p:nvPr/>
        </p:nvSpPr>
        <p:spPr>
          <a:xfrm>
            <a:off x="7327816"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1" name="Rectangle 90">
            <a:extLst>
              <a:ext uri="{FF2B5EF4-FFF2-40B4-BE49-F238E27FC236}">
                <a16:creationId xmlns:a16="http://schemas.microsoft.com/office/drawing/2014/main" id="{DBBBCD5E-7029-F22C-F51E-577D4AC8828C}"/>
              </a:ext>
            </a:extLst>
          </p:cNvPr>
          <p:cNvSpPr/>
          <p:nvPr/>
        </p:nvSpPr>
        <p:spPr>
          <a:xfrm>
            <a:off x="8037776"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2" name="Rectangle 91">
            <a:extLst>
              <a:ext uri="{FF2B5EF4-FFF2-40B4-BE49-F238E27FC236}">
                <a16:creationId xmlns:a16="http://schemas.microsoft.com/office/drawing/2014/main" id="{02DF9E25-CEF4-3B0F-5432-7A12DC229F88}"/>
              </a:ext>
            </a:extLst>
          </p:cNvPr>
          <p:cNvSpPr/>
          <p:nvPr/>
        </p:nvSpPr>
        <p:spPr>
          <a:xfrm>
            <a:off x="8748976"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3" name="TextBox 92">
            <a:extLst>
              <a:ext uri="{FF2B5EF4-FFF2-40B4-BE49-F238E27FC236}">
                <a16:creationId xmlns:a16="http://schemas.microsoft.com/office/drawing/2014/main" id="{FAB2DDC9-3324-4860-2782-2028A8A4E746}"/>
              </a:ext>
            </a:extLst>
          </p:cNvPr>
          <p:cNvSpPr txBox="1"/>
          <p:nvPr/>
        </p:nvSpPr>
        <p:spPr>
          <a:xfrm>
            <a:off x="5695544" y="1683748"/>
            <a:ext cx="340158" cy="461665"/>
          </a:xfrm>
          <a:prstGeom prst="rect">
            <a:avLst/>
          </a:prstGeom>
          <a:noFill/>
        </p:spPr>
        <p:txBody>
          <a:bodyPr wrap="none" rtlCol="0">
            <a:spAutoFit/>
          </a:bodyPr>
          <a:lstStyle/>
          <a:p>
            <a:pPr>
              <a:buClrTx/>
              <a:buFontTx/>
              <a:buNone/>
            </a:pPr>
            <a:r>
              <a:rPr lang="en-IN" sz="2400" b="1" kern="1200" dirty="0">
                <a:solidFill>
                  <a:prstClr val="white"/>
                </a:solidFill>
                <a:latin typeface="Roboto Condensed"/>
                <a:ea typeface="+mn-ea"/>
                <a:cs typeface="+mn-cs"/>
              </a:rPr>
              <a:t>5</a:t>
            </a:r>
            <a:endParaRPr lang="en-US" sz="2400" b="1" kern="1200" dirty="0">
              <a:solidFill>
                <a:prstClr val="white"/>
              </a:solidFill>
              <a:latin typeface="Roboto Condensed"/>
              <a:ea typeface="+mn-ea"/>
              <a:cs typeface="+mn-cs"/>
            </a:endParaRPr>
          </a:p>
        </p:txBody>
      </p:sp>
      <p:sp>
        <p:nvSpPr>
          <p:cNvPr id="94" name="Rectangle 93">
            <a:extLst>
              <a:ext uri="{FF2B5EF4-FFF2-40B4-BE49-F238E27FC236}">
                <a16:creationId xmlns:a16="http://schemas.microsoft.com/office/drawing/2014/main" id="{5EA2C49E-8C27-85DE-8A37-1259932F4FB1}"/>
              </a:ext>
            </a:extLst>
          </p:cNvPr>
          <p:cNvSpPr/>
          <p:nvPr/>
        </p:nvSpPr>
        <p:spPr>
          <a:xfrm>
            <a:off x="5920091" y="3481837"/>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1</a:t>
            </a:r>
            <a:endParaRPr lang="en-US" sz="2400" b="1" kern="1200" dirty="0">
              <a:solidFill>
                <a:prstClr val="white"/>
              </a:solidFill>
              <a:latin typeface="Roboto Condensed"/>
              <a:ea typeface="+mn-ea"/>
              <a:cs typeface="+mn-cs"/>
            </a:endParaRPr>
          </a:p>
        </p:txBody>
      </p:sp>
      <p:sp>
        <p:nvSpPr>
          <p:cNvPr id="97" name="TextBox 96">
            <a:extLst>
              <a:ext uri="{FF2B5EF4-FFF2-40B4-BE49-F238E27FC236}">
                <a16:creationId xmlns:a16="http://schemas.microsoft.com/office/drawing/2014/main" id="{CCDC2597-40CC-05B9-EFDF-9B38B454B470}"/>
              </a:ext>
            </a:extLst>
          </p:cNvPr>
          <p:cNvSpPr txBox="1"/>
          <p:nvPr/>
        </p:nvSpPr>
        <p:spPr>
          <a:xfrm>
            <a:off x="6840076" y="4260028"/>
            <a:ext cx="1686680" cy="379656"/>
          </a:xfrm>
          <a:prstGeom prst="rect">
            <a:avLst/>
          </a:prstGeom>
          <a:noFill/>
        </p:spPr>
        <p:txBody>
          <a:bodyPr wrap="none" rtlCol="0">
            <a:spAutoFit/>
          </a:bodyPr>
          <a:lstStyle/>
          <a:p>
            <a:r>
              <a:rPr lang="en-IN" b="1" dirty="0">
                <a:solidFill>
                  <a:srgbClr val="0070C0"/>
                </a:solidFill>
                <a:latin typeface="Cambria" panose="02040503050406030204" pitchFamily="18" charset="0"/>
                <a:ea typeface="Cambria" panose="02040503050406030204" pitchFamily="18" charset="0"/>
              </a:rPr>
              <a:t>Visited Nodes</a:t>
            </a:r>
          </a:p>
        </p:txBody>
      </p:sp>
      <p:sp>
        <p:nvSpPr>
          <p:cNvPr id="98" name="Rectangle 97">
            <a:extLst>
              <a:ext uri="{FF2B5EF4-FFF2-40B4-BE49-F238E27FC236}">
                <a16:creationId xmlns:a16="http://schemas.microsoft.com/office/drawing/2014/main" id="{344C185F-904E-7B09-8EFC-A6CFCB99589A}"/>
              </a:ext>
            </a:extLst>
          </p:cNvPr>
          <p:cNvSpPr/>
          <p:nvPr/>
        </p:nvSpPr>
        <p:spPr>
          <a:xfrm>
            <a:off x="6631844" y="3481837"/>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2</a:t>
            </a:r>
            <a:endParaRPr lang="en-US" sz="2400" b="1" kern="1200" dirty="0">
              <a:solidFill>
                <a:prstClr val="white"/>
              </a:solidFill>
              <a:latin typeface="Roboto Condensed"/>
              <a:ea typeface="+mn-ea"/>
              <a:cs typeface="+mn-cs"/>
            </a:endParaRPr>
          </a:p>
        </p:txBody>
      </p:sp>
      <p:sp>
        <p:nvSpPr>
          <p:cNvPr id="99" name="Rectangle 98">
            <a:extLst>
              <a:ext uri="{FF2B5EF4-FFF2-40B4-BE49-F238E27FC236}">
                <a16:creationId xmlns:a16="http://schemas.microsoft.com/office/drawing/2014/main" id="{1D90017F-8647-98D8-5821-F2BE3E4409CD}"/>
              </a:ext>
            </a:extLst>
          </p:cNvPr>
          <p:cNvSpPr/>
          <p:nvPr/>
        </p:nvSpPr>
        <p:spPr>
          <a:xfrm>
            <a:off x="7333928" y="3481837"/>
            <a:ext cx="716363"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3</a:t>
            </a:r>
            <a:endParaRPr lang="en-US" sz="2400" b="1" kern="1200" dirty="0">
              <a:solidFill>
                <a:prstClr val="white"/>
              </a:solidFill>
              <a:latin typeface="Roboto Condensed"/>
              <a:ea typeface="+mn-ea"/>
              <a:cs typeface="+mn-cs"/>
            </a:endParaRPr>
          </a:p>
        </p:txBody>
      </p:sp>
      <p:cxnSp>
        <p:nvCxnSpPr>
          <p:cNvPr id="13" name="Straight Connector 12">
            <a:extLst>
              <a:ext uri="{FF2B5EF4-FFF2-40B4-BE49-F238E27FC236}">
                <a16:creationId xmlns:a16="http://schemas.microsoft.com/office/drawing/2014/main" id="{CDF56D4D-ECDB-E4DD-C8D2-4D5343C0A412}"/>
              </a:ext>
            </a:extLst>
          </p:cNvPr>
          <p:cNvCxnSpPr>
            <a:cxnSpLocks/>
            <a:stCxn id="5" idx="7"/>
            <a:endCxn id="6" idx="3"/>
          </p:cNvCxnSpPr>
          <p:nvPr/>
        </p:nvCxnSpPr>
        <p:spPr>
          <a:xfrm flipV="1">
            <a:off x="1111952" y="3990781"/>
            <a:ext cx="677277" cy="568734"/>
          </a:xfrm>
          <a:prstGeom prst="line">
            <a:avLst/>
          </a:prstGeom>
          <a:noFill/>
          <a:ln w="28575" cap="flat" cmpd="sng" algn="ctr">
            <a:solidFill>
              <a:srgbClr val="B84742"/>
            </a:solidFill>
            <a:prstDash val="solid"/>
            <a:miter lim="800000"/>
          </a:ln>
          <a:effectLst/>
        </p:spPr>
      </p:cxnSp>
      <p:sp>
        <p:nvSpPr>
          <p:cNvPr id="16" name="TextBox 15">
            <a:extLst>
              <a:ext uri="{FF2B5EF4-FFF2-40B4-BE49-F238E27FC236}">
                <a16:creationId xmlns:a16="http://schemas.microsoft.com/office/drawing/2014/main" id="{65C7C8A4-3940-3A1E-60E9-0AA945BE44BA}"/>
              </a:ext>
            </a:extLst>
          </p:cNvPr>
          <p:cNvSpPr txBox="1"/>
          <p:nvPr/>
        </p:nvSpPr>
        <p:spPr>
          <a:xfrm>
            <a:off x="152401" y="1019069"/>
            <a:ext cx="11894966" cy="830997"/>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effectLst/>
                <a:latin typeface="Cambria" panose="02040503050406030204" pitchFamily="18" charset="0"/>
                <a:ea typeface="Cambria" panose="02040503050406030204" pitchFamily="18" charset="0"/>
              </a:rPr>
              <a:t>Next, we visit the element at the top of stack i.e. 3 and go to its adjacent nodes. Since 1 &amp; 2 have already been visited and adjacent vertex 5 </a:t>
            </a:r>
            <a:r>
              <a:rPr lang="en-US" sz="2400" dirty="0">
                <a:latin typeface="Cambria" panose="02040503050406030204" pitchFamily="18" charset="0"/>
                <a:ea typeface="Cambria" panose="02040503050406030204" pitchFamily="18" charset="0"/>
              </a:rPr>
              <a:t>push to the stack.</a:t>
            </a:r>
            <a:endParaRPr lang="en-US" sz="2400" b="0" i="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3241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6"/>
                                        </p:tgtEl>
                                        <p:attrNameLst>
                                          <p:attrName>fillcolor</p:attrName>
                                        </p:attrNameLst>
                                      </p:cBhvr>
                                      <p:to>
                                        <a:schemeClr val="accent2"/>
                                      </p:to>
                                    </p:animClr>
                                    <p:set>
                                      <p:cBhvr>
                                        <p:cTn id="7" dur="10" fill="hold"/>
                                        <p:tgtEl>
                                          <p:spTgt spid="6"/>
                                        </p:tgtEl>
                                        <p:attrNameLst>
                                          <p:attrName>fill.type</p:attrName>
                                        </p:attrNameLst>
                                      </p:cBhvr>
                                      <p:to>
                                        <p:strVal val="solid"/>
                                      </p:to>
                                    </p:set>
                                    <p:set>
                                      <p:cBhvr>
                                        <p:cTn id="8" dur="10" fill="hold"/>
                                        <p:tgtEl>
                                          <p:spTgt spid="6"/>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64" presetClass="path" presetSubtype="0" accel="50000" decel="50000" fill="hold" grpId="1" nodeType="clickEffect">
                                  <p:stCondLst>
                                    <p:cond delay="0"/>
                                  </p:stCondLst>
                                  <p:childTnLst>
                                    <p:animMotion origin="layout" path="M 0 0 L 0 -0.25 E" pathEditMode="relative" ptsTypes="">
                                      <p:cBhvr>
                                        <p:cTn id="12" dur="2000" fill="hold"/>
                                        <p:tgtEl>
                                          <p:spTgt spid="65"/>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2" nodeType="clickEffect">
                                  <p:stCondLst>
                                    <p:cond delay="0"/>
                                  </p:stCondLst>
                                  <p:childTnLst>
                                    <p:set>
                                      <p:cBhvr>
                                        <p:cTn id="16" dur="1" fill="hold">
                                          <p:stCondLst>
                                            <p:cond delay="0"/>
                                          </p:stCondLst>
                                        </p:cTn>
                                        <p:tgtEl>
                                          <p:spTgt spid="65"/>
                                        </p:tgtEl>
                                        <p:attrNameLst>
                                          <p:attrName>style.visibility</p:attrName>
                                        </p:attrNameLst>
                                      </p:cBhvr>
                                      <p:to>
                                        <p:strVal val="hidden"/>
                                      </p:to>
                                    </p:set>
                                  </p:childTnLst>
                                </p:cTn>
                              </p:par>
                            </p:childTnLst>
                          </p:cTn>
                        </p:par>
                        <p:par>
                          <p:cTn id="17" fill="hold">
                            <p:stCondLst>
                              <p:cond delay="0"/>
                            </p:stCondLst>
                            <p:childTnLst>
                              <p:par>
                                <p:cTn id="18" presetID="22" presetClass="entr" presetSubtype="1" fill="hold" grpId="0" nodeType="after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wipe(up)">
                                      <p:cBhvr>
                                        <p:cTn id="20" dur="500"/>
                                        <p:tgtEl>
                                          <p:spTgt spid="9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42" presetClass="path" presetSubtype="0" accel="50000" decel="50000" fill="hold" grpId="1" nodeType="withEffect">
                                  <p:stCondLst>
                                    <p:cond delay="0"/>
                                  </p:stCondLst>
                                  <p:childTnLst>
                                    <p:animMotion origin="layout" path="M -1.45833E-6 -0.25209 L -1.45833E-6 -0.00209 " pathEditMode="relative" rAng="0" ptsTypes="AA">
                                      <p:cBhvr>
                                        <p:cTn id="26" dur="2000" fill="hold"/>
                                        <p:tgtEl>
                                          <p:spTgt spid="70"/>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1" animBg="1"/>
      <p:bldP spid="65" grpId="2" animBg="1"/>
      <p:bldP spid="70" grpId="0" animBg="1"/>
      <p:bldP spid="70" grpId="1" animBg="1"/>
      <p:bldP spid="9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Depth First Search (DFS) Example - 1</a:t>
            </a:r>
            <a:endParaRPr sz="3067" b="1" dirty="0">
              <a:solidFill>
                <a:srgbClr val="00A4B6"/>
              </a:solidFill>
              <a:latin typeface="Proxima Nova"/>
              <a:ea typeface="Proxima Nova"/>
              <a:cs typeface="Proxima Nova"/>
              <a:sym typeface="Proxima Nova"/>
            </a:endParaRPr>
          </a:p>
        </p:txBody>
      </p:sp>
      <p:sp>
        <p:nvSpPr>
          <p:cNvPr id="3" name="Oval 2">
            <a:extLst>
              <a:ext uri="{FF2B5EF4-FFF2-40B4-BE49-F238E27FC236}">
                <a16:creationId xmlns:a16="http://schemas.microsoft.com/office/drawing/2014/main" id="{1611EEDC-7CBE-88B7-6B96-C6A74B8DE38B}"/>
              </a:ext>
            </a:extLst>
          </p:cNvPr>
          <p:cNvSpPr/>
          <p:nvPr/>
        </p:nvSpPr>
        <p:spPr>
          <a:xfrm>
            <a:off x="472811" y="2196553"/>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1</a:t>
            </a:r>
          </a:p>
        </p:txBody>
      </p:sp>
      <p:sp>
        <p:nvSpPr>
          <p:cNvPr id="5" name="Oval 4">
            <a:extLst>
              <a:ext uri="{FF2B5EF4-FFF2-40B4-BE49-F238E27FC236}">
                <a16:creationId xmlns:a16="http://schemas.microsoft.com/office/drawing/2014/main" id="{3846CB07-85AF-2167-2EE5-C325FDFA2DCD}"/>
              </a:ext>
            </a:extLst>
          </p:cNvPr>
          <p:cNvSpPr/>
          <p:nvPr/>
        </p:nvSpPr>
        <p:spPr>
          <a:xfrm>
            <a:off x="472811" y="4449856"/>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2</a:t>
            </a:r>
          </a:p>
        </p:txBody>
      </p:sp>
      <p:sp>
        <p:nvSpPr>
          <p:cNvPr id="6" name="Oval 5">
            <a:extLst>
              <a:ext uri="{FF2B5EF4-FFF2-40B4-BE49-F238E27FC236}">
                <a16:creationId xmlns:a16="http://schemas.microsoft.com/office/drawing/2014/main" id="{75F330B5-5A49-7498-784D-D668674DE4DD}"/>
              </a:ext>
            </a:extLst>
          </p:cNvPr>
          <p:cNvSpPr/>
          <p:nvPr/>
        </p:nvSpPr>
        <p:spPr>
          <a:xfrm>
            <a:off x="1679570" y="3351640"/>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3</a:t>
            </a:r>
          </a:p>
        </p:txBody>
      </p:sp>
      <p:sp>
        <p:nvSpPr>
          <p:cNvPr id="7" name="Oval 6">
            <a:extLst>
              <a:ext uri="{FF2B5EF4-FFF2-40B4-BE49-F238E27FC236}">
                <a16:creationId xmlns:a16="http://schemas.microsoft.com/office/drawing/2014/main" id="{22E0FB7C-742E-8655-F542-A9186AAFE823}"/>
              </a:ext>
            </a:extLst>
          </p:cNvPr>
          <p:cNvSpPr/>
          <p:nvPr/>
        </p:nvSpPr>
        <p:spPr>
          <a:xfrm>
            <a:off x="2786720" y="2196553"/>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4</a:t>
            </a:r>
          </a:p>
        </p:txBody>
      </p:sp>
      <p:sp>
        <p:nvSpPr>
          <p:cNvPr id="8" name="Oval 7">
            <a:extLst>
              <a:ext uri="{FF2B5EF4-FFF2-40B4-BE49-F238E27FC236}">
                <a16:creationId xmlns:a16="http://schemas.microsoft.com/office/drawing/2014/main" id="{E826E687-F61B-2F8E-5D86-7287206940CB}"/>
              </a:ext>
            </a:extLst>
          </p:cNvPr>
          <p:cNvSpPr/>
          <p:nvPr/>
        </p:nvSpPr>
        <p:spPr>
          <a:xfrm>
            <a:off x="2786720" y="4449856"/>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5</a:t>
            </a:r>
          </a:p>
        </p:txBody>
      </p:sp>
      <p:cxnSp>
        <p:nvCxnSpPr>
          <p:cNvPr id="9" name="Straight Connector 8">
            <a:extLst>
              <a:ext uri="{FF2B5EF4-FFF2-40B4-BE49-F238E27FC236}">
                <a16:creationId xmlns:a16="http://schemas.microsoft.com/office/drawing/2014/main" id="{A8375E66-05EC-FEDB-F541-3450BFC33B75}"/>
              </a:ext>
            </a:extLst>
          </p:cNvPr>
          <p:cNvCxnSpPr>
            <a:cxnSpLocks/>
            <a:stCxn id="3" idx="4"/>
            <a:endCxn id="5" idx="0"/>
          </p:cNvCxnSpPr>
          <p:nvPr/>
        </p:nvCxnSpPr>
        <p:spPr>
          <a:xfrm>
            <a:off x="847211" y="2945353"/>
            <a:ext cx="0" cy="1504503"/>
          </a:xfrm>
          <a:prstGeom prst="line">
            <a:avLst/>
          </a:prstGeom>
          <a:noFill/>
          <a:ln w="28575" cap="flat" cmpd="sng" algn="ctr">
            <a:solidFill>
              <a:srgbClr val="B84742"/>
            </a:solidFill>
            <a:prstDash val="solid"/>
            <a:miter lim="800000"/>
          </a:ln>
          <a:effectLst/>
        </p:spPr>
      </p:cxnSp>
      <p:cxnSp>
        <p:nvCxnSpPr>
          <p:cNvPr id="10" name="Straight Connector 9">
            <a:extLst>
              <a:ext uri="{FF2B5EF4-FFF2-40B4-BE49-F238E27FC236}">
                <a16:creationId xmlns:a16="http://schemas.microsoft.com/office/drawing/2014/main" id="{E372C7B6-85B3-31A6-EB50-A04B9CE264D6}"/>
              </a:ext>
            </a:extLst>
          </p:cNvPr>
          <p:cNvCxnSpPr>
            <a:cxnSpLocks/>
            <a:stCxn id="6" idx="5"/>
            <a:endCxn id="8" idx="1"/>
          </p:cNvCxnSpPr>
          <p:nvPr/>
        </p:nvCxnSpPr>
        <p:spPr>
          <a:xfrm>
            <a:off x="2318711" y="3990781"/>
            <a:ext cx="577668" cy="568734"/>
          </a:xfrm>
          <a:prstGeom prst="line">
            <a:avLst/>
          </a:prstGeom>
          <a:noFill/>
          <a:ln w="28575" cap="flat" cmpd="sng" algn="ctr">
            <a:solidFill>
              <a:srgbClr val="B84742"/>
            </a:solidFill>
            <a:prstDash val="solid"/>
            <a:miter lim="800000"/>
          </a:ln>
          <a:effectLst/>
        </p:spPr>
      </p:cxnSp>
      <p:cxnSp>
        <p:nvCxnSpPr>
          <p:cNvPr id="11" name="Straight Connector 10">
            <a:extLst>
              <a:ext uri="{FF2B5EF4-FFF2-40B4-BE49-F238E27FC236}">
                <a16:creationId xmlns:a16="http://schemas.microsoft.com/office/drawing/2014/main" id="{5EC55E54-9F3F-84C1-35DB-7DFE00AD9CB9}"/>
              </a:ext>
            </a:extLst>
          </p:cNvPr>
          <p:cNvCxnSpPr>
            <a:cxnSpLocks/>
            <a:stCxn id="3" idx="5"/>
            <a:endCxn id="6" idx="1"/>
          </p:cNvCxnSpPr>
          <p:nvPr/>
        </p:nvCxnSpPr>
        <p:spPr>
          <a:xfrm>
            <a:off x="1111952" y="2835694"/>
            <a:ext cx="677277" cy="625605"/>
          </a:xfrm>
          <a:prstGeom prst="line">
            <a:avLst/>
          </a:prstGeom>
          <a:noFill/>
          <a:ln w="28575" cap="flat" cmpd="sng" algn="ctr">
            <a:solidFill>
              <a:srgbClr val="B84742"/>
            </a:solidFill>
            <a:prstDash val="solid"/>
            <a:miter lim="800000"/>
          </a:ln>
          <a:effectLst/>
        </p:spPr>
      </p:cxnSp>
      <p:cxnSp>
        <p:nvCxnSpPr>
          <p:cNvPr id="12" name="Straight Connector 11">
            <a:extLst>
              <a:ext uri="{FF2B5EF4-FFF2-40B4-BE49-F238E27FC236}">
                <a16:creationId xmlns:a16="http://schemas.microsoft.com/office/drawing/2014/main" id="{B28E902C-A258-EBD5-FB11-63FA912245F7}"/>
              </a:ext>
            </a:extLst>
          </p:cNvPr>
          <p:cNvCxnSpPr>
            <a:cxnSpLocks/>
            <a:stCxn id="3" idx="6"/>
            <a:endCxn id="7" idx="2"/>
          </p:cNvCxnSpPr>
          <p:nvPr/>
        </p:nvCxnSpPr>
        <p:spPr>
          <a:xfrm>
            <a:off x="1221611" y="2570953"/>
            <a:ext cx="1565109" cy="0"/>
          </a:xfrm>
          <a:prstGeom prst="line">
            <a:avLst/>
          </a:prstGeom>
          <a:noFill/>
          <a:ln w="28575" cap="flat" cmpd="sng" algn="ctr">
            <a:solidFill>
              <a:srgbClr val="B84742"/>
            </a:solidFill>
            <a:prstDash val="solid"/>
            <a:miter lim="800000"/>
          </a:ln>
          <a:effectLst/>
        </p:spPr>
      </p:cxnSp>
      <p:sp>
        <p:nvSpPr>
          <p:cNvPr id="62" name="Freeform 5">
            <a:extLst>
              <a:ext uri="{FF2B5EF4-FFF2-40B4-BE49-F238E27FC236}">
                <a16:creationId xmlns:a16="http://schemas.microsoft.com/office/drawing/2014/main" id="{6B93B42F-6C77-EE9C-209F-ACDE960090B0}"/>
              </a:ext>
            </a:extLst>
          </p:cNvPr>
          <p:cNvSpPr/>
          <p:nvPr/>
        </p:nvSpPr>
        <p:spPr>
          <a:xfrm>
            <a:off x="10850880" y="3577783"/>
            <a:ext cx="1040568" cy="1369364"/>
          </a:xfrm>
          <a:custGeom>
            <a:avLst/>
            <a:gdLst>
              <a:gd name="connsiteX0" fmla="*/ 0 w 762000"/>
              <a:gd name="connsiteY0" fmla="*/ 0 h 1447800"/>
              <a:gd name="connsiteX1" fmla="*/ 0 w 762000"/>
              <a:gd name="connsiteY1" fmla="*/ 1447800 h 1447800"/>
              <a:gd name="connsiteX2" fmla="*/ 762000 w 762000"/>
              <a:gd name="connsiteY2" fmla="*/ 1447800 h 1447800"/>
              <a:gd name="connsiteX3" fmla="*/ 762000 w 762000"/>
              <a:gd name="connsiteY3" fmla="*/ 38100 h 1447800"/>
            </a:gdLst>
            <a:ahLst/>
            <a:cxnLst>
              <a:cxn ang="0">
                <a:pos x="connsiteX0" y="connsiteY0"/>
              </a:cxn>
              <a:cxn ang="0">
                <a:pos x="connsiteX1" y="connsiteY1"/>
              </a:cxn>
              <a:cxn ang="0">
                <a:pos x="connsiteX2" y="connsiteY2"/>
              </a:cxn>
              <a:cxn ang="0">
                <a:pos x="connsiteX3" y="connsiteY3"/>
              </a:cxn>
            </a:cxnLst>
            <a:rect l="l" t="t" r="r" b="b"/>
            <a:pathLst>
              <a:path w="762000" h="1447800">
                <a:moveTo>
                  <a:pt x="0" y="0"/>
                </a:moveTo>
                <a:lnTo>
                  <a:pt x="0" y="1447800"/>
                </a:lnTo>
                <a:lnTo>
                  <a:pt x="762000" y="1447800"/>
                </a:lnTo>
                <a:lnTo>
                  <a:pt x="762000" y="38100"/>
                </a:lnTo>
              </a:path>
            </a:pathLst>
          </a:custGeom>
          <a:noFill/>
          <a:ln w="38100" cap="flat" cmpd="sng" algn="ctr">
            <a:solidFill>
              <a:srgbClr val="909090"/>
            </a:solidFill>
            <a:prstDash val="solid"/>
            <a:miter lim="800000"/>
          </a:ln>
          <a:effectLst/>
        </p:spPr>
        <p:txBody>
          <a:bodyPr rtlCol="0" anchor="ctr"/>
          <a:lstStyle/>
          <a:p>
            <a:pPr algn="ctr" defTabSz="1219170">
              <a:buClrTx/>
              <a:defRPr/>
            </a:pPr>
            <a:endParaRPr lang="en-US" sz="2133" kern="1200">
              <a:solidFill>
                <a:prstClr val="black"/>
              </a:solidFill>
              <a:latin typeface="Cambria" panose="02040503050406030204" pitchFamily="18" charset="0"/>
              <a:ea typeface="Cambria" panose="02040503050406030204" pitchFamily="18" charset="0"/>
              <a:cs typeface="+mn-cs"/>
            </a:endParaRPr>
          </a:p>
        </p:txBody>
      </p:sp>
      <p:sp>
        <p:nvSpPr>
          <p:cNvPr id="63" name="TextBox 62">
            <a:extLst>
              <a:ext uri="{FF2B5EF4-FFF2-40B4-BE49-F238E27FC236}">
                <a16:creationId xmlns:a16="http://schemas.microsoft.com/office/drawing/2014/main" id="{2BC3144F-6282-D6EA-1694-ED96AD8D8136}"/>
              </a:ext>
            </a:extLst>
          </p:cNvPr>
          <p:cNvSpPr txBox="1"/>
          <p:nvPr/>
        </p:nvSpPr>
        <p:spPr>
          <a:xfrm>
            <a:off x="11044530" y="5019098"/>
            <a:ext cx="659829" cy="420564"/>
          </a:xfrm>
          <a:prstGeom prst="rect">
            <a:avLst/>
          </a:prstGeom>
          <a:noFill/>
        </p:spPr>
        <p:txBody>
          <a:bodyPr wrap="square" rtlCol="0">
            <a:spAutoFit/>
          </a:bodyPr>
          <a:lstStyle/>
          <a:p>
            <a:pPr algn="ctr">
              <a:buClrTx/>
              <a:buFontTx/>
              <a:buNone/>
            </a:pPr>
            <a:r>
              <a:rPr lang="en-IN" sz="2133" b="1" kern="1200" dirty="0">
                <a:solidFill>
                  <a:srgbClr val="1D6FA9"/>
                </a:solidFill>
                <a:latin typeface="Cambria" panose="02040503050406030204" pitchFamily="18" charset="0"/>
                <a:ea typeface="Cambria" panose="02040503050406030204" pitchFamily="18" charset="0"/>
                <a:cs typeface="+mn-cs"/>
              </a:rPr>
              <a:t>S</a:t>
            </a:r>
            <a:endParaRPr lang="en-US" sz="2133" b="1" kern="1200" dirty="0">
              <a:solidFill>
                <a:srgbClr val="1D6FA9"/>
              </a:solidFill>
              <a:latin typeface="Cambria" panose="02040503050406030204" pitchFamily="18" charset="0"/>
              <a:ea typeface="Cambria" panose="02040503050406030204" pitchFamily="18" charset="0"/>
              <a:cs typeface="+mn-cs"/>
            </a:endParaRPr>
          </a:p>
        </p:txBody>
      </p:sp>
      <p:sp>
        <p:nvSpPr>
          <p:cNvPr id="64" name="Rectangle 63">
            <a:extLst>
              <a:ext uri="{FF2B5EF4-FFF2-40B4-BE49-F238E27FC236}">
                <a16:creationId xmlns:a16="http://schemas.microsoft.com/office/drawing/2014/main" id="{E75C7CD8-F81A-34F9-FF85-AE9834314D0E}"/>
              </a:ext>
            </a:extLst>
          </p:cNvPr>
          <p:cNvSpPr/>
          <p:nvPr/>
        </p:nvSpPr>
        <p:spPr>
          <a:xfrm>
            <a:off x="10856284" y="4516322"/>
            <a:ext cx="1016000" cy="429947"/>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133" b="1" kern="1200" dirty="0">
                <a:solidFill>
                  <a:prstClr val="white"/>
                </a:solidFill>
                <a:latin typeface="Cambria" panose="02040503050406030204" pitchFamily="18" charset="0"/>
                <a:ea typeface="Cambria" panose="02040503050406030204" pitchFamily="18" charset="0"/>
                <a:cs typeface="+mn-cs"/>
              </a:rPr>
              <a:t>4</a:t>
            </a:r>
            <a:endParaRPr lang="en-US" sz="2133" b="1" kern="1200" dirty="0">
              <a:solidFill>
                <a:prstClr val="white"/>
              </a:solidFill>
              <a:latin typeface="Cambria" panose="02040503050406030204" pitchFamily="18" charset="0"/>
              <a:ea typeface="Cambria" panose="02040503050406030204" pitchFamily="18" charset="0"/>
              <a:cs typeface="+mn-cs"/>
            </a:endParaRPr>
          </a:p>
        </p:txBody>
      </p:sp>
      <p:sp>
        <p:nvSpPr>
          <p:cNvPr id="65" name="Rectangle 64">
            <a:extLst>
              <a:ext uri="{FF2B5EF4-FFF2-40B4-BE49-F238E27FC236}">
                <a16:creationId xmlns:a16="http://schemas.microsoft.com/office/drawing/2014/main" id="{76927FFE-45C8-AE07-80FB-8B10370E10FA}"/>
              </a:ext>
            </a:extLst>
          </p:cNvPr>
          <p:cNvSpPr/>
          <p:nvPr/>
        </p:nvSpPr>
        <p:spPr>
          <a:xfrm>
            <a:off x="10856284" y="4056252"/>
            <a:ext cx="1016000" cy="461195"/>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133" b="1" kern="1200" dirty="0">
                <a:solidFill>
                  <a:prstClr val="white"/>
                </a:solidFill>
                <a:latin typeface="Cambria" panose="02040503050406030204" pitchFamily="18" charset="0"/>
                <a:ea typeface="Cambria" panose="02040503050406030204" pitchFamily="18" charset="0"/>
                <a:cs typeface="+mn-cs"/>
              </a:rPr>
              <a:t>5</a:t>
            </a:r>
            <a:endParaRPr lang="en-US" sz="2133" b="1" kern="1200" dirty="0">
              <a:solidFill>
                <a:prstClr val="white"/>
              </a:solidFill>
              <a:latin typeface="Cambria" panose="02040503050406030204" pitchFamily="18" charset="0"/>
              <a:ea typeface="Cambria" panose="02040503050406030204" pitchFamily="18" charset="0"/>
              <a:cs typeface="+mn-cs"/>
            </a:endParaRPr>
          </a:p>
        </p:txBody>
      </p:sp>
      <p:sp>
        <p:nvSpPr>
          <p:cNvPr id="88" name="Rectangle 87">
            <a:extLst>
              <a:ext uri="{FF2B5EF4-FFF2-40B4-BE49-F238E27FC236}">
                <a16:creationId xmlns:a16="http://schemas.microsoft.com/office/drawing/2014/main" id="{8CC85F8D-450A-3036-8385-EB608D203536}"/>
              </a:ext>
            </a:extLst>
          </p:cNvPr>
          <p:cNvSpPr/>
          <p:nvPr/>
        </p:nvSpPr>
        <p:spPr>
          <a:xfrm>
            <a:off x="5920091"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89" name="Rectangle 88">
            <a:extLst>
              <a:ext uri="{FF2B5EF4-FFF2-40B4-BE49-F238E27FC236}">
                <a16:creationId xmlns:a16="http://schemas.microsoft.com/office/drawing/2014/main" id="{3669FA27-69FD-EE51-61C7-A73DF26C29D1}"/>
              </a:ext>
            </a:extLst>
          </p:cNvPr>
          <p:cNvSpPr/>
          <p:nvPr/>
        </p:nvSpPr>
        <p:spPr>
          <a:xfrm>
            <a:off x="6622728"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0" name="Rectangle 89">
            <a:extLst>
              <a:ext uri="{FF2B5EF4-FFF2-40B4-BE49-F238E27FC236}">
                <a16:creationId xmlns:a16="http://schemas.microsoft.com/office/drawing/2014/main" id="{A8D143BA-E575-9879-4F63-4C340FED4351}"/>
              </a:ext>
            </a:extLst>
          </p:cNvPr>
          <p:cNvSpPr/>
          <p:nvPr/>
        </p:nvSpPr>
        <p:spPr>
          <a:xfrm>
            <a:off x="7327816"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1" name="Rectangle 90">
            <a:extLst>
              <a:ext uri="{FF2B5EF4-FFF2-40B4-BE49-F238E27FC236}">
                <a16:creationId xmlns:a16="http://schemas.microsoft.com/office/drawing/2014/main" id="{DBBBCD5E-7029-F22C-F51E-577D4AC8828C}"/>
              </a:ext>
            </a:extLst>
          </p:cNvPr>
          <p:cNvSpPr/>
          <p:nvPr/>
        </p:nvSpPr>
        <p:spPr>
          <a:xfrm>
            <a:off x="8037776"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2" name="Rectangle 91">
            <a:extLst>
              <a:ext uri="{FF2B5EF4-FFF2-40B4-BE49-F238E27FC236}">
                <a16:creationId xmlns:a16="http://schemas.microsoft.com/office/drawing/2014/main" id="{02DF9E25-CEF4-3B0F-5432-7A12DC229F88}"/>
              </a:ext>
            </a:extLst>
          </p:cNvPr>
          <p:cNvSpPr/>
          <p:nvPr/>
        </p:nvSpPr>
        <p:spPr>
          <a:xfrm>
            <a:off x="8748976"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3" name="TextBox 92">
            <a:extLst>
              <a:ext uri="{FF2B5EF4-FFF2-40B4-BE49-F238E27FC236}">
                <a16:creationId xmlns:a16="http://schemas.microsoft.com/office/drawing/2014/main" id="{FAB2DDC9-3324-4860-2782-2028A8A4E746}"/>
              </a:ext>
            </a:extLst>
          </p:cNvPr>
          <p:cNvSpPr txBox="1"/>
          <p:nvPr/>
        </p:nvSpPr>
        <p:spPr>
          <a:xfrm>
            <a:off x="5695544" y="1683748"/>
            <a:ext cx="340158" cy="461665"/>
          </a:xfrm>
          <a:prstGeom prst="rect">
            <a:avLst/>
          </a:prstGeom>
          <a:noFill/>
        </p:spPr>
        <p:txBody>
          <a:bodyPr wrap="none" rtlCol="0">
            <a:spAutoFit/>
          </a:bodyPr>
          <a:lstStyle/>
          <a:p>
            <a:pPr>
              <a:buClrTx/>
              <a:buFontTx/>
              <a:buNone/>
            </a:pPr>
            <a:r>
              <a:rPr lang="en-IN" sz="2400" b="1" kern="1200" dirty="0">
                <a:solidFill>
                  <a:prstClr val="white"/>
                </a:solidFill>
                <a:latin typeface="Roboto Condensed"/>
                <a:ea typeface="+mn-ea"/>
                <a:cs typeface="+mn-cs"/>
              </a:rPr>
              <a:t>5</a:t>
            </a:r>
            <a:endParaRPr lang="en-US" sz="2400" b="1" kern="1200" dirty="0">
              <a:solidFill>
                <a:prstClr val="white"/>
              </a:solidFill>
              <a:latin typeface="Roboto Condensed"/>
              <a:ea typeface="+mn-ea"/>
              <a:cs typeface="+mn-cs"/>
            </a:endParaRPr>
          </a:p>
        </p:txBody>
      </p:sp>
      <p:sp>
        <p:nvSpPr>
          <p:cNvPr id="94" name="Rectangle 93">
            <a:extLst>
              <a:ext uri="{FF2B5EF4-FFF2-40B4-BE49-F238E27FC236}">
                <a16:creationId xmlns:a16="http://schemas.microsoft.com/office/drawing/2014/main" id="{5EA2C49E-8C27-85DE-8A37-1259932F4FB1}"/>
              </a:ext>
            </a:extLst>
          </p:cNvPr>
          <p:cNvSpPr/>
          <p:nvPr/>
        </p:nvSpPr>
        <p:spPr>
          <a:xfrm>
            <a:off x="5920091" y="3481837"/>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1</a:t>
            </a:r>
            <a:endParaRPr lang="en-US" sz="2400" b="1" kern="1200" dirty="0">
              <a:solidFill>
                <a:prstClr val="white"/>
              </a:solidFill>
              <a:latin typeface="Roboto Condensed"/>
              <a:ea typeface="+mn-ea"/>
              <a:cs typeface="+mn-cs"/>
            </a:endParaRPr>
          </a:p>
        </p:txBody>
      </p:sp>
      <p:sp>
        <p:nvSpPr>
          <p:cNvPr id="95" name="Rectangle 94">
            <a:extLst>
              <a:ext uri="{FF2B5EF4-FFF2-40B4-BE49-F238E27FC236}">
                <a16:creationId xmlns:a16="http://schemas.microsoft.com/office/drawing/2014/main" id="{7B7883C3-B3AE-FA91-CFE0-3AF1C7CEAC1E}"/>
              </a:ext>
            </a:extLst>
          </p:cNvPr>
          <p:cNvSpPr/>
          <p:nvPr/>
        </p:nvSpPr>
        <p:spPr>
          <a:xfrm>
            <a:off x="8021995" y="3482333"/>
            <a:ext cx="727601"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5</a:t>
            </a:r>
            <a:endParaRPr lang="en-US" sz="2400" b="1" kern="1200" dirty="0">
              <a:solidFill>
                <a:prstClr val="white"/>
              </a:solidFill>
              <a:latin typeface="Roboto Condensed"/>
              <a:ea typeface="+mn-ea"/>
              <a:cs typeface="+mn-cs"/>
            </a:endParaRPr>
          </a:p>
        </p:txBody>
      </p:sp>
      <p:sp>
        <p:nvSpPr>
          <p:cNvPr id="97" name="TextBox 96">
            <a:extLst>
              <a:ext uri="{FF2B5EF4-FFF2-40B4-BE49-F238E27FC236}">
                <a16:creationId xmlns:a16="http://schemas.microsoft.com/office/drawing/2014/main" id="{CCDC2597-40CC-05B9-EFDF-9B38B454B470}"/>
              </a:ext>
            </a:extLst>
          </p:cNvPr>
          <p:cNvSpPr txBox="1"/>
          <p:nvPr/>
        </p:nvSpPr>
        <p:spPr>
          <a:xfrm>
            <a:off x="6840076" y="4260028"/>
            <a:ext cx="1686680" cy="379656"/>
          </a:xfrm>
          <a:prstGeom prst="rect">
            <a:avLst/>
          </a:prstGeom>
          <a:noFill/>
        </p:spPr>
        <p:txBody>
          <a:bodyPr wrap="none" rtlCol="0">
            <a:spAutoFit/>
          </a:bodyPr>
          <a:lstStyle/>
          <a:p>
            <a:r>
              <a:rPr lang="en-IN" b="1" dirty="0">
                <a:solidFill>
                  <a:srgbClr val="0070C0"/>
                </a:solidFill>
                <a:latin typeface="Cambria" panose="02040503050406030204" pitchFamily="18" charset="0"/>
                <a:ea typeface="Cambria" panose="02040503050406030204" pitchFamily="18" charset="0"/>
              </a:rPr>
              <a:t>Visited Nodes</a:t>
            </a:r>
          </a:p>
        </p:txBody>
      </p:sp>
      <p:sp>
        <p:nvSpPr>
          <p:cNvPr id="98" name="Rectangle 97">
            <a:extLst>
              <a:ext uri="{FF2B5EF4-FFF2-40B4-BE49-F238E27FC236}">
                <a16:creationId xmlns:a16="http://schemas.microsoft.com/office/drawing/2014/main" id="{344C185F-904E-7B09-8EFC-A6CFCB99589A}"/>
              </a:ext>
            </a:extLst>
          </p:cNvPr>
          <p:cNvSpPr/>
          <p:nvPr/>
        </p:nvSpPr>
        <p:spPr>
          <a:xfrm>
            <a:off x="6631844" y="3481837"/>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2</a:t>
            </a:r>
            <a:endParaRPr lang="en-US" sz="2400" b="1" kern="1200" dirty="0">
              <a:solidFill>
                <a:prstClr val="white"/>
              </a:solidFill>
              <a:latin typeface="Roboto Condensed"/>
              <a:ea typeface="+mn-ea"/>
              <a:cs typeface="+mn-cs"/>
            </a:endParaRPr>
          </a:p>
        </p:txBody>
      </p:sp>
      <p:sp>
        <p:nvSpPr>
          <p:cNvPr id="99" name="Rectangle 98">
            <a:extLst>
              <a:ext uri="{FF2B5EF4-FFF2-40B4-BE49-F238E27FC236}">
                <a16:creationId xmlns:a16="http://schemas.microsoft.com/office/drawing/2014/main" id="{1D90017F-8647-98D8-5821-F2BE3E4409CD}"/>
              </a:ext>
            </a:extLst>
          </p:cNvPr>
          <p:cNvSpPr/>
          <p:nvPr/>
        </p:nvSpPr>
        <p:spPr>
          <a:xfrm>
            <a:off x="7342424" y="3481837"/>
            <a:ext cx="701464"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3</a:t>
            </a:r>
            <a:endParaRPr lang="en-US" sz="2400" b="1" kern="1200" dirty="0">
              <a:solidFill>
                <a:prstClr val="white"/>
              </a:solidFill>
              <a:latin typeface="Roboto Condensed"/>
              <a:ea typeface="+mn-ea"/>
              <a:cs typeface="+mn-cs"/>
            </a:endParaRPr>
          </a:p>
        </p:txBody>
      </p:sp>
      <p:cxnSp>
        <p:nvCxnSpPr>
          <p:cNvPr id="13" name="Straight Connector 12">
            <a:extLst>
              <a:ext uri="{FF2B5EF4-FFF2-40B4-BE49-F238E27FC236}">
                <a16:creationId xmlns:a16="http://schemas.microsoft.com/office/drawing/2014/main" id="{7618C905-3B43-8FA4-644A-3D443A768E96}"/>
              </a:ext>
            </a:extLst>
          </p:cNvPr>
          <p:cNvCxnSpPr>
            <a:cxnSpLocks/>
            <a:stCxn id="5" idx="7"/>
            <a:endCxn id="6" idx="3"/>
          </p:cNvCxnSpPr>
          <p:nvPr/>
        </p:nvCxnSpPr>
        <p:spPr>
          <a:xfrm flipV="1">
            <a:off x="1111952" y="3990781"/>
            <a:ext cx="677277" cy="568734"/>
          </a:xfrm>
          <a:prstGeom prst="line">
            <a:avLst/>
          </a:prstGeom>
          <a:noFill/>
          <a:ln w="28575" cap="flat" cmpd="sng" algn="ctr">
            <a:solidFill>
              <a:srgbClr val="B84742"/>
            </a:solidFill>
            <a:prstDash val="solid"/>
            <a:miter lim="800000"/>
          </a:ln>
          <a:effectLst/>
        </p:spPr>
      </p:cxnSp>
      <p:sp>
        <p:nvSpPr>
          <p:cNvPr id="14" name="TextBox 13">
            <a:extLst>
              <a:ext uri="{FF2B5EF4-FFF2-40B4-BE49-F238E27FC236}">
                <a16:creationId xmlns:a16="http://schemas.microsoft.com/office/drawing/2014/main" id="{3719A712-7673-ABB7-5934-4E4CB5E04B43}"/>
              </a:ext>
            </a:extLst>
          </p:cNvPr>
          <p:cNvSpPr txBox="1"/>
          <p:nvPr/>
        </p:nvSpPr>
        <p:spPr>
          <a:xfrm>
            <a:off x="152401" y="1019069"/>
            <a:ext cx="11894966" cy="830997"/>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effectLst/>
                <a:latin typeface="Cambria" panose="02040503050406030204" pitchFamily="18" charset="0"/>
                <a:ea typeface="Cambria" panose="02040503050406030204" pitchFamily="18" charset="0"/>
              </a:rPr>
              <a:t>Next, we visit the element at the top of stack i.e. 5 and there is no adjacent nodes. So, vertex 4 is only available in the stack.</a:t>
            </a:r>
          </a:p>
        </p:txBody>
      </p:sp>
    </p:spTree>
    <p:extLst>
      <p:ext uri="{BB962C8B-B14F-4D97-AF65-F5344CB8AC3E}">
        <p14:creationId xmlns:p14="http://schemas.microsoft.com/office/powerpoint/2010/main" val="83246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8"/>
                                        </p:tgtEl>
                                        <p:attrNameLst>
                                          <p:attrName>fillcolor</p:attrName>
                                        </p:attrNameLst>
                                      </p:cBhvr>
                                      <p:to>
                                        <a:schemeClr val="accent2"/>
                                      </p:to>
                                    </p:animClr>
                                    <p:set>
                                      <p:cBhvr>
                                        <p:cTn id="7" dur="10" fill="hold"/>
                                        <p:tgtEl>
                                          <p:spTgt spid="8"/>
                                        </p:tgtEl>
                                        <p:attrNameLst>
                                          <p:attrName>fill.type</p:attrName>
                                        </p:attrNameLst>
                                      </p:cBhvr>
                                      <p:to>
                                        <p:strVal val="solid"/>
                                      </p:to>
                                    </p:set>
                                    <p:set>
                                      <p:cBhvr>
                                        <p:cTn id="8" dur="10" fill="hold"/>
                                        <p:tgtEl>
                                          <p:spTgt spid="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64" presetClass="path" presetSubtype="0" accel="50000" decel="50000" fill="hold" grpId="1" nodeType="clickEffect">
                                  <p:stCondLst>
                                    <p:cond delay="0"/>
                                  </p:stCondLst>
                                  <p:childTnLst>
                                    <p:animMotion origin="layout" path="M -1.45833E-6 1.11022E-16 L -1.45833E-6 -0.25 " pathEditMode="relative" rAng="0" ptsTypes="AA">
                                      <p:cBhvr>
                                        <p:cTn id="12" dur="2000" fill="hold"/>
                                        <p:tgtEl>
                                          <p:spTgt spid="65"/>
                                        </p:tgtEl>
                                        <p:attrNameLst>
                                          <p:attrName>ppt_x</p:attrName>
                                          <p:attrName>ppt_y</p:attrName>
                                        </p:attrNameLst>
                                      </p:cBhvr>
                                      <p:rCtr x="0" y="-12500"/>
                                    </p:animMotion>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2" nodeType="clickEffect">
                                  <p:stCondLst>
                                    <p:cond delay="0"/>
                                  </p:stCondLst>
                                  <p:childTnLst>
                                    <p:set>
                                      <p:cBhvr>
                                        <p:cTn id="16" dur="1" fill="hold">
                                          <p:stCondLst>
                                            <p:cond delay="0"/>
                                          </p:stCondLst>
                                        </p:cTn>
                                        <p:tgtEl>
                                          <p:spTgt spid="65"/>
                                        </p:tgtEl>
                                        <p:attrNameLst>
                                          <p:attrName>style.visibility</p:attrName>
                                        </p:attrNameLst>
                                      </p:cBhvr>
                                      <p:to>
                                        <p:strVal val="hidden"/>
                                      </p:to>
                                    </p:set>
                                  </p:childTnLst>
                                </p:cTn>
                              </p:par>
                              <p:par>
                                <p:cTn id="17" presetID="22" presetClass="entr" presetSubtype="1"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wipe(up)">
                                      <p:cBhvr>
                                        <p:cTn id="1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1" animBg="1"/>
      <p:bldP spid="65" grpId="2" animBg="1"/>
      <p:bldP spid="9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Depth First Search (DFS) Example - 1</a:t>
            </a:r>
            <a:endParaRPr sz="3067" b="1" dirty="0">
              <a:solidFill>
                <a:srgbClr val="00A4B6"/>
              </a:solidFill>
              <a:latin typeface="Proxima Nova"/>
              <a:ea typeface="Proxima Nova"/>
              <a:cs typeface="Proxima Nova"/>
              <a:sym typeface="Proxima Nova"/>
            </a:endParaRPr>
          </a:p>
        </p:txBody>
      </p:sp>
      <p:sp>
        <p:nvSpPr>
          <p:cNvPr id="3" name="Oval 2">
            <a:extLst>
              <a:ext uri="{FF2B5EF4-FFF2-40B4-BE49-F238E27FC236}">
                <a16:creationId xmlns:a16="http://schemas.microsoft.com/office/drawing/2014/main" id="{1611EEDC-7CBE-88B7-6B96-C6A74B8DE38B}"/>
              </a:ext>
            </a:extLst>
          </p:cNvPr>
          <p:cNvSpPr/>
          <p:nvPr/>
        </p:nvSpPr>
        <p:spPr>
          <a:xfrm>
            <a:off x="472811" y="2196553"/>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1</a:t>
            </a:r>
          </a:p>
        </p:txBody>
      </p:sp>
      <p:sp>
        <p:nvSpPr>
          <p:cNvPr id="5" name="Oval 4">
            <a:extLst>
              <a:ext uri="{FF2B5EF4-FFF2-40B4-BE49-F238E27FC236}">
                <a16:creationId xmlns:a16="http://schemas.microsoft.com/office/drawing/2014/main" id="{3846CB07-85AF-2167-2EE5-C325FDFA2DCD}"/>
              </a:ext>
            </a:extLst>
          </p:cNvPr>
          <p:cNvSpPr/>
          <p:nvPr/>
        </p:nvSpPr>
        <p:spPr>
          <a:xfrm>
            <a:off x="472811" y="4449856"/>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2</a:t>
            </a:r>
          </a:p>
        </p:txBody>
      </p:sp>
      <p:sp>
        <p:nvSpPr>
          <p:cNvPr id="6" name="Oval 5">
            <a:extLst>
              <a:ext uri="{FF2B5EF4-FFF2-40B4-BE49-F238E27FC236}">
                <a16:creationId xmlns:a16="http://schemas.microsoft.com/office/drawing/2014/main" id="{75F330B5-5A49-7498-784D-D668674DE4DD}"/>
              </a:ext>
            </a:extLst>
          </p:cNvPr>
          <p:cNvSpPr/>
          <p:nvPr/>
        </p:nvSpPr>
        <p:spPr>
          <a:xfrm>
            <a:off x="1679570" y="3351640"/>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3</a:t>
            </a:r>
          </a:p>
        </p:txBody>
      </p:sp>
      <p:sp>
        <p:nvSpPr>
          <p:cNvPr id="7" name="Oval 6">
            <a:extLst>
              <a:ext uri="{FF2B5EF4-FFF2-40B4-BE49-F238E27FC236}">
                <a16:creationId xmlns:a16="http://schemas.microsoft.com/office/drawing/2014/main" id="{22E0FB7C-742E-8655-F542-A9186AAFE823}"/>
              </a:ext>
            </a:extLst>
          </p:cNvPr>
          <p:cNvSpPr/>
          <p:nvPr/>
        </p:nvSpPr>
        <p:spPr>
          <a:xfrm>
            <a:off x="2786720" y="2196553"/>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4</a:t>
            </a:r>
          </a:p>
        </p:txBody>
      </p:sp>
      <p:sp>
        <p:nvSpPr>
          <p:cNvPr id="8" name="Oval 7">
            <a:extLst>
              <a:ext uri="{FF2B5EF4-FFF2-40B4-BE49-F238E27FC236}">
                <a16:creationId xmlns:a16="http://schemas.microsoft.com/office/drawing/2014/main" id="{E826E687-F61B-2F8E-5D86-7287206940CB}"/>
              </a:ext>
            </a:extLst>
          </p:cNvPr>
          <p:cNvSpPr/>
          <p:nvPr/>
        </p:nvSpPr>
        <p:spPr>
          <a:xfrm>
            <a:off x="2786720" y="4449856"/>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5</a:t>
            </a:r>
          </a:p>
        </p:txBody>
      </p:sp>
      <p:cxnSp>
        <p:nvCxnSpPr>
          <p:cNvPr id="9" name="Straight Connector 8">
            <a:extLst>
              <a:ext uri="{FF2B5EF4-FFF2-40B4-BE49-F238E27FC236}">
                <a16:creationId xmlns:a16="http://schemas.microsoft.com/office/drawing/2014/main" id="{A8375E66-05EC-FEDB-F541-3450BFC33B75}"/>
              </a:ext>
            </a:extLst>
          </p:cNvPr>
          <p:cNvCxnSpPr>
            <a:cxnSpLocks/>
            <a:stCxn id="3" idx="4"/>
            <a:endCxn id="5" idx="0"/>
          </p:cNvCxnSpPr>
          <p:nvPr/>
        </p:nvCxnSpPr>
        <p:spPr>
          <a:xfrm>
            <a:off x="847211" y="2945353"/>
            <a:ext cx="0" cy="1504503"/>
          </a:xfrm>
          <a:prstGeom prst="line">
            <a:avLst/>
          </a:prstGeom>
          <a:noFill/>
          <a:ln w="28575" cap="flat" cmpd="sng" algn="ctr">
            <a:solidFill>
              <a:srgbClr val="B84742"/>
            </a:solidFill>
            <a:prstDash val="solid"/>
            <a:miter lim="800000"/>
          </a:ln>
          <a:effectLst/>
        </p:spPr>
      </p:cxnSp>
      <p:cxnSp>
        <p:nvCxnSpPr>
          <p:cNvPr id="10" name="Straight Connector 9">
            <a:extLst>
              <a:ext uri="{FF2B5EF4-FFF2-40B4-BE49-F238E27FC236}">
                <a16:creationId xmlns:a16="http://schemas.microsoft.com/office/drawing/2014/main" id="{E372C7B6-85B3-31A6-EB50-A04B9CE264D6}"/>
              </a:ext>
            </a:extLst>
          </p:cNvPr>
          <p:cNvCxnSpPr>
            <a:cxnSpLocks/>
            <a:stCxn id="6" idx="5"/>
            <a:endCxn id="8" idx="1"/>
          </p:cNvCxnSpPr>
          <p:nvPr/>
        </p:nvCxnSpPr>
        <p:spPr>
          <a:xfrm>
            <a:off x="2318711" y="3990781"/>
            <a:ext cx="577668" cy="568734"/>
          </a:xfrm>
          <a:prstGeom prst="line">
            <a:avLst/>
          </a:prstGeom>
          <a:noFill/>
          <a:ln w="28575" cap="flat" cmpd="sng" algn="ctr">
            <a:solidFill>
              <a:srgbClr val="B84742"/>
            </a:solidFill>
            <a:prstDash val="solid"/>
            <a:miter lim="800000"/>
          </a:ln>
          <a:effectLst/>
        </p:spPr>
      </p:cxnSp>
      <p:cxnSp>
        <p:nvCxnSpPr>
          <p:cNvPr id="11" name="Straight Connector 10">
            <a:extLst>
              <a:ext uri="{FF2B5EF4-FFF2-40B4-BE49-F238E27FC236}">
                <a16:creationId xmlns:a16="http://schemas.microsoft.com/office/drawing/2014/main" id="{5EC55E54-9F3F-84C1-35DB-7DFE00AD9CB9}"/>
              </a:ext>
            </a:extLst>
          </p:cNvPr>
          <p:cNvCxnSpPr>
            <a:cxnSpLocks/>
            <a:stCxn id="3" idx="5"/>
            <a:endCxn id="6" idx="1"/>
          </p:cNvCxnSpPr>
          <p:nvPr/>
        </p:nvCxnSpPr>
        <p:spPr>
          <a:xfrm>
            <a:off x="1111952" y="2835694"/>
            <a:ext cx="677277" cy="625605"/>
          </a:xfrm>
          <a:prstGeom prst="line">
            <a:avLst/>
          </a:prstGeom>
          <a:noFill/>
          <a:ln w="28575" cap="flat" cmpd="sng" algn="ctr">
            <a:solidFill>
              <a:srgbClr val="B84742"/>
            </a:solidFill>
            <a:prstDash val="solid"/>
            <a:miter lim="800000"/>
          </a:ln>
          <a:effectLst/>
        </p:spPr>
      </p:cxnSp>
      <p:cxnSp>
        <p:nvCxnSpPr>
          <p:cNvPr id="12" name="Straight Connector 11">
            <a:extLst>
              <a:ext uri="{FF2B5EF4-FFF2-40B4-BE49-F238E27FC236}">
                <a16:creationId xmlns:a16="http://schemas.microsoft.com/office/drawing/2014/main" id="{B28E902C-A258-EBD5-FB11-63FA912245F7}"/>
              </a:ext>
            </a:extLst>
          </p:cNvPr>
          <p:cNvCxnSpPr>
            <a:cxnSpLocks/>
            <a:stCxn id="3" idx="6"/>
            <a:endCxn id="7" idx="2"/>
          </p:cNvCxnSpPr>
          <p:nvPr/>
        </p:nvCxnSpPr>
        <p:spPr>
          <a:xfrm>
            <a:off x="1221611" y="2570953"/>
            <a:ext cx="1565109" cy="0"/>
          </a:xfrm>
          <a:prstGeom prst="line">
            <a:avLst/>
          </a:prstGeom>
          <a:noFill/>
          <a:ln w="28575" cap="flat" cmpd="sng" algn="ctr">
            <a:solidFill>
              <a:srgbClr val="B84742"/>
            </a:solidFill>
            <a:prstDash val="solid"/>
            <a:miter lim="800000"/>
          </a:ln>
          <a:effectLst/>
        </p:spPr>
      </p:cxnSp>
      <p:sp>
        <p:nvSpPr>
          <p:cNvPr id="62" name="Freeform 5">
            <a:extLst>
              <a:ext uri="{FF2B5EF4-FFF2-40B4-BE49-F238E27FC236}">
                <a16:creationId xmlns:a16="http://schemas.microsoft.com/office/drawing/2014/main" id="{6B93B42F-6C77-EE9C-209F-ACDE960090B0}"/>
              </a:ext>
            </a:extLst>
          </p:cNvPr>
          <p:cNvSpPr/>
          <p:nvPr/>
        </p:nvSpPr>
        <p:spPr>
          <a:xfrm>
            <a:off x="10850880" y="3577783"/>
            <a:ext cx="1040568" cy="1369364"/>
          </a:xfrm>
          <a:custGeom>
            <a:avLst/>
            <a:gdLst>
              <a:gd name="connsiteX0" fmla="*/ 0 w 762000"/>
              <a:gd name="connsiteY0" fmla="*/ 0 h 1447800"/>
              <a:gd name="connsiteX1" fmla="*/ 0 w 762000"/>
              <a:gd name="connsiteY1" fmla="*/ 1447800 h 1447800"/>
              <a:gd name="connsiteX2" fmla="*/ 762000 w 762000"/>
              <a:gd name="connsiteY2" fmla="*/ 1447800 h 1447800"/>
              <a:gd name="connsiteX3" fmla="*/ 762000 w 762000"/>
              <a:gd name="connsiteY3" fmla="*/ 38100 h 1447800"/>
            </a:gdLst>
            <a:ahLst/>
            <a:cxnLst>
              <a:cxn ang="0">
                <a:pos x="connsiteX0" y="connsiteY0"/>
              </a:cxn>
              <a:cxn ang="0">
                <a:pos x="connsiteX1" y="connsiteY1"/>
              </a:cxn>
              <a:cxn ang="0">
                <a:pos x="connsiteX2" y="connsiteY2"/>
              </a:cxn>
              <a:cxn ang="0">
                <a:pos x="connsiteX3" y="connsiteY3"/>
              </a:cxn>
            </a:cxnLst>
            <a:rect l="l" t="t" r="r" b="b"/>
            <a:pathLst>
              <a:path w="762000" h="1447800">
                <a:moveTo>
                  <a:pt x="0" y="0"/>
                </a:moveTo>
                <a:lnTo>
                  <a:pt x="0" y="1447800"/>
                </a:lnTo>
                <a:lnTo>
                  <a:pt x="762000" y="1447800"/>
                </a:lnTo>
                <a:lnTo>
                  <a:pt x="762000" y="38100"/>
                </a:lnTo>
              </a:path>
            </a:pathLst>
          </a:custGeom>
          <a:noFill/>
          <a:ln w="38100" cap="flat" cmpd="sng" algn="ctr">
            <a:solidFill>
              <a:srgbClr val="909090"/>
            </a:solidFill>
            <a:prstDash val="solid"/>
            <a:miter lim="800000"/>
          </a:ln>
          <a:effectLst/>
        </p:spPr>
        <p:txBody>
          <a:bodyPr rtlCol="0" anchor="ctr"/>
          <a:lstStyle/>
          <a:p>
            <a:pPr algn="ctr" defTabSz="1219170">
              <a:buClrTx/>
              <a:defRPr/>
            </a:pPr>
            <a:endParaRPr lang="en-US" sz="2133" kern="1200">
              <a:solidFill>
                <a:prstClr val="black"/>
              </a:solidFill>
              <a:latin typeface="Cambria" panose="02040503050406030204" pitchFamily="18" charset="0"/>
              <a:ea typeface="Cambria" panose="02040503050406030204" pitchFamily="18" charset="0"/>
              <a:cs typeface="+mn-cs"/>
            </a:endParaRPr>
          </a:p>
        </p:txBody>
      </p:sp>
      <p:sp>
        <p:nvSpPr>
          <p:cNvPr id="63" name="TextBox 62">
            <a:extLst>
              <a:ext uri="{FF2B5EF4-FFF2-40B4-BE49-F238E27FC236}">
                <a16:creationId xmlns:a16="http://schemas.microsoft.com/office/drawing/2014/main" id="{2BC3144F-6282-D6EA-1694-ED96AD8D8136}"/>
              </a:ext>
            </a:extLst>
          </p:cNvPr>
          <p:cNvSpPr txBox="1"/>
          <p:nvPr/>
        </p:nvSpPr>
        <p:spPr>
          <a:xfrm>
            <a:off x="11044530" y="5019098"/>
            <a:ext cx="659829" cy="420564"/>
          </a:xfrm>
          <a:prstGeom prst="rect">
            <a:avLst/>
          </a:prstGeom>
          <a:noFill/>
        </p:spPr>
        <p:txBody>
          <a:bodyPr wrap="square" rtlCol="0">
            <a:spAutoFit/>
          </a:bodyPr>
          <a:lstStyle/>
          <a:p>
            <a:pPr algn="ctr">
              <a:buClrTx/>
              <a:buFontTx/>
              <a:buNone/>
            </a:pPr>
            <a:r>
              <a:rPr lang="en-IN" sz="2133" b="1" kern="1200" dirty="0">
                <a:solidFill>
                  <a:srgbClr val="1D6FA9"/>
                </a:solidFill>
                <a:latin typeface="Cambria" panose="02040503050406030204" pitchFamily="18" charset="0"/>
                <a:ea typeface="Cambria" panose="02040503050406030204" pitchFamily="18" charset="0"/>
                <a:cs typeface="+mn-cs"/>
              </a:rPr>
              <a:t>S</a:t>
            </a:r>
            <a:endParaRPr lang="en-US" sz="2133" b="1" kern="1200" dirty="0">
              <a:solidFill>
                <a:srgbClr val="1D6FA9"/>
              </a:solidFill>
              <a:latin typeface="Cambria" panose="02040503050406030204" pitchFamily="18" charset="0"/>
              <a:ea typeface="Cambria" panose="02040503050406030204" pitchFamily="18" charset="0"/>
              <a:cs typeface="+mn-cs"/>
            </a:endParaRPr>
          </a:p>
        </p:txBody>
      </p:sp>
      <p:sp>
        <p:nvSpPr>
          <p:cNvPr id="64" name="Rectangle 63">
            <a:extLst>
              <a:ext uri="{FF2B5EF4-FFF2-40B4-BE49-F238E27FC236}">
                <a16:creationId xmlns:a16="http://schemas.microsoft.com/office/drawing/2014/main" id="{E75C7CD8-F81A-34F9-FF85-AE9834314D0E}"/>
              </a:ext>
            </a:extLst>
          </p:cNvPr>
          <p:cNvSpPr/>
          <p:nvPr/>
        </p:nvSpPr>
        <p:spPr>
          <a:xfrm>
            <a:off x="10856284" y="4516322"/>
            <a:ext cx="1016000" cy="429947"/>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133" b="1" kern="1200" dirty="0">
                <a:solidFill>
                  <a:prstClr val="white"/>
                </a:solidFill>
                <a:latin typeface="Cambria" panose="02040503050406030204" pitchFamily="18" charset="0"/>
                <a:ea typeface="Cambria" panose="02040503050406030204" pitchFamily="18" charset="0"/>
                <a:cs typeface="+mn-cs"/>
              </a:rPr>
              <a:t>4</a:t>
            </a:r>
            <a:endParaRPr lang="en-US" sz="2133" b="1" kern="1200" dirty="0">
              <a:solidFill>
                <a:prstClr val="white"/>
              </a:solidFill>
              <a:latin typeface="Cambria" panose="02040503050406030204" pitchFamily="18" charset="0"/>
              <a:ea typeface="Cambria" panose="02040503050406030204" pitchFamily="18" charset="0"/>
              <a:cs typeface="+mn-cs"/>
            </a:endParaRPr>
          </a:p>
        </p:txBody>
      </p:sp>
      <p:sp>
        <p:nvSpPr>
          <p:cNvPr id="88" name="Rectangle 87">
            <a:extLst>
              <a:ext uri="{FF2B5EF4-FFF2-40B4-BE49-F238E27FC236}">
                <a16:creationId xmlns:a16="http://schemas.microsoft.com/office/drawing/2014/main" id="{8CC85F8D-450A-3036-8385-EB608D203536}"/>
              </a:ext>
            </a:extLst>
          </p:cNvPr>
          <p:cNvSpPr/>
          <p:nvPr/>
        </p:nvSpPr>
        <p:spPr>
          <a:xfrm>
            <a:off x="5920091"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89" name="Rectangle 88">
            <a:extLst>
              <a:ext uri="{FF2B5EF4-FFF2-40B4-BE49-F238E27FC236}">
                <a16:creationId xmlns:a16="http://schemas.microsoft.com/office/drawing/2014/main" id="{3669FA27-69FD-EE51-61C7-A73DF26C29D1}"/>
              </a:ext>
            </a:extLst>
          </p:cNvPr>
          <p:cNvSpPr/>
          <p:nvPr/>
        </p:nvSpPr>
        <p:spPr>
          <a:xfrm>
            <a:off x="6622728"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0" name="Rectangle 89">
            <a:extLst>
              <a:ext uri="{FF2B5EF4-FFF2-40B4-BE49-F238E27FC236}">
                <a16:creationId xmlns:a16="http://schemas.microsoft.com/office/drawing/2014/main" id="{A8D143BA-E575-9879-4F63-4C340FED4351}"/>
              </a:ext>
            </a:extLst>
          </p:cNvPr>
          <p:cNvSpPr/>
          <p:nvPr/>
        </p:nvSpPr>
        <p:spPr>
          <a:xfrm>
            <a:off x="7327816"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1" name="Rectangle 90">
            <a:extLst>
              <a:ext uri="{FF2B5EF4-FFF2-40B4-BE49-F238E27FC236}">
                <a16:creationId xmlns:a16="http://schemas.microsoft.com/office/drawing/2014/main" id="{DBBBCD5E-7029-F22C-F51E-577D4AC8828C}"/>
              </a:ext>
            </a:extLst>
          </p:cNvPr>
          <p:cNvSpPr/>
          <p:nvPr/>
        </p:nvSpPr>
        <p:spPr>
          <a:xfrm>
            <a:off x="8037776"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2" name="Rectangle 91">
            <a:extLst>
              <a:ext uri="{FF2B5EF4-FFF2-40B4-BE49-F238E27FC236}">
                <a16:creationId xmlns:a16="http://schemas.microsoft.com/office/drawing/2014/main" id="{02DF9E25-CEF4-3B0F-5432-7A12DC229F88}"/>
              </a:ext>
            </a:extLst>
          </p:cNvPr>
          <p:cNvSpPr/>
          <p:nvPr/>
        </p:nvSpPr>
        <p:spPr>
          <a:xfrm>
            <a:off x="8748976"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3" name="TextBox 92">
            <a:extLst>
              <a:ext uri="{FF2B5EF4-FFF2-40B4-BE49-F238E27FC236}">
                <a16:creationId xmlns:a16="http://schemas.microsoft.com/office/drawing/2014/main" id="{FAB2DDC9-3324-4860-2782-2028A8A4E746}"/>
              </a:ext>
            </a:extLst>
          </p:cNvPr>
          <p:cNvSpPr txBox="1"/>
          <p:nvPr/>
        </p:nvSpPr>
        <p:spPr>
          <a:xfrm>
            <a:off x="5695544" y="1683748"/>
            <a:ext cx="340158" cy="461665"/>
          </a:xfrm>
          <a:prstGeom prst="rect">
            <a:avLst/>
          </a:prstGeom>
          <a:noFill/>
        </p:spPr>
        <p:txBody>
          <a:bodyPr wrap="none" rtlCol="0">
            <a:spAutoFit/>
          </a:bodyPr>
          <a:lstStyle/>
          <a:p>
            <a:pPr>
              <a:buClrTx/>
              <a:buFontTx/>
              <a:buNone/>
            </a:pPr>
            <a:r>
              <a:rPr lang="en-IN" sz="2400" b="1" kern="1200" dirty="0">
                <a:solidFill>
                  <a:prstClr val="white"/>
                </a:solidFill>
                <a:latin typeface="Roboto Condensed"/>
                <a:ea typeface="+mn-ea"/>
                <a:cs typeface="+mn-cs"/>
              </a:rPr>
              <a:t>5</a:t>
            </a:r>
            <a:endParaRPr lang="en-US" sz="2400" b="1" kern="1200" dirty="0">
              <a:solidFill>
                <a:prstClr val="white"/>
              </a:solidFill>
              <a:latin typeface="Roboto Condensed"/>
              <a:ea typeface="+mn-ea"/>
              <a:cs typeface="+mn-cs"/>
            </a:endParaRPr>
          </a:p>
        </p:txBody>
      </p:sp>
      <p:sp>
        <p:nvSpPr>
          <p:cNvPr id="94" name="Rectangle 93">
            <a:extLst>
              <a:ext uri="{FF2B5EF4-FFF2-40B4-BE49-F238E27FC236}">
                <a16:creationId xmlns:a16="http://schemas.microsoft.com/office/drawing/2014/main" id="{5EA2C49E-8C27-85DE-8A37-1259932F4FB1}"/>
              </a:ext>
            </a:extLst>
          </p:cNvPr>
          <p:cNvSpPr/>
          <p:nvPr/>
        </p:nvSpPr>
        <p:spPr>
          <a:xfrm>
            <a:off x="5920091" y="3481837"/>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1</a:t>
            </a:r>
            <a:endParaRPr lang="en-US" sz="2400" b="1" kern="1200" dirty="0">
              <a:solidFill>
                <a:prstClr val="white"/>
              </a:solidFill>
              <a:latin typeface="Roboto Condensed"/>
              <a:ea typeface="+mn-ea"/>
              <a:cs typeface="+mn-cs"/>
            </a:endParaRPr>
          </a:p>
        </p:txBody>
      </p:sp>
      <p:sp>
        <p:nvSpPr>
          <p:cNvPr id="95" name="Rectangle 94">
            <a:extLst>
              <a:ext uri="{FF2B5EF4-FFF2-40B4-BE49-F238E27FC236}">
                <a16:creationId xmlns:a16="http://schemas.microsoft.com/office/drawing/2014/main" id="{7B7883C3-B3AE-FA91-CFE0-3AF1C7CEAC1E}"/>
              </a:ext>
            </a:extLst>
          </p:cNvPr>
          <p:cNvSpPr/>
          <p:nvPr/>
        </p:nvSpPr>
        <p:spPr>
          <a:xfrm>
            <a:off x="8026460"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5</a:t>
            </a:r>
            <a:endParaRPr lang="en-US" sz="2400" b="1" kern="1200" dirty="0">
              <a:solidFill>
                <a:prstClr val="white"/>
              </a:solidFill>
              <a:latin typeface="Roboto Condensed"/>
              <a:ea typeface="+mn-ea"/>
              <a:cs typeface="+mn-cs"/>
            </a:endParaRPr>
          </a:p>
        </p:txBody>
      </p:sp>
      <p:sp>
        <p:nvSpPr>
          <p:cNvPr id="96" name="Rectangle 95">
            <a:extLst>
              <a:ext uri="{FF2B5EF4-FFF2-40B4-BE49-F238E27FC236}">
                <a16:creationId xmlns:a16="http://schemas.microsoft.com/office/drawing/2014/main" id="{8F37219D-3862-3037-FDEC-FCD88132DC29}"/>
              </a:ext>
            </a:extLst>
          </p:cNvPr>
          <p:cNvSpPr/>
          <p:nvPr/>
        </p:nvSpPr>
        <p:spPr>
          <a:xfrm>
            <a:off x="8743027"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4</a:t>
            </a:r>
            <a:endParaRPr lang="en-US" sz="2400" b="1" kern="1200" dirty="0">
              <a:solidFill>
                <a:prstClr val="white"/>
              </a:solidFill>
              <a:latin typeface="Roboto Condensed"/>
              <a:ea typeface="+mn-ea"/>
              <a:cs typeface="+mn-cs"/>
            </a:endParaRPr>
          </a:p>
        </p:txBody>
      </p:sp>
      <p:sp>
        <p:nvSpPr>
          <p:cNvPr id="97" name="TextBox 96">
            <a:extLst>
              <a:ext uri="{FF2B5EF4-FFF2-40B4-BE49-F238E27FC236}">
                <a16:creationId xmlns:a16="http://schemas.microsoft.com/office/drawing/2014/main" id="{CCDC2597-40CC-05B9-EFDF-9B38B454B470}"/>
              </a:ext>
            </a:extLst>
          </p:cNvPr>
          <p:cNvSpPr txBox="1"/>
          <p:nvPr/>
        </p:nvSpPr>
        <p:spPr>
          <a:xfrm>
            <a:off x="6840076" y="4260028"/>
            <a:ext cx="1686680" cy="379656"/>
          </a:xfrm>
          <a:prstGeom prst="rect">
            <a:avLst/>
          </a:prstGeom>
          <a:noFill/>
        </p:spPr>
        <p:txBody>
          <a:bodyPr wrap="none" rtlCol="0">
            <a:spAutoFit/>
          </a:bodyPr>
          <a:lstStyle/>
          <a:p>
            <a:r>
              <a:rPr lang="en-IN" b="1" dirty="0">
                <a:solidFill>
                  <a:srgbClr val="0070C0"/>
                </a:solidFill>
                <a:latin typeface="Cambria" panose="02040503050406030204" pitchFamily="18" charset="0"/>
                <a:ea typeface="Cambria" panose="02040503050406030204" pitchFamily="18" charset="0"/>
              </a:rPr>
              <a:t>Visited Nodes</a:t>
            </a:r>
          </a:p>
        </p:txBody>
      </p:sp>
      <p:sp>
        <p:nvSpPr>
          <p:cNvPr id="98" name="Rectangle 97">
            <a:extLst>
              <a:ext uri="{FF2B5EF4-FFF2-40B4-BE49-F238E27FC236}">
                <a16:creationId xmlns:a16="http://schemas.microsoft.com/office/drawing/2014/main" id="{344C185F-904E-7B09-8EFC-A6CFCB99589A}"/>
              </a:ext>
            </a:extLst>
          </p:cNvPr>
          <p:cNvSpPr/>
          <p:nvPr/>
        </p:nvSpPr>
        <p:spPr>
          <a:xfrm>
            <a:off x="6631844" y="3481837"/>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2</a:t>
            </a:r>
            <a:endParaRPr lang="en-US" sz="2400" b="1" kern="1200" dirty="0">
              <a:solidFill>
                <a:prstClr val="white"/>
              </a:solidFill>
              <a:latin typeface="Roboto Condensed"/>
              <a:ea typeface="+mn-ea"/>
              <a:cs typeface="+mn-cs"/>
            </a:endParaRPr>
          </a:p>
        </p:txBody>
      </p:sp>
      <p:sp>
        <p:nvSpPr>
          <p:cNvPr id="99" name="Rectangle 98">
            <a:extLst>
              <a:ext uri="{FF2B5EF4-FFF2-40B4-BE49-F238E27FC236}">
                <a16:creationId xmlns:a16="http://schemas.microsoft.com/office/drawing/2014/main" id="{1D90017F-8647-98D8-5821-F2BE3E4409CD}"/>
              </a:ext>
            </a:extLst>
          </p:cNvPr>
          <p:cNvSpPr/>
          <p:nvPr/>
        </p:nvSpPr>
        <p:spPr>
          <a:xfrm>
            <a:off x="7342424" y="3481837"/>
            <a:ext cx="679571"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3</a:t>
            </a:r>
            <a:endParaRPr lang="en-US" sz="2400" b="1" kern="1200" dirty="0">
              <a:solidFill>
                <a:prstClr val="white"/>
              </a:solidFill>
              <a:latin typeface="Roboto Condensed"/>
              <a:ea typeface="+mn-ea"/>
              <a:cs typeface="+mn-cs"/>
            </a:endParaRPr>
          </a:p>
        </p:txBody>
      </p:sp>
      <p:cxnSp>
        <p:nvCxnSpPr>
          <p:cNvPr id="13" name="Straight Connector 12">
            <a:extLst>
              <a:ext uri="{FF2B5EF4-FFF2-40B4-BE49-F238E27FC236}">
                <a16:creationId xmlns:a16="http://schemas.microsoft.com/office/drawing/2014/main" id="{7618C905-3B43-8FA4-644A-3D443A768E96}"/>
              </a:ext>
            </a:extLst>
          </p:cNvPr>
          <p:cNvCxnSpPr>
            <a:cxnSpLocks/>
            <a:stCxn id="5" idx="7"/>
            <a:endCxn id="6" idx="3"/>
          </p:cNvCxnSpPr>
          <p:nvPr/>
        </p:nvCxnSpPr>
        <p:spPr>
          <a:xfrm flipV="1">
            <a:off x="1111952" y="3990781"/>
            <a:ext cx="677277" cy="568734"/>
          </a:xfrm>
          <a:prstGeom prst="line">
            <a:avLst/>
          </a:prstGeom>
          <a:noFill/>
          <a:ln w="28575" cap="flat" cmpd="sng" algn="ctr">
            <a:solidFill>
              <a:srgbClr val="B84742"/>
            </a:solidFill>
            <a:prstDash val="solid"/>
            <a:miter lim="800000"/>
          </a:ln>
          <a:effectLst/>
        </p:spPr>
      </p:cxnSp>
      <p:sp>
        <p:nvSpPr>
          <p:cNvPr id="14" name="TextBox 13">
            <a:extLst>
              <a:ext uri="{FF2B5EF4-FFF2-40B4-BE49-F238E27FC236}">
                <a16:creationId xmlns:a16="http://schemas.microsoft.com/office/drawing/2014/main" id="{768C7268-7E28-97CF-E2BF-79CA6B348A0F}"/>
              </a:ext>
            </a:extLst>
          </p:cNvPr>
          <p:cNvSpPr txBox="1"/>
          <p:nvPr/>
        </p:nvSpPr>
        <p:spPr>
          <a:xfrm>
            <a:off x="152401" y="1019069"/>
            <a:ext cx="11894966" cy="830997"/>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effectLst/>
                <a:latin typeface="Cambria" panose="02040503050406030204" pitchFamily="18" charset="0"/>
                <a:ea typeface="Cambria" panose="02040503050406030204" pitchFamily="18" charset="0"/>
              </a:rPr>
              <a:t>Next, we visit the element at the top of stack i.e. 4 and go to its adjacent nodes. Since 1 has already been visited.</a:t>
            </a:r>
          </a:p>
        </p:txBody>
      </p:sp>
    </p:spTree>
    <p:extLst>
      <p:ext uri="{BB962C8B-B14F-4D97-AF65-F5344CB8AC3E}">
        <p14:creationId xmlns:p14="http://schemas.microsoft.com/office/powerpoint/2010/main" val="310798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7"/>
                                        </p:tgtEl>
                                        <p:attrNameLst>
                                          <p:attrName>fillcolor</p:attrName>
                                        </p:attrNameLst>
                                      </p:cBhvr>
                                      <p:to>
                                        <a:schemeClr val="accent2"/>
                                      </p:to>
                                    </p:animClr>
                                    <p:set>
                                      <p:cBhvr>
                                        <p:cTn id="7" dur="10" fill="hold"/>
                                        <p:tgtEl>
                                          <p:spTgt spid="7"/>
                                        </p:tgtEl>
                                        <p:attrNameLst>
                                          <p:attrName>fill.type</p:attrName>
                                        </p:attrNameLst>
                                      </p:cBhvr>
                                      <p:to>
                                        <p:strVal val="solid"/>
                                      </p:to>
                                    </p:set>
                                    <p:set>
                                      <p:cBhvr>
                                        <p:cTn id="8" dur="10" fill="hold"/>
                                        <p:tgtEl>
                                          <p:spTgt spid="7"/>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64" presetClass="path" presetSubtype="0" accel="50000" decel="50000" fill="hold" grpId="1" nodeType="clickEffect">
                                  <p:stCondLst>
                                    <p:cond delay="0"/>
                                  </p:stCondLst>
                                  <p:childTnLst>
                                    <p:animMotion origin="layout" path="M 0 0 L 0 -0.25 E" pathEditMode="relative" ptsTypes="">
                                      <p:cBhvr>
                                        <p:cTn id="12" dur="2000" fill="hold"/>
                                        <p:tgtEl>
                                          <p:spTgt spid="64"/>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wipe(up)">
                                      <p:cBhvr>
                                        <p:cTn id="17" dur="500"/>
                                        <p:tgtEl>
                                          <p:spTgt spid="96"/>
                                        </p:tgtEl>
                                      </p:cBhvr>
                                    </p:animEffect>
                                  </p:childTnLst>
                                </p:cTn>
                              </p:par>
                              <p:par>
                                <p:cTn id="18" presetID="1" presetClass="exit" presetSubtype="0" fill="hold" grpId="2" nodeType="withEffect">
                                  <p:stCondLst>
                                    <p:cond delay="0"/>
                                  </p:stCondLst>
                                  <p:childTnLst>
                                    <p:set>
                                      <p:cBhvr>
                                        <p:cTn id="19"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1" animBg="1"/>
      <p:bldP spid="64" grpId="2" animBg="1"/>
      <p:bldP spid="9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Depth First Search (DFS) Example - 1</a:t>
            </a:r>
            <a:endParaRPr sz="3067" b="1" dirty="0">
              <a:solidFill>
                <a:srgbClr val="00A4B6"/>
              </a:solidFill>
              <a:latin typeface="Proxima Nova"/>
              <a:ea typeface="Proxima Nova"/>
              <a:cs typeface="Proxima Nova"/>
              <a:sym typeface="Proxima Nova"/>
            </a:endParaRPr>
          </a:p>
        </p:txBody>
      </p:sp>
      <p:sp>
        <p:nvSpPr>
          <p:cNvPr id="3" name="Oval 2">
            <a:extLst>
              <a:ext uri="{FF2B5EF4-FFF2-40B4-BE49-F238E27FC236}">
                <a16:creationId xmlns:a16="http://schemas.microsoft.com/office/drawing/2014/main" id="{1611EEDC-7CBE-88B7-6B96-C6A74B8DE38B}"/>
              </a:ext>
            </a:extLst>
          </p:cNvPr>
          <p:cNvSpPr/>
          <p:nvPr/>
        </p:nvSpPr>
        <p:spPr>
          <a:xfrm>
            <a:off x="472811" y="2196553"/>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1</a:t>
            </a:r>
          </a:p>
        </p:txBody>
      </p:sp>
      <p:sp>
        <p:nvSpPr>
          <p:cNvPr id="5" name="Oval 4">
            <a:extLst>
              <a:ext uri="{FF2B5EF4-FFF2-40B4-BE49-F238E27FC236}">
                <a16:creationId xmlns:a16="http://schemas.microsoft.com/office/drawing/2014/main" id="{3846CB07-85AF-2167-2EE5-C325FDFA2DCD}"/>
              </a:ext>
            </a:extLst>
          </p:cNvPr>
          <p:cNvSpPr/>
          <p:nvPr/>
        </p:nvSpPr>
        <p:spPr>
          <a:xfrm>
            <a:off x="472811" y="4449856"/>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2</a:t>
            </a:r>
          </a:p>
        </p:txBody>
      </p:sp>
      <p:sp>
        <p:nvSpPr>
          <p:cNvPr id="6" name="Oval 5">
            <a:extLst>
              <a:ext uri="{FF2B5EF4-FFF2-40B4-BE49-F238E27FC236}">
                <a16:creationId xmlns:a16="http://schemas.microsoft.com/office/drawing/2014/main" id="{75F330B5-5A49-7498-784D-D668674DE4DD}"/>
              </a:ext>
            </a:extLst>
          </p:cNvPr>
          <p:cNvSpPr/>
          <p:nvPr/>
        </p:nvSpPr>
        <p:spPr>
          <a:xfrm>
            <a:off x="1679570" y="3351640"/>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3</a:t>
            </a:r>
          </a:p>
        </p:txBody>
      </p:sp>
      <p:sp>
        <p:nvSpPr>
          <p:cNvPr id="7" name="Oval 6">
            <a:extLst>
              <a:ext uri="{FF2B5EF4-FFF2-40B4-BE49-F238E27FC236}">
                <a16:creationId xmlns:a16="http://schemas.microsoft.com/office/drawing/2014/main" id="{22E0FB7C-742E-8655-F542-A9186AAFE823}"/>
              </a:ext>
            </a:extLst>
          </p:cNvPr>
          <p:cNvSpPr/>
          <p:nvPr/>
        </p:nvSpPr>
        <p:spPr>
          <a:xfrm>
            <a:off x="2786720" y="2196553"/>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4</a:t>
            </a:r>
          </a:p>
        </p:txBody>
      </p:sp>
      <p:sp>
        <p:nvSpPr>
          <p:cNvPr id="8" name="Oval 7">
            <a:extLst>
              <a:ext uri="{FF2B5EF4-FFF2-40B4-BE49-F238E27FC236}">
                <a16:creationId xmlns:a16="http://schemas.microsoft.com/office/drawing/2014/main" id="{E826E687-F61B-2F8E-5D86-7287206940CB}"/>
              </a:ext>
            </a:extLst>
          </p:cNvPr>
          <p:cNvSpPr/>
          <p:nvPr/>
        </p:nvSpPr>
        <p:spPr>
          <a:xfrm>
            <a:off x="2786720" y="4449856"/>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5</a:t>
            </a:r>
          </a:p>
        </p:txBody>
      </p:sp>
      <p:cxnSp>
        <p:nvCxnSpPr>
          <p:cNvPr id="9" name="Straight Connector 8">
            <a:extLst>
              <a:ext uri="{FF2B5EF4-FFF2-40B4-BE49-F238E27FC236}">
                <a16:creationId xmlns:a16="http://schemas.microsoft.com/office/drawing/2014/main" id="{A8375E66-05EC-FEDB-F541-3450BFC33B75}"/>
              </a:ext>
            </a:extLst>
          </p:cNvPr>
          <p:cNvCxnSpPr>
            <a:cxnSpLocks/>
            <a:stCxn id="3" idx="4"/>
            <a:endCxn id="5" idx="0"/>
          </p:cNvCxnSpPr>
          <p:nvPr/>
        </p:nvCxnSpPr>
        <p:spPr>
          <a:xfrm>
            <a:off x="847211" y="2945353"/>
            <a:ext cx="0" cy="1504503"/>
          </a:xfrm>
          <a:prstGeom prst="line">
            <a:avLst/>
          </a:prstGeom>
          <a:noFill/>
          <a:ln w="28575" cap="flat" cmpd="sng" algn="ctr">
            <a:solidFill>
              <a:srgbClr val="B84742"/>
            </a:solidFill>
            <a:prstDash val="solid"/>
            <a:miter lim="800000"/>
          </a:ln>
          <a:effectLst/>
        </p:spPr>
      </p:cxnSp>
      <p:cxnSp>
        <p:nvCxnSpPr>
          <p:cNvPr id="10" name="Straight Connector 9">
            <a:extLst>
              <a:ext uri="{FF2B5EF4-FFF2-40B4-BE49-F238E27FC236}">
                <a16:creationId xmlns:a16="http://schemas.microsoft.com/office/drawing/2014/main" id="{E372C7B6-85B3-31A6-EB50-A04B9CE264D6}"/>
              </a:ext>
            </a:extLst>
          </p:cNvPr>
          <p:cNvCxnSpPr>
            <a:cxnSpLocks/>
            <a:stCxn id="6" idx="5"/>
            <a:endCxn id="8" idx="1"/>
          </p:cNvCxnSpPr>
          <p:nvPr/>
        </p:nvCxnSpPr>
        <p:spPr>
          <a:xfrm>
            <a:off x="2318711" y="3990781"/>
            <a:ext cx="577668" cy="568734"/>
          </a:xfrm>
          <a:prstGeom prst="line">
            <a:avLst/>
          </a:prstGeom>
          <a:noFill/>
          <a:ln w="28575" cap="flat" cmpd="sng" algn="ctr">
            <a:solidFill>
              <a:srgbClr val="B84742"/>
            </a:solidFill>
            <a:prstDash val="solid"/>
            <a:miter lim="800000"/>
          </a:ln>
          <a:effectLst/>
        </p:spPr>
      </p:cxnSp>
      <p:cxnSp>
        <p:nvCxnSpPr>
          <p:cNvPr id="11" name="Straight Connector 10">
            <a:extLst>
              <a:ext uri="{FF2B5EF4-FFF2-40B4-BE49-F238E27FC236}">
                <a16:creationId xmlns:a16="http://schemas.microsoft.com/office/drawing/2014/main" id="{5EC55E54-9F3F-84C1-35DB-7DFE00AD9CB9}"/>
              </a:ext>
            </a:extLst>
          </p:cNvPr>
          <p:cNvCxnSpPr>
            <a:cxnSpLocks/>
            <a:stCxn id="3" idx="5"/>
            <a:endCxn id="6" idx="1"/>
          </p:cNvCxnSpPr>
          <p:nvPr/>
        </p:nvCxnSpPr>
        <p:spPr>
          <a:xfrm>
            <a:off x="1111952" y="2835694"/>
            <a:ext cx="677277" cy="625605"/>
          </a:xfrm>
          <a:prstGeom prst="line">
            <a:avLst/>
          </a:prstGeom>
          <a:noFill/>
          <a:ln w="28575" cap="flat" cmpd="sng" algn="ctr">
            <a:solidFill>
              <a:srgbClr val="B84742"/>
            </a:solidFill>
            <a:prstDash val="solid"/>
            <a:miter lim="800000"/>
          </a:ln>
          <a:effectLst/>
        </p:spPr>
      </p:cxnSp>
      <p:cxnSp>
        <p:nvCxnSpPr>
          <p:cNvPr id="12" name="Straight Connector 11">
            <a:extLst>
              <a:ext uri="{FF2B5EF4-FFF2-40B4-BE49-F238E27FC236}">
                <a16:creationId xmlns:a16="http://schemas.microsoft.com/office/drawing/2014/main" id="{B28E902C-A258-EBD5-FB11-63FA912245F7}"/>
              </a:ext>
            </a:extLst>
          </p:cNvPr>
          <p:cNvCxnSpPr>
            <a:cxnSpLocks/>
            <a:stCxn id="3" idx="6"/>
            <a:endCxn id="7" idx="2"/>
          </p:cNvCxnSpPr>
          <p:nvPr/>
        </p:nvCxnSpPr>
        <p:spPr>
          <a:xfrm>
            <a:off x="1221611" y="2570953"/>
            <a:ext cx="1565109" cy="0"/>
          </a:xfrm>
          <a:prstGeom prst="line">
            <a:avLst/>
          </a:prstGeom>
          <a:noFill/>
          <a:ln w="28575" cap="flat" cmpd="sng" algn="ctr">
            <a:solidFill>
              <a:srgbClr val="B84742"/>
            </a:solidFill>
            <a:prstDash val="solid"/>
            <a:miter lim="800000"/>
          </a:ln>
          <a:effectLst/>
        </p:spPr>
      </p:cxnSp>
      <p:sp>
        <p:nvSpPr>
          <p:cNvPr id="62" name="Freeform 5">
            <a:extLst>
              <a:ext uri="{FF2B5EF4-FFF2-40B4-BE49-F238E27FC236}">
                <a16:creationId xmlns:a16="http://schemas.microsoft.com/office/drawing/2014/main" id="{6B93B42F-6C77-EE9C-209F-ACDE960090B0}"/>
              </a:ext>
            </a:extLst>
          </p:cNvPr>
          <p:cNvSpPr/>
          <p:nvPr/>
        </p:nvSpPr>
        <p:spPr>
          <a:xfrm>
            <a:off x="10850880" y="3577783"/>
            <a:ext cx="1040568" cy="1369364"/>
          </a:xfrm>
          <a:custGeom>
            <a:avLst/>
            <a:gdLst>
              <a:gd name="connsiteX0" fmla="*/ 0 w 762000"/>
              <a:gd name="connsiteY0" fmla="*/ 0 h 1447800"/>
              <a:gd name="connsiteX1" fmla="*/ 0 w 762000"/>
              <a:gd name="connsiteY1" fmla="*/ 1447800 h 1447800"/>
              <a:gd name="connsiteX2" fmla="*/ 762000 w 762000"/>
              <a:gd name="connsiteY2" fmla="*/ 1447800 h 1447800"/>
              <a:gd name="connsiteX3" fmla="*/ 762000 w 762000"/>
              <a:gd name="connsiteY3" fmla="*/ 38100 h 1447800"/>
            </a:gdLst>
            <a:ahLst/>
            <a:cxnLst>
              <a:cxn ang="0">
                <a:pos x="connsiteX0" y="connsiteY0"/>
              </a:cxn>
              <a:cxn ang="0">
                <a:pos x="connsiteX1" y="connsiteY1"/>
              </a:cxn>
              <a:cxn ang="0">
                <a:pos x="connsiteX2" y="connsiteY2"/>
              </a:cxn>
              <a:cxn ang="0">
                <a:pos x="connsiteX3" y="connsiteY3"/>
              </a:cxn>
            </a:cxnLst>
            <a:rect l="l" t="t" r="r" b="b"/>
            <a:pathLst>
              <a:path w="762000" h="1447800">
                <a:moveTo>
                  <a:pt x="0" y="0"/>
                </a:moveTo>
                <a:lnTo>
                  <a:pt x="0" y="1447800"/>
                </a:lnTo>
                <a:lnTo>
                  <a:pt x="762000" y="1447800"/>
                </a:lnTo>
                <a:lnTo>
                  <a:pt x="762000" y="38100"/>
                </a:lnTo>
              </a:path>
            </a:pathLst>
          </a:custGeom>
          <a:noFill/>
          <a:ln w="38100" cap="flat" cmpd="sng" algn="ctr">
            <a:solidFill>
              <a:srgbClr val="909090"/>
            </a:solidFill>
            <a:prstDash val="solid"/>
            <a:miter lim="800000"/>
          </a:ln>
          <a:effectLst/>
        </p:spPr>
        <p:txBody>
          <a:bodyPr rtlCol="0" anchor="ctr"/>
          <a:lstStyle/>
          <a:p>
            <a:pPr algn="ctr" defTabSz="1219170">
              <a:buClrTx/>
              <a:defRPr/>
            </a:pPr>
            <a:endParaRPr lang="en-US" sz="2133" kern="1200">
              <a:solidFill>
                <a:prstClr val="black"/>
              </a:solidFill>
              <a:latin typeface="Cambria" panose="02040503050406030204" pitchFamily="18" charset="0"/>
              <a:ea typeface="Cambria" panose="02040503050406030204" pitchFamily="18" charset="0"/>
              <a:cs typeface="+mn-cs"/>
            </a:endParaRPr>
          </a:p>
        </p:txBody>
      </p:sp>
      <p:sp>
        <p:nvSpPr>
          <p:cNvPr id="63" name="TextBox 62">
            <a:extLst>
              <a:ext uri="{FF2B5EF4-FFF2-40B4-BE49-F238E27FC236}">
                <a16:creationId xmlns:a16="http://schemas.microsoft.com/office/drawing/2014/main" id="{2BC3144F-6282-D6EA-1694-ED96AD8D8136}"/>
              </a:ext>
            </a:extLst>
          </p:cNvPr>
          <p:cNvSpPr txBox="1"/>
          <p:nvPr/>
        </p:nvSpPr>
        <p:spPr>
          <a:xfrm>
            <a:off x="11044530" y="5019098"/>
            <a:ext cx="659829" cy="420564"/>
          </a:xfrm>
          <a:prstGeom prst="rect">
            <a:avLst/>
          </a:prstGeom>
          <a:noFill/>
        </p:spPr>
        <p:txBody>
          <a:bodyPr wrap="square" rtlCol="0">
            <a:spAutoFit/>
          </a:bodyPr>
          <a:lstStyle/>
          <a:p>
            <a:pPr algn="ctr">
              <a:buClrTx/>
              <a:buFontTx/>
              <a:buNone/>
            </a:pPr>
            <a:r>
              <a:rPr lang="en-IN" sz="2133" b="1" kern="1200" dirty="0">
                <a:solidFill>
                  <a:srgbClr val="1D6FA9"/>
                </a:solidFill>
                <a:latin typeface="Cambria" panose="02040503050406030204" pitchFamily="18" charset="0"/>
                <a:ea typeface="Cambria" panose="02040503050406030204" pitchFamily="18" charset="0"/>
                <a:cs typeface="+mn-cs"/>
              </a:rPr>
              <a:t>S</a:t>
            </a:r>
            <a:endParaRPr lang="en-US" sz="2133" b="1" kern="1200" dirty="0">
              <a:solidFill>
                <a:srgbClr val="1D6FA9"/>
              </a:solidFill>
              <a:latin typeface="Cambria" panose="02040503050406030204" pitchFamily="18" charset="0"/>
              <a:ea typeface="Cambria" panose="02040503050406030204" pitchFamily="18" charset="0"/>
              <a:cs typeface="+mn-cs"/>
            </a:endParaRPr>
          </a:p>
        </p:txBody>
      </p:sp>
      <p:sp>
        <p:nvSpPr>
          <p:cNvPr id="88" name="Rectangle 87">
            <a:extLst>
              <a:ext uri="{FF2B5EF4-FFF2-40B4-BE49-F238E27FC236}">
                <a16:creationId xmlns:a16="http://schemas.microsoft.com/office/drawing/2014/main" id="{8CC85F8D-450A-3036-8385-EB608D203536}"/>
              </a:ext>
            </a:extLst>
          </p:cNvPr>
          <p:cNvSpPr/>
          <p:nvPr/>
        </p:nvSpPr>
        <p:spPr>
          <a:xfrm>
            <a:off x="5920091"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89" name="Rectangle 88">
            <a:extLst>
              <a:ext uri="{FF2B5EF4-FFF2-40B4-BE49-F238E27FC236}">
                <a16:creationId xmlns:a16="http://schemas.microsoft.com/office/drawing/2014/main" id="{3669FA27-69FD-EE51-61C7-A73DF26C29D1}"/>
              </a:ext>
            </a:extLst>
          </p:cNvPr>
          <p:cNvSpPr/>
          <p:nvPr/>
        </p:nvSpPr>
        <p:spPr>
          <a:xfrm>
            <a:off x="6622728"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0" name="Rectangle 89">
            <a:extLst>
              <a:ext uri="{FF2B5EF4-FFF2-40B4-BE49-F238E27FC236}">
                <a16:creationId xmlns:a16="http://schemas.microsoft.com/office/drawing/2014/main" id="{A8D143BA-E575-9879-4F63-4C340FED4351}"/>
              </a:ext>
            </a:extLst>
          </p:cNvPr>
          <p:cNvSpPr/>
          <p:nvPr/>
        </p:nvSpPr>
        <p:spPr>
          <a:xfrm>
            <a:off x="7327816"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1" name="Rectangle 90">
            <a:extLst>
              <a:ext uri="{FF2B5EF4-FFF2-40B4-BE49-F238E27FC236}">
                <a16:creationId xmlns:a16="http://schemas.microsoft.com/office/drawing/2014/main" id="{DBBBCD5E-7029-F22C-F51E-577D4AC8828C}"/>
              </a:ext>
            </a:extLst>
          </p:cNvPr>
          <p:cNvSpPr/>
          <p:nvPr/>
        </p:nvSpPr>
        <p:spPr>
          <a:xfrm>
            <a:off x="8037776"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2" name="Rectangle 91">
            <a:extLst>
              <a:ext uri="{FF2B5EF4-FFF2-40B4-BE49-F238E27FC236}">
                <a16:creationId xmlns:a16="http://schemas.microsoft.com/office/drawing/2014/main" id="{02DF9E25-CEF4-3B0F-5432-7A12DC229F88}"/>
              </a:ext>
            </a:extLst>
          </p:cNvPr>
          <p:cNvSpPr/>
          <p:nvPr/>
        </p:nvSpPr>
        <p:spPr>
          <a:xfrm>
            <a:off x="8748976"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3" name="TextBox 92">
            <a:extLst>
              <a:ext uri="{FF2B5EF4-FFF2-40B4-BE49-F238E27FC236}">
                <a16:creationId xmlns:a16="http://schemas.microsoft.com/office/drawing/2014/main" id="{FAB2DDC9-3324-4860-2782-2028A8A4E746}"/>
              </a:ext>
            </a:extLst>
          </p:cNvPr>
          <p:cNvSpPr txBox="1"/>
          <p:nvPr/>
        </p:nvSpPr>
        <p:spPr>
          <a:xfrm>
            <a:off x="5695544" y="1683748"/>
            <a:ext cx="340158" cy="461665"/>
          </a:xfrm>
          <a:prstGeom prst="rect">
            <a:avLst/>
          </a:prstGeom>
          <a:noFill/>
        </p:spPr>
        <p:txBody>
          <a:bodyPr wrap="none" rtlCol="0">
            <a:spAutoFit/>
          </a:bodyPr>
          <a:lstStyle/>
          <a:p>
            <a:pPr>
              <a:buClrTx/>
              <a:buFontTx/>
              <a:buNone/>
            </a:pPr>
            <a:r>
              <a:rPr lang="en-IN" sz="2400" b="1" kern="1200" dirty="0">
                <a:solidFill>
                  <a:prstClr val="white"/>
                </a:solidFill>
                <a:latin typeface="Roboto Condensed"/>
                <a:ea typeface="+mn-ea"/>
                <a:cs typeface="+mn-cs"/>
              </a:rPr>
              <a:t>5</a:t>
            </a:r>
            <a:endParaRPr lang="en-US" sz="2400" b="1" kern="1200" dirty="0">
              <a:solidFill>
                <a:prstClr val="white"/>
              </a:solidFill>
              <a:latin typeface="Roboto Condensed"/>
              <a:ea typeface="+mn-ea"/>
              <a:cs typeface="+mn-cs"/>
            </a:endParaRPr>
          </a:p>
        </p:txBody>
      </p:sp>
      <p:sp>
        <p:nvSpPr>
          <p:cNvPr id="94" name="Rectangle 93">
            <a:extLst>
              <a:ext uri="{FF2B5EF4-FFF2-40B4-BE49-F238E27FC236}">
                <a16:creationId xmlns:a16="http://schemas.microsoft.com/office/drawing/2014/main" id="{5EA2C49E-8C27-85DE-8A37-1259932F4FB1}"/>
              </a:ext>
            </a:extLst>
          </p:cNvPr>
          <p:cNvSpPr/>
          <p:nvPr/>
        </p:nvSpPr>
        <p:spPr>
          <a:xfrm>
            <a:off x="5920091" y="3481837"/>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1</a:t>
            </a:r>
            <a:endParaRPr lang="en-US" sz="2400" b="1" kern="1200" dirty="0">
              <a:solidFill>
                <a:prstClr val="white"/>
              </a:solidFill>
              <a:latin typeface="Roboto Condensed"/>
              <a:ea typeface="+mn-ea"/>
              <a:cs typeface="+mn-cs"/>
            </a:endParaRPr>
          </a:p>
        </p:txBody>
      </p:sp>
      <p:sp>
        <p:nvSpPr>
          <p:cNvPr id="95" name="Rectangle 94">
            <a:extLst>
              <a:ext uri="{FF2B5EF4-FFF2-40B4-BE49-F238E27FC236}">
                <a16:creationId xmlns:a16="http://schemas.microsoft.com/office/drawing/2014/main" id="{7B7883C3-B3AE-FA91-CFE0-3AF1C7CEAC1E}"/>
              </a:ext>
            </a:extLst>
          </p:cNvPr>
          <p:cNvSpPr/>
          <p:nvPr/>
        </p:nvSpPr>
        <p:spPr>
          <a:xfrm>
            <a:off x="8026460"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5</a:t>
            </a:r>
            <a:endParaRPr lang="en-US" sz="2400" b="1" kern="1200" dirty="0">
              <a:solidFill>
                <a:prstClr val="white"/>
              </a:solidFill>
              <a:latin typeface="Roboto Condensed"/>
              <a:ea typeface="+mn-ea"/>
              <a:cs typeface="+mn-cs"/>
            </a:endParaRPr>
          </a:p>
        </p:txBody>
      </p:sp>
      <p:sp>
        <p:nvSpPr>
          <p:cNvPr id="96" name="Rectangle 95">
            <a:extLst>
              <a:ext uri="{FF2B5EF4-FFF2-40B4-BE49-F238E27FC236}">
                <a16:creationId xmlns:a16="http://schemas.microsoft.com/office/drawing/2014/main" id="{8F37219D-3862-3037-FDEC-FCD88132DC29}"/>
              </a:ext>
            </a:extLst>
          </p:cNvPr>
          <p:cNvSpPr/>
          <p:nvPr/>
        </p:nvSpPr>
        <p:spPr>
          <a:xfrm>
            <a:off x="8743027" y="3482333"/>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4</a:t>
            </a:r>
            <a:endParaRPr lang="en-US" sz="2400" b="1" kern="1200" dirty="0">
              <a:solidFill>
                <a:prstClr val="white"/>
              </a:solidFill>
              <a:latin typeface="Roboto Condensed"/>
              <a:ea typeface="+mn-ea"/>
              <a:cs typeface="+mn-cs"/>
            </a:endParaRPr>
          </a:p>
        </p:txBody>
      </p:sp>
      <p:sp>
        <p:nvSpPr>
          <p:cNvPr id="97" name="TextBox 96">
            <a:extLst>
              <a:ext uri="{FF2B5EF4-FFF2-40B4-BE49-F238E27FC236}">
                <a16:creationId xmlns:a16="http://schemas.microsoft.com/office/drawing/2014/main" id="{CCDC2597-40CC-05B9-EFDF-9B38B454B470}"/>
              </a:ext>
            </a:extLst>
          </p:cNvPr>
          <p:cNvSpPr txBox="1"/>
          <p:nvPr/>
        </p:nvSpPr>
        <p:spPr>
          <a:xfrm>
            <a:off x="6840076" y="4260028"/>
            <a:ext cx="1686680" cy="379656"/>
          </a:xfrm>
          <a:prstGeom prst="rect">
            <a:avLst/>
          </a:prstGeom>
          <a:noFill/>
        </p:spPr>
        <p:txBody>
          <a:bodyPr wrap="none" rtlCol="0">
            <a:spAutoFit/>
          </a:bodyPr>
          <a:lstStyle/>
          <a:p>
            <a:r>
              <a:rPr lang="en-IN" b="1" dirty="0">
                <a:solidFill>
                  <a:srgbClr val="0070C0"/>
                </a:solidFill>
                <a:latin typeface="Cambria" panose="02040503050406030204" pitchFamily="18" charset="0"/>
                <a:ea typeface="Cambria" panose="02040503050406030204" pitchFamily="18" charset="0"/>
              </a:rPr>
              <a:t>Visited Nodes</a:t>
            </a:r>
          </a:p>
        </p:txBody>
      </p:sp>
      <p:sp>
        <p:nvSpPr>
          <p:cNvPr id="98" name="Rectangle 97">
            <a:extLst>
              <a:ext uri="{FF2B5EF4-FFF2-40B4-BE49-F238E27FC236}">
                <a16:creationId xmlns:a16="http://schemas.microsoft.com/office/drawing/2014/main" id="{344C185F-904E-7B09-8EFC-A6CFCB99589A}"/>
              </a:ext>
            </a:extLst>
          </p:cNvPr>
          <p:cNvSpPr/>
          <p:nvPr/>
        </p:nvSpPr>
        <p:spPr>
          <a:xfrm>
            <a:off x="6631844" y="3481837"/>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2</a:t>
            </a:r>
            <a:endParaRPr lang="en-US" sz="2400" b="1" kern="1200" dirty="0">
              <a:solidFill>
                <a:prstClr val="white"/>
              </a:solidFill>
              <a:latin typeface="Roboto Condensed"/>
              <a:ea typeface="+mn-ea"/>
              <a:cs typeface="+mn-cs"/>
            </a:endParaRPr>
          </a:p>
        </p:txBody>
      </p:sp>
      <p:sp>
        <p:nvSpPr>
          <p:cNvPr id="99" name="Rectangle 98">
            <a:extLst>
              <a:ext uri="{FF2B5EF4-FFF2-40B4-BE49-F238E27FC236}">
                <a16:creationId xmlns:a16="http://schemas.microsoft.com/office/drawing/2014/main" id="{1D90017F-8647-98D8-5821-F2BE3E4409CD}"/>
              </a:ext>
            </a:extLst>
          </p:cNvPr>
          <p:cNvSpPr/>
          <p:nvPr/>
        </p:nvSpPr>
        <p:spPr>
          <a:xfrm>
            <a:off x="7342424" y="3481837"/>
            <a:ext cx="679571"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3</a:t>
            </a:r>
            <a:endParaRPr lang="en-US" sz="2400" b="1" kern="1200" dirty="0">
              <a:solidFill>
                <a:prstClr val="white"/>
              </a:solidFill>
              <a:latin typeface="Roboto Condensed"/>
              <a:ea typeface="+mn-ea"/>
              <a:cs typeface="+mn-cs"/>
            </a:endParaRPr>
          </a:p>
        </p:txBody>
      </p:sp>
      <p:cxnSp>
        <p:nvCxnSpPr>
          <p:cNvPr id="13" name="Straight Connector 12">
            <a:extLst>
              <a:ext uri="{FF2B5EF4-FFF2-40B4-BE49-F238E27FC236}">
                <a16:creationId xmlns:a16="http://schemas.microsoft.com/office/drawing/2014/main" id="{7618C905-3B43-8FA4-644A-3D443A768E96}"/>
              </a:ext>
            </a:extLst>
          </p:cNvPr>
          <p:cNvCxnSpPr>
            <a:cxnSpLocks/>
            <a:stCxn id="5" idx="7"/>
            <a:endCxn id="6" idx="3"/>
          </p:cNvCxnSpPr>
          <p:nvPr/>
        </p:nvCxnSpPr>
        <p:spPr>
          <a:xfrm flipV="1">
            <a:off x="1111952" y="3990781"/>
            <a:ext cx="677277" cy="568734"/>
          </a:xfrm>
          <a:prstGeom prst="line">
            <a:avLst/>
          </a:prstGeom>
          <a:noFill/>
          <a:ln w="28575" cap="flat" cmpd="sng" algn="ctr">
            <a:solidFill>
              <a:srgbClr val="B84742"/>
            </a:solidFill>
            <a:prstDash val="solid"/>
            <a:miter lim="800000"/>
          </a:ln>
          <a:effectLst/>
        </p:spPr>
      </p:cxnSp>
      <p:sp>
        <p:nvSpPr>
          <p:cNvPr id="14" name="TextBox 13">
            <a:extLst>
              <a:ext uri="{FF2B5EF4-FFF2-40B4-BE49-F238E27FC236}">
                <a16:creationId xmlns:a16="http://schemas.microsoft.com/office/drawing/2014/main" id="{874A6874-309B-E0A6-551B-CDBA39B45981}"/>
              </a:ext>
            </a:extLst>
          </p:cNvPr>
          <p:cNvSpPr txBox="1"/>
          <p:nvPr/>
        </p:nvSpPr>
        <p:spPr>
          <a:xfrm>
            <a:off x="152401" y="1019069"/>
            <a:ext cx="11894966" cy="461665"/>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effectLst/>
                <a:latin typeface="Cambria" panose="02040503050406030204" pitchFamily="18" charset="0"/>
                <a:ea typeface="Cambria" panose="02040503050406030204" pitchFamily="18" charset="0"/>
              </a:rPr>
              <a:t>Now stack is empty it means all the nodes are visited successfully.</a:t>
            </a:r>
          </a:p>
        </p:txBody>
      </p:sp>
    </p:spTree>
    <p:extLst>
      <p:ext uri="{BB962C8B-B14F-4D97-AF65-F5344CB8AC3E}">
        <p14:creationId xmlns:p14="http://schemas.microsoft.com/office/powerpoint/2010/main" val="2749062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Depth First Search (DFS) Examples</a:t>
            </a:r>
            <a:endParaRPr sz="3067" b="1" dirty="0">
              <a:solidFill>
                <a:srgbClr val="00A4B6"/>
              </a:solidFill>
              <a:latin typeface="Proxima Nova"/>
              <a:ea typeface="Proxima Nova"/>
              <a:cs typeface="Proxima Nova"/>
              <a:sym typeface="Proxima Nova"/>
            </a:endParaRPr>
          </a:p>
        </p:txBody>
      </p:sp>
      <p:sp>
        <p:nvSpPr>
          <p:cNvPr id="83" name="Oval 82">
            <a:extLst>
              <a:ext uri="{FF2B5EF4-FFF2-40B4-BE49-F238E27FC236}">
                <a16:creationId xmlns:a16="http://schemas.microsoft.com/office/drawing/2014/main" id="{78E551AE-24D6-259B-351A-DBFE453FF0FB}"/>
              </a:ext>
            </a:extLst>
          </p:cNvPr>
          <p:cNvSpPr/>
          <p:nvPr/>
        </p:nvSpPr>
        <p:spPr>
          <a:xfrm>
            <a:off x="3505200" y="1037171"/>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84" name="Oval 83">
            <a:extLst>
              <a:ext uri="{FF2B5EF4-FFF2-40B4-BE49-F238E27FC236}">
                <a16:creationId xmlns:a16="http://schemas.microsoft.com/office/drawing/2014/main" id="{8E24C983-B367-148F-FF8A-5DA8E7BF79BC}"/>
              </a:ext>
            </a:extLst>
          </p:cNvPr>
          <p:cNvSpPr/>
          <p:nvPr/>
        </p:nvSpPr>
        <p:spPr>
          <a:xfrm>
            <a:off x="2895600" y="1570571"/>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85" name="Oval 84">
            <a:extLst>
              <a:ext uri="{FF2B5EF4-FFF2-40B4-BE49-F238E27FC236}">
                <a16:creationId xmlns:a16="http://schemas.microsoft.com/office/drawing/2014/main" id="{95B66FB2-64BC-17B3-81B5-0872755CFF25}"/>
              </a:ext>
            </a:extLst>
          </p:cNvPr>
          <p:cNvSpPr/>
          <p:nvPr/>
        </p:nvSpPr>
        <p:spPr>
          <a:xfrm>
            <a:off x="4191000" y="1570571"/>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86" name="Oval 85">
            <a:extLst>
              <a:ext uri="{FF2B5EF4-FFF2-40B4-BE49-F238E27FC236}">
                <a16:creationId xmlns:a16="http://schemas.microsoft.com/office/drawing/2014/main" id="{FFE5E731-16FC-56D7-CD8E-EF04559DC744}"/>
              </a:ext>
            </a:extLst>
          </p:cNvPr>
          <p:cNvSpPr/>
          <p:nvPr/>
        </p:nvSpPr>
        <p:spPr>
          <a:xfrm>
            <a:off x="2438400" y="2180171"/>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87" name="Oval 86">
            <a:extLst>
              <a:ext uri="{FF2B5EF4-FFF2-40B4-BE49-F238E27FC236}">
                <a16:creationId xmlns:a16="http://schemas.microsoft.com/office/drawing/2014/main" id="{7F61BA05-A842-04C4-A24E-507F9BDEC7BF}"/>
              </a:ext>
            </a:extLst>
          </p:cNvPr>
          <p:cNvSpPr/>
          <p:nvPr/>
        </p:nvSpPr>
        <p:spPr>
          <a:xfrm>
            <a:off x="3276600" y="2180171"/>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88" name="Oval 87">
            <a:extLst>
              <a:ext uri="{FF2B5EF4-FFF2-40B4-BE49-F238E27FC236}">
                <a16:creationId xmlns:a16="http://schemas.microsoft.com/office/drawing/2014/main" id="{5D4366AA-B9F5-0BC6-EE09-7F433DB6B518}"/>
              </a:ext>
            </a:extLst>
          </p:cNvPr>
          <p:cNvSpPr/>
          <p:nvPr/>
        </p:nvSpPr>
        <p:spPr>
          <a:xfrm>
            <a:off x="3886200" y="2180171"/>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F</a:t>
            </a:r>
          </a:p>
        </p:txBody>
      </p:sp>
      <p:sp>
        <p:nvSpPr>
          <p:cNvPr id="89" name="Oval 88">
            <a:extLst>
              <a:ext uri="{FF2B5EF4-FFF2-40B4-BE49-F238E27FC236}">
                <a16:creationId xmlns:a16="http://schemas.microsoft.com/office/drawing/2014/main" id="{C074C071-B09E-B3C3-3B70-298AC4C330D7}"/>
              </a:ext>
            </a:extLst>
          </p:cNvPr>
          <p:cNvSpPr/>
          <p:nvPr/>
        </p:nvSpPr>
        <p:spPr>
          <a:xfrm>
            <a:off x="4648200" y="2180171"/>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G</a:t>
            </a:r>
          </a:p>
        </p:txBody>
      </p:sp>
      <p:sp>
        <p:nvSpPr>
          <p:cNvPr id="90" name="Oval 89">
            <a:extLst>
              <a:ext uri="{FF2B5EF4-FFF2-40B4-BE49-F238E27FC236}">
                <a16:creationId xmlns:a16="http://schemas.microsoft.com/office/drawing/2014/main" id="{0D7DA50E-5A2B-2B36-9789-FFDF9630CE84}"/>
              </a:ext>
            </a:extLst>
          </p:cNvPr>
          <p:cNvSpPr/>
          <p:nvPr/>
        </p:nvSpPr>
        <p:spPr>
          <a:xfrm>
            <a:off x="3505200" y="3323171"/>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H</a:t>
            </a:r>
          </a:p>
        </p:txBody>
      </p:sp>
      <p:cxnSp>
        <p:nvCxnSpPr>
          <p:cNvPr id="91" name="Straight Connector 90">
            <a:extLst>
              <a:ext uri="{FF2B5EF4-FFF2-40B4-BE49-F238E27FC236}">
                <a16:creationId xmlns:a16="http://schemas.microsoft.com/office/drawing/2014/main" id="{48FF7984-8F22-DB6F-94BA-5C7E412F5934}"/>
              </a:ext>
            </a:extLst>
          </p:cNvPr>
          <p:cNvCxnSpPr>
            <a:stCxn id="83" idx="3"/>
            <a:endCxn id="84" idx="7"/>
          </p:cNvCxnSpPr>
          <p:nvPr/>
        </p:nvCxnSpPr>
        <p:spPr>
          <a:xfrm flipH="1">
            <a:off x="3220804" y="1362375"/>
            <a:ext cx="340192" cy="263992"/>
          </a:xfrm>
          <a:prstGeom prst="line">
            <a:avLst/>
          </a:prstGeom>
          <a:noFill/>
          <a:ln w="28575" cap="flat" cmpd="sng" algn="ctr">
            <a:solidFill>
              <a:srgbClr val="B84742"/>
            </a:solidFill>
            <a:prstDash val="solid"/>
            <a:miter lim="800000"/>
            <a:headEnd type="none" w="med" len="med"/>
            <a:tailEnd type="arrow" w="med" len="med"/>
          </a:ln>
          <a:effectLst/>
        </p:spPr>
      </p:cxnSp>
      <p:cxnSp>
        <p:nvCxnSpPr>
          <p:cNvPr id="92" name="Straight Connector 91">
            <a:extLst>
              <a:ext uri="{FF2B5EF4-FFF2-40B4-BE49-F238E27FC236}">
                <a16:creationId xmlns:a16="http://schemas.microsoft.com/office/drawing/2014/main" id="{F6ED0816-1782-C180-9AA7-75665D88F261}"/>
              </a:ext>
            </a:extLst>
          </p:cNvPr>
          <p:cNvCxnSpPr>
            <a:stCxn id="83" idx="5"/>
            <a:endCxn id="85" idx="1"/>
          </p:cNvCxnSpPr>
          <p:nvPr/>
        </p:nvCxnSpPr>
        <p:spPr>
          <a:xfrm>
            <a:off x="3830404" y="1362375"/>
            <a:ext cx="416392" cy="263992"/>
          </a:xfrm>
          <a:prstGeom prst="line">
            <a:avLst/>
          </a:prstGeom>
          <a:noFill/>
          <a:ln w="28575" cap="flat" cmpd="sng" algn="ctr">
            <a:solidFill>
              <a:srgbClr val="B84742"/>
            </a:solidFill>
            <a:prstDash val="solid"/>
            <a:miter lim="800000"/>
            <a:headEnd type="none" w="med" len="med"/>
            <a:tailEnd type="arrow" w="med" len="med"/>
          </a:ln>
          <a:effectLst/>
        </p:spPr>
      </p:cxnSp>
      <p:cxnSp>
        <p:nvCxnSpPr>
          <p:cNvPr id="93" name="Straight Connector 92">
            <a:extLst>
              <a:ext uri="{FF2B5EF4-FFF2-40B4-BE49-F238E27FC236}">
                <a16:creationId xmlns:a16="http://schemas.microsoft.com/office/drawing/2014/main" id="{675BCC1D-ABA8-A5C4-5F98-E21A9CED6801}"/>
              </a:ext>
            </a:extLst>
          </p:cNvPr>
          <p:cNvCxnSpPr>
            <a:stCxn id="84" idx="3"/>
            <a:endCxn id="86" idx="0"/>
          </p:cNvCxnSpPr>
          <p:nvPr/>
        </p:nvCxnSpPr>
        <p:spPr>
          <a:xfrm flipH="1">
            <a:off x="2628900" y="1895775"/>
            <a:ext cx="322496" cy="284396"/>
          </a:xfrm>
          <a:prstGeom prst="line">
            <a:avLst/>
          </a:prstGeom>
          <a:noFill/>
          <a:ln w="28575" cap="flat" cmpd="sng" algn="ctr">
            <a:solidFill>
              <a:srgbClr val="B84742"/>
            </a:solidFill>
            <a:prstDash val="solid"/>
            <a:miter lim="800000"/>
            <a:headEnd type="none" w="med" len="med"/>
            <a:tailEnd type="arrow" w="med" len="med"/>
          </a:ln>
          <a:effectLst/>
        </p:spPr>
      </p:cxnSp>
      <p:cxnSp>
        <p:nvCxnSpPr>
          <p:cNvPr id="94" name="Straight Connector 93">
            <a:extLst>
              <a:ext uri="{FF2B5EF4-FFF2-40B4-BE49-F238E27FC236}">
                <a16:creationId xmlns:a16="http://schemas.microsoft.com/office/drawing/2014/main" id="{36669F4B-B58D-AD26-8B19-1EAE63745236}"/>
              </a:ext>
            </a:extLst>
          </p:cNvPr>
          <p:cNvCxnSpPr>
            <a:stCxn id="84" idx="5"/>
            <a:endCxn id="87" idx="0"/>
          </p:cNvCxnSpPr>
          <p:nvPr/>
        </p:nvCxnSpPr>
        <p:spPr>
          <a:xfrm>
            <a:off x="3220804" y="1895775"/>
            <a:ext cx="246296" cy="284396"/>
          </a:xfrm>
          <a:prstGeom prst="line">
            <a:avLst/>
          </a:prstGeom>
          <a:noFill/>
          <a:ln w="28575" cap="flat" cmpd="sng" algn="ctr">
            <a:solidFill>
              <a:srgbClr val="B84742"/>
            </a:solidFill>
            <a:prstDash val="solid"/>
            <a:miter lim="800000"/>
            <a:headEnd type="none" w="med" len="med"/>
            <a:tailEnd type="arrow" w="med" len="med"/>
          </a:ln>
          <a:effectLst/>
        </p:spPr>
      </p:cxnSp>
      <p:cxnSp>
        <p:nvCxnSpPr>
          <p:cNvPr id="95" name="Straight Connector 94">
            <a:extLst>
              <a:ext uri="{FF2B5EF4-FFF2-40B4-BE49-F238E27FC236}">
                <a16:creationId xmlns:a16="http://schemas.microsoft.com/office/drawing/2014/main" id="{50768978-2BA3-FCD1-4E21-CCA08D8B3FF2}"/>
              </a:ext>
            </a:extLst>
          </p:cNvPr>
          <p:cNvCxnSpPr>
            <a:stCxn id="85" idx="3"/>
            <a:endCxn id="88" idx="0"/>
          </p:cNvCxnSpPr>
          <p:nvPr/>
        </p:nvCxnSpPr>
        <p:spPr>
          <a:xfrm flipH="1">
            <a:off x="4076700" y="1895775"/>
            <a:ext cx="170096" cy="284396"/>
          </a:xfrm>
          <a:prstGeom prst="line">
            <a:avLst/>
          </a:prstGeom>
          <a:noFill/>
          <a:ln w="28575" cap="flat" cmpd="sng" algn="ctr">
            <a:solidFill>
              <a:srgbClr val="B84742"/>
            </a:solidFill>
            <a:prstDash val="solid"/>
            <a:miter lim="800000"/>
            <a:headEnd type="none" w="med" len="med"/>
            <a:tailEnd type="arrow" w="med" len="med"/>
          </a:ln>
          <a:effectLst/>
        </p:spPr>
      </p:cxnSp>
      <p:cxnSp>
        <p:nvCxnSpPr>
          <p:cNvPr id="96" name="Straight Connector 95">
            <a:extLst>
              <a:ext uri="{FF2B5EF4-FFF2-40B4-BE49-F238E27FC236}">
                <a16:creationId xmlns:a16="http://schemas.microsoft.com/office/drawing/2014/main" id="{3BF9C28B-54D7-BB21-F6A9-771A37145D6D}"/>
              </a:ext>
            </a:extLst>
          </p:cNvPr>
          <p:cNvCxnSpPr>
            <a:stCxn id="85" idx="5"/>
            <a:endCxn id="89" idx="0"/>
          </p:cNvCxnSpPr>
          <p:nvPr/>
        </p:nvCxnSpPr>
        <p:spPr>
          <a:xfrm>
            <a:off x="4516204" y="1895775"/>
            <a:ext cx="322496" cy="284396"/>
          </a:xfrm>
          <a:prstGeom prst="line">
            <a:avLst/>
          </a:prstGeom>
          <a:noFill/>
          <a:ln w="28575" cap="flat" cmpd="sng" algn="ctr">
            <a:solidFill>
              <a:srgbClr val="B84742"/>
            </a:solidFill>
            <a:prstDash val="solid"/>
            <a:miter lim="800000"/>
            <a:headEnd type="none" w="med" len="med"/>
            <a:tailEnd type="arrow" w="med" len="med"/>
          </a:ln>
          <a:effectLst/>
        </p:spPr>
      </p:cxnSp>
      <p:cxnSp>
        <p:nvCxnSpPr>
          <p:cNvPr id="97" name="Straight Connector 96">
            <a:extLst>
              <a:ext uri="{FF2B5EF4-FFF2-40B4-BE49-F238E27FC236}">
                <a16:creationId xmlns:a16="http://schemas.microsoft.com/office/drawing/2014/main" id="{210AFBD1-DFB1-876C-455D-25B289857C9D}"/>
              </a:ext>
            </a:extLst>
          </p:cNvPr>
          <p:cNvCxnSpPr>
            <a:stCxn id="86" idx="4"/>
            <a:endCxn id="90" idx="2"/>
          </p:cNvCxnSpPr>
          <p:nvPr/>
        </p:nvCxnSpPr>
        <p:spPr>
          <a:xfrm>
            <a:off x="2628900" y="2561171"/>
            <a:ext cx="876300" cy="952500"/>
          </a:xfrm>
          <a:prstGeom prst="line">
            <a:avLst/>
          </a:prstGeom>
          <a:noFill/>
          <a:ln w="28575" cap="flat" cmpd="sng" algn="ctr">
            <a:solidFill>
              <a:srgbClr val="B84742"/>
            </a:solidFill>
            <a:prstDash val="solid"/>
            <a:miter lim="800000"/>
            <a:headEnd type="none" w="med" len="med"/>
            <a:tailEnd type="arrow" w="med" len="med"/>
          </a:ln>
          <a:effectLst/>
        </p:spPr>
      </p:cxnSp>
      <p:cxnSp>
        <p:nvCxnSpPr>
          <p:cNvPr id="98" name="Straight Connector 97">
            <a:extLst>
              <a:ext uri="{FF2B5EF4-FFF2-40B4-BE49-F238E27FC236}">
                <a16:creationId xmlns:a16="http://schemas.microsoft.com/office/drawing/2014/main" id="{CE2FDD5B-6A75-F1EB-A556-8D7DCF44768E}"/>
              </a:ext>
            </a:extLst>
          </p:cNvPr>
          <p:cNvCxnSpPr>
            <a:stCxn id="87" idx="4"/>
            <a:endCxn id="90" idx="1"/>
          </p:cNvCxnSpPr>
          <p:nvPr/>
        </p:nvCxnSpPr>
        <p:spPr>
          <a:xfrm>
            <a:off x="3467100" y="2561171"/>
            <a:ext cx="93896" cy="817796"/>
          </a:xfrm>
          <a:prstGeom prst="line">
            <a:avLst/>
          </a:prstGeom>
          <a:noFill/>
          <a:ln w="28575" cap="flat" cmpd="sng" algn="ctr">
            <a:solidFill>
              <a:srgbClr val="B84742"/>
            </a:solidFill>
            <a:prstDash val="solid"/>
            <a:miter lim="800000"/>
            <a:headEnd type="none" w="med" len="med"/>
            <a:tailEnd type="arrow" w="med" len="med"/>
          </a:ln>
          <a:effectLst/>
        </p:spPr>
      </p:cxnSp>
      <p:cxnSp>
        <p:nvCxnSpPr>
          <p:cNvPr id="99" name="Straight Connector 98">
            <a:extLst>
              <a:ext uri="{FF2B5EF4-FFF2-40B4-BE49-F238E27FC236}">
                <a16:creationId xmlns:a16="http://schemas.microsoft.com/office/drawing/2014/main" id="{7AA014F3-381A-BBE4-711B-EC8AB1FEE265}"/>
              </a:ext>
            </a:extLst>
          </p:cNvPr>
          <p:cNvCxnSpPr>
            <a:stCxn id="88" idx="4"/>
            <a:endCxn id="90" idx="7"/>
          </p:cNvCxnSpPr>
          <p:nvPr/>
        </p:nvCxnSpPr>
        <p:spPr>
          <a:xfrm flipH="1">
            <a:off x="3830404" y="2561171"/>
            <a:ext cx="246296" cy="817796"/>
          </a:xfrm>
          <a:prstGeom prst="line">
            <a:avLst/>
          </a:prstGeom>
          <a:noFill/>
          <a:ln w="28575" cap="flat" cmpd="sng" algn="ctr">
            <a:solidFill>
              <a:srgbClr val="B84742"/>
            </a:solidFill>
            <a:prstDash val="solid"/>
            <a:miter lim="800000"/>
            <a:headEnd type="none" w="med" len="med"/>
            <a:tailEnd type="arrow" w="med" len="med"/>
          </a:ln>
          <a:effectLst/>
        </p:spPr>
      </p:cxnSp>
      <p:cxnSp>
        <p:nvCxnSpPr>
          <p:cNvPr id="100" name="Straight Connector 99">
            <a:extLst>
              <a:ext uri="{FF2B5EF4-FFF2-40B4-BE49-F238E27FC236}">
                <a16:creationId xmlns:a16="http://schemas.microsoft.com/office/drawing/2014/main" id="{FCBC9A99-E131-2396-9075-EBD4C51AB840}"/>
              </a:ext>
            </a:extLst>
          </p:cNvPr>
          <p:cNvCxnSpPr>
            <a:stCxn id="89" idx="4"/>
            <a:endCxn id="90" idx="6"/>
          </p:cNvCxnSpPr>
          <p:nvPr/>
        </p:nvCxnSpPr>
        <p:spPr>
          <a:xfrm flipH="1">
            <a:off x="3886200" y="2561171"/>
            <a:ext cx="952500" cy="952500"/>
          </a:xfrm>
          <a:prstGeom prst="line">
            <a:avLst/>
          </a:prstGeom>
          <a:noFill/>
          <a:ln w="28575" cap="flat" cmpd="sng" algn="ctr">
            <a:solidFill>
              <a:srgbClr val="B84742"/>
            </a:solidFill>
            <a:prstDash val="solid"/>
            <a:miter lim="800000"/>
            <a:headEnd type="none" w="med" len="med"/>
            <a:tailEnd type="arrow" w="med" len="med"/>
          </a:ln>
          <a:effectLst/>
        </p:spPr>
      </p:cxnSp>
      <p:sp>
        <p:nvSpPr>
          <p:cNvPr id="101" name="Oval 100">
            <a:extLst>
              <a:ext uri="{FF2B5EF4-FFF2-40B4-BE49-F238E27FC236}">
                <a16:creationId xmlns:a16="http://schemas.microsoft.com/office/drawing/2014/main" id="{8670F4F8-85A3-7A5E-CBF9-00B6A6B32AE1}"/>
              </a:ext>
            </a:extLst>
          </p:cNvPr>
          <p:cNvSpPr/>
          <p:nvPr/>
        </p:nvSpPr>
        <p:spPr>
          <a:xfrm>
            <a:off x="2954104" y="4763267"/>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102" name="Oval 101">
            <a:extLst>
              <a:ext uri="{FF2B5EF4-FFF2-40B4-BE49-F238E27FC236}">
                <a16:creationId xmlns:a16="http://schemas.microsoft.com/office/drawing/2014/main" id="{A897DE02-988B-3BE8-E7A6-B505B459C391}"/>
              </a:ext>
            </a:extLst>
          </p:cNvPr>
          <p:cNvSpPr/>
          <p:nvPr/>
        </p:nvSpPr>
        <p:spPr>
          <a:xfrm>
            <a:off x="2281004" y="5334767"/>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103" name="Oval 102">
            <a:extLst>
              <a:ext uri="{FF2B5EF4-FFF2-40B4-BE49-F238E27FC236}">
                <a16:creationId xmlns:a16="http://schemas.microsoft.com/office/drawing/2014/main" id="{CC9937A9-BA86-811A-BD3A-7BE93A0EF95B}"/>
              </a:ext>
            </a:extLst>
          </p:cNvPr>
          <p:cNvSpPr/>
          <p:nvPr/>
        </p:nvSpPr>
        <p:spPr>
          <a:xfrm>
            <a:off x="3657600" y="5334767"/>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104" name="Oval 103">
            <a:extLst>
              <a:ext uri="{FF2B5EF4-FFF2-40B4-BE49-F238E27FC236}">
                <a16:creationId xmlns:a16="http://schemas.microsoft.com/office/drawing/2014/main" id="{4910F125-7D18-3C37-6F2C-3C7E94B3CDF5}"/>
              </a:ext>
            </a:extLst>
          </p:cNvPr>
          <p:cNvSpPr/>
          <p:nvPr/>
        </p:nvSpPr>
        <p:spPr>
          <a:xfrm>
            <a:off x="2962952" y="5913971"/>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105" name="Oval 104">
            <a:extLst>
              <a:ext uri="{FF2B5EF4-FFF2-40B4-BE49-F238E27FC236}">
                <a16:creationId xmlns:a16="http://schemas.microsoft.com/office/drawing/2014/main" id="{EA545E21-4D46-08D2-8F3F-6CD136D73A7B}"/>
              </a:ext>
            </a:extLst>
          </p:cNvPr>
          <p:cNvSpPr/>
          <p:nvPr/>
        </p:nvSpPr>
        <p:spPr>
          <a:xfrm>
            <a:off x="4987248" y="5334767"/>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106" name="Oval 105">
            <a:extLst>
              <a:ext uri="{FF2B5EF4-FFF2-40B4-BE49-F238E27FC236}">
                <a16:creationId xmlns:a16="http://schemas.microsoft.com/office/drawing/2014/main" id="{E37CD304-B1A6-DB74-9A22-FA852DA36ED5}"/>
              </a:ext>
            </a:extLst>
          </p:cNvPr>
          <p:cNvSpPr/>
          <p:nvPr/>
        </p:nvSpPr>
        <p:spPr>
          <a:xfrm>
            <a:off x="4191000" y="5913971"/>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F</a:t>
            </a:r>
          </a:p>
        </p:txBody>
      </p:sp>
      <p:cxnSp>
        <p:nvCxnSpPr>
          <p:cNvPr id="107" name="Straight Connector 106">
            <a:extLst>
              <a:ext uri="{FF2B5EF4-FFF2-40B4-BE49-F238E27FC236}">
                <a16:creationId xmlns:a16="http://schemas.microsoft.com/office/drawing/2014/main" id="{22275940-E7E5-0A9A-A987-D4C434B9C113}"/>
              </a:ext>
            </a:extLst>
          </p:cNvPr>
          <p:cNvCxnSpPr>
            <a:stCxn id="101" idx="3"/>
            <a:endCxn id="102" idx="7"/>
          </p:cNvCxnSpPr>
          <p:nvPr/>
        </p:nvCxnSpPr>
        <p:spPr>
          <a:xfrm flipH="1">
            <a:off x="2606208" y="5088471"/>
            <a:ext cx="403692" cy="302092"/>
          </a:xfrm>
          <a:prstGeom prst="line">
            <a:avLst/>
          </a:prstGeom>
          <a:noFill/>
          <a:ln w="28575" cap="flat" cmpd="sng" algn="ctr">
            <a:solidFill>
              <a:srgbClr val="B84742"/>
            </a:solidFill>
            <a:prstDash val="solid"/>
            <a:miter lim="800000"/>
          </a:ln>
          <a:effectLst/>
        </p:spPr>
      </p:cxnSp>
      <p:cxnSp>
        <p:nvCxnSpPr>
          <p:cNvPr id="108" name="Straight Connector 107">
            <a:extLst>
              <a:ext uri="{FF2B5EF4-FFF2-40B4-BE49-F238E27FC236}">
                <a16:creationId xmlns:a16="http://schemas.microsoft.com/office/drawing/2014/main" id="{AE979C0B-4866-D798-44B5-8333EF3620F4}"/>
              </a:ext>
            </a:extLst>
          </p:cNvPr>
          <p:cNvCxnSpPr>
            <a:stCxn id="101" idx="5"/>
            <a:endCxn id="103" idx="1"/>
          </p:cNvCxnSpPr>
          <p:nvPr/>
        </p:nvCxnSpPr>
        <p:spPr>
          <a:xfrm>
            <a:off x="3279308" y="5088471"/>
            <a:ext cx="434088" cy="302092"/>
          </a:xfrm>
          <a:prstGeom prst="line">
            <a:avLst/>
          </a:prstGeom>
          <a:noFill/>
          <a:ln w="28575" cap="flat" cmpd="sng" algn="ctr">
            <a:solidFill>
              <a:srgbClr val="B84742"/>
            </a:solidFill>
            <a:prstDash val="solid"/>
            <a:miter lim="800000"/>
          </a:ln>
          <a:effectLst/>
        </p:spPr>
      </p:cxnSp>
      <p:cxnSp>
        <p:nvCxnSpPr>
          <p:cNvPr id="109" name="Straight Connector 108">
            <a:extLst>
              <a:ext uri="{FF2B5EF4-FFF2-40B4-BE49-F238E27FC236}">
                <a16:creationId xmlns:a16="http://schemas.microsoft.com/office/drawing/2014/main" id="{DF1A8F13-F191-8993-1BB6-5713EB99AEDA}"/>
              </a:ext>
            </a:extLst>
          </p:cNvPr>
          <p:cNvCxnSpPr>
            <a:stCxn id="102" idx="5"/>
            <a:endCxn id="104" idx="2"/>
          </p:cNvCxnSpPr>
          <p:nvPr/>
        </p:nvCxnSpPr>
        <p:spPr>
          <a:xfrm>
            <a:off x="2606208" y="5659971"/>
            <a:ext cx="356744" cy="444500"/>
          </a:xfrm>
          <a:prstGeom prst="line">
            <a:avLst/>
          </a:prstGeom>
          <a:noFill/>
          <a:ln w="28575" cap="flat" cmpd="sng" algn="ctr">
            <a:solidFill>
              <a:srgbClr val="B84742"/>
            </a:solidFill>
            <a:prstDash val="solid"/>
            <a:miter lim="800000"/>
          </a:ln>
          <a:effectLst/>
        </p:spPr>
      </p:cxnSp>
      <p:cxnSp>
        <p:nvCxnSpPr>
          <p:cNvPr id="110" name="Straight Connector 109">
            <a:extLst>
              <a:ext uri="{FF2B5EF4-FFF2-40B4-BE49-F238E27FC236}">
                <a16:creationId xmlns:a16="http://schemas.microsoft.com/office/drawing/2014/main" id="{70515C69-0CD2-87F4-4B2C-137C55F9B5A6}"/>
              </a:ext>
            </a:extLst>
          </p:cNvPr>
          <p:cNvCxnSpPr>
            <a:stCxn id="104" idx="6"/>
            <a:endCxn id="103" idx="3"/>
          </p:cNvCxnSpPr>
          <p:nvPr/>
        </p:nvCxnSpPr>
        <p:spPr>
          <a:xfrm flipV="1">
            <a:off x="3343952" y="5659971"/>
            <a:ext cx="369444" cy="444500"/>
          </a:xfrm>
          <a:prstGeom prst="line">
            <a:avLst/>
          </a:prstGeom>
          <a:noFill/>
          <a:ln w="28575" cap="flat" cmpd="sng" algn="ctr">
            <a:solidFill>
              <a:srgbClr val="B84742"/>
            </a:solidFill>
            <a:prstDash val="solid"/>
            <a:miter lim="800000"/>
          </a:ln>
          <a:effectLst/>
        </p:spPr>
      </p:cxnSp>
      <p:cxnSp>
        <p:nvCxnSpPr>
          <p:cNvPr id="111" name="Straight Connector 110">
            <a:extLst>
              <a:ext uri="{FF2B5EF4-FFF2-40B4-BE49-F238E27FC236}">
                <a16:creationId xmlns:a16="http://schemas.microsoft.com/office/drawing/2014/main" id="{7D09ACC7-9B46-E11C-12F4-8C34A32442F3}"/>
              </a:ext>
            </a:extLst>
          </p:cNvPr>
          <p:cNvCxnSpPr>
            <a:stCxn id="103" idx="6"/>
            <a:endCxn id="105" idx="2"/>
          </p:cNvCxnSpPr>
          <p:nvPr/>
        </p:nvCxnSpPr>
        <p:spPr>
          <a:xfrm>
            <a:off x="4038600" y="5525267"/>
            <a:ext cx="948648" cy="0"/>
          </a:xfrm>
          <a:prstGeom prst="line">
            <a:avLst/>
          </a:prstGeom>
          <a:noFill/>
          <a:ln w="28575" cap="flat" cmpd="sng" algn="ctr">
            <a:solidFill>
              <a:srgbClr val="B84742"/>
            </a:solidFill>
            <a:prstDash val="solid"/>
            <a:miter lim="800000"/>
          </a:ln>
          <a:effectLst/>
        </p:spPr>
      </p:cxnSp>
      <p:cxnSp>
        <p:nvCxnSpPr>
          <p:cNvPr id="112" name="Straight Connector 111">
            <a:extLst>
              <a:ext uri="{FF2B5EF4-FFF2-40B4-BE49-F238E27FC236}">
                <a16:creationId xmlns:a16="http://schemas.microsoft.com/office/drawing/2014/main" id="{0DB097D0-4A32-5662-0E1A-3389BB6A1C64}"/>
              </a:ext>
            </a:extLst>
          </p:cNvPr>
          <p:cNvCxnSpPr>
            <a:stCxn id="103" idx="5"/>
            <a:endCxn id="106" idx="1"/>
          </p:cNvCxnSpPr>
          <p:nvPr/>
        </p:nvCxnSpPr>
        <p:spPr>
          <a:xfrm>
            <a:off x="3982804" y="5659971"/>
            <a:ext cx="263992" cy="309796"/>
          </a:xfrm>
          <a:prstGeom prst="line">
            <a:avLst/>
          </a:prstGeom>
          <a:noFill/>
          <a:ln w="28575" cap="flat" cmpd="sng" algn="ctr">
            <a:solidFill>
              <a:srgbClr val="B84742"/>
            </a:solidFill>
            <a:prstDash val="solid"/>
            <a:miter lim="800000"/>
          </a:ln>
          <a:effectLst/>
        </p:spPr>
      </p:cxnSp>
      <p:cxnSp>
        <p:nvCxnSpPr>
          <p:cNvPr id="113" name="Straight Connector 112">
            <a:extLst>
              <a:ext uri="{FF2B5EF4-FFF2-40B4-BE49-F238E27FC236}">
                <a16:creationId xmlns:a16="http://schemas.microsoft.com/office/drawing/2014/main" id="{29D53730-B1DC-20ED-9348-6C74A6CCE82A}"/>
              </a:ext>
            </a:extLst>
          </p:cNvPr>
          <p:cNvCxnSpPr>
            <a:stCxn id="105" idx="3"/>
            <a:endCxn id="106" idx="6"/>
          </p:cNvCxnSpPr>
          <p:nvPr/>
        </p:nvCxnSpPr>
        <p:spPr>
          <a:xfrm flipH="1">
            <a:off x="4572000" y="5659971"/>
            <a:ext cx="471044" cy="444500"/>
          </a:xfrm>
          <a:prstGeom prst="line">
            <a:avLst/>
          </a:prstGeom>
          <a:noFill/>
          <a:ln w="28575" cap="flat" cmpd="sng" algn="ctr">
            <a:solidFill>
              <a:srgbClr val="B84742"/>
            </a:solidFill>
            <a:prstDash val="solid"/>
            <a:miter lim="800000"/>
          </a:ln>
          <a:effectLst/>
        </p:spPr>
      </p:cxnSp>
      <p:cxnSp>
        <p:nvCxnSpPr>
          <p:cNvPr id="114" name="Straight Connector 113">
            <a:extLst>
              <a:ext uri="{FF2B5EF4-FFF2-40B4-BE49-F238E27FC236}">
                <a16:creationId xmlns:a16="http://schemas.microsoft.com/office/drawing/2014/main" id="{2F24D966-9560-BFA4-9CBF-D31A9388B605}"/>
              </a:ext>
            </a:extLst>
          </p:cNvPr>
          <p:cNvCxnSpPr/>
          <p:nvPr/>
        </p:nvCxnSpPr>
        <p:spPr>
          <a:xfrm>
            <a:off x="1714500" y="4542371"/>
            <a:ext cx="8763000" cy="0"/>
          </a:xfrm>
          <a:prstGeom prst="line">
            <a:avLst/>
          </a:prstGeom>
          <a:noFill/>
          <a:ln w="12700" cap="flat" cmpd="sng" algn="ctr">
            <a:solidFill>
              <a:srgbClr val="212121"/>
            </a:solidFill>
            <a:prstDash val="solid"/>
            <a:miter lim="800000"/>
          </a:ln>
          <a:effectLst/>
        </p:spPr>
      </p:cxnSp>
      <p:cxnSp>
        <p:nvCxnSpPr>
          <p:cNvPr id="115" name="Straight Connector 114">
            <a:extLst>
              <a:ext uri="{FF2B5EF4-FFF2-40B4-BE49-F238E27FC236}">
                <a16:creationId xmlns:a16="http://schemas.microsoft.com/office/drawing/2014/main" id="{5FFAD35C-4616-D4E3-D330-32B9ACF913E0}"/>
              </a:ext>
            </a:extLst>
          </p:cNvPr>
          <p:cNvCxnSpPr/>
          <p:nvPr/>
        </p:nvCxnSpPr>
        <p:spPr>
          <a:xfrm>
            <a:off x="6096000" y="1037171"/>
            <a:ext cx="0" cy="3505200"/>
          </a:xfrm>
          <a:prstGeom prst="line">
            <a:avLst/>
          </a:prstGeom>
          <a:noFill/>
          <a:ln w="12700" cap="flat" cmpd="sng" algn="ctr">
            <a:solidFill>
              <a:srgbClr val="212121"/>
            </a:solidFill>
            <a:prstDash val="solid"/>
            <a:miter lim="800000"/>
          </a:ln>
          <a:effectLst/>
        </p:spPr>
      </p:cxnSp>
      <p:sp>
        <p:nvSpPr>
          <p:cNvPr id="116" name="Oval 115">
            <a:extLst>
              <a:ext uri="{FF2B5EF4-FFF2-40B4-BE49-F238E27FC236}">
                <a16:creationId xmlns:a16="http://schemas.microsoft.com/office/drawing/2014/main" id="{935ABB5F-6DF4-8E81-F35C-B0F138BDF32B}"/>
              </a:ext>
            </a:extLst>
          </p:cNvPr>
          <p:cNvSpPr/>
          <p:nvPr/>
        </p:nvSpPr>
        <p:spPr>
          <a:xfrm>
            <a:off x="6915152" y="2660274"/>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R</a:t>
            </a:r>
          </a:p>
        </p:txBody>
      </p:sp>
      <p:sp>
        <p:nvSpPr>
          <p:cNvPr id="117" name="Oval 116">
            <a:extLst>
              <a:ext uri="{FF2B5EF4-FFF2-40B4-BE49-F238E27FC236}">
                <a16:creationId xmlns:a16="http://schemas.microsoft.com/office/drawing/2014/main" id="{C51CCB62-F639-76C2-03BC-CC965D2E74EF}"/>
              </a:ext>
            </a:extLst>
          </p:cNvPr>
          <p:cNvSpPr/>
          <p:nvPr/>
        </p:nvSpPr>
        <p:spPr>
          <a:xfrm>
            <a:off x="7353302" y="1896653"/>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M</a:t>
            </a:r>
          </a:p>
        </p:txBody>
      </p:sp>
      <p:sp>
        <p:nvSpPr>
          <p:cNvPr id="118" name="Oval 117">
            <a:extLst>
              <a:ext uri="{FF2B5EF4-FFF2-40B4-BE49-F238E27FC236}">
                <a16:creationId xmlns:a16="http://schemas.microsoft.com/office/drawing/2014/main" id="{5EC7E1B6-BEB0-5908-BDE3-27EC7D19BC17}"/>
              </a:ext>
            </a:extLst>
          </p:cNvPr>
          <p:cNvSpPr/>
          <p:nvPr/>
        </p:nvSpPr>
        <p:spPr>
          <a:xfrm>
            <a:off x="7744029" y="3018371"/>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Q</a:t>
            </a:r>
          </a:p>
        </p:txBody>
      </p:sp>
      <p:sp>
        <p:nvSpPr>
          <p:cNvPr id="119" name="Oval 118">
            <a:extLst>
              <a:ext uri="{FF2B5EF4-FFF2-40B4-BE49-F238E27FC236}">
                <a16:creationId xmlns:a16="http://schemas.microsoft.com/office/drawing/2014/main" id="{500077D3-3CAD-EDBC-B731-3DF7826170E4}"/>
              </a:ext>
            </a:extLst>
          </p:cNvPr>
          <p:cNvSpPr/>
          <p:nvPr/>
        </p:nvSpPr>
        <p:spPr>
          <a:xfrm>
            <a:off x="8439151" y="1898274"/>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N</a:t>
            </a:r>
          </a:p>
        </p:txBody>
      </p:sp>
      <p:sp>
        <p:nvSpPr>
          <p:cNvPr id="120" name="Oval 119">
            <a:extLst>
              <a:ext uri="{FF2B5EF4-FFF2-40B4-BE49-F238E27FC236}">
                <a16:creationId xmlns:a16="http://schemas.microsoft.com/office/drawing/2014/main" id="{BBAAE0BD-69A5-EBA8-35CA-791A3DB27CED}"/>
              </a:ext>
            </a:extLst>
          </p:cNvPr>
          <p:cNvSpPr/>
          <p:nvPr/>
        </p:nvSpPr>
        <p:spPr>
          <a:xfrm>
            <a:off x="8979848" y="3018371"/>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P</a:t>
            </a:r>
          </a:p>
        </p:txBody>
      </p:sp>
      <p:sp>
        <p:nvSpPr>
          <p:cNvPr id="121" name="Oval 120">
            <a:extLst>
              <a:ext uri="{FF2B5EF4-FFF2-40B4-BE49-F238E27FC236}">
                <a16:creationId xmlns:a16="http://schemas.microsoft.com/office/drawing/2014/main" id="{FB0E3D6A-11D2-8B71-30A3-627E92E1F631}"/>
              </a:ext>
            </a:extLst>
          </p:cNvPr>
          <p:cNvSpPr/>
          <p:nvPr/>
        </p:nvSpPr>
        <p:spPr>
          <a:xfrm>
            <a:off x="9525000" y="1896653"/>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O</a:t>
            </a:r>
          </a:p>
        </p:txBody>
      </p:sp>
      <p:cxnSp>
        <p:nvCxnSpPr>
          <p:cNvPr id="122" name="Straight Connector 121">
            <a:extLst>
              <a:ext uri="{FF2B5EF4-FFF2-40B4-BE49-F238E27FC236}">
                <a16:creationId xmlns:a16="http://schemas.microsoft.com/office/drawing/2014/main" id="{89A27A84-0FC8-C9EF-7ADB-F9B8EF2614B5}"/>
              </a:ext>
            </a:extLst>
          </p:cNvPr>
          <p:cNvCxnSpPr>
            <a:stCxn id="117" idx="3"/>
            <a:endCxn id="116" idx="0"/>
          </p:cNvCxnSpPr>
          <p:nvPr/>
        </p:nvCxnSpPr>
        <p:spPr>
          <a:xfrm flipH="1">
            <a:off x="7105652" y="2221858"/>
            <a:ext cx="303446" cy="438417"/>
          </a:xfrm>
          <a:prstGeom prst="line">
            <a:avLst/>
          </a:prstGeom>
          <a:noFill/>
          <a:ln w="28575" cap="flat" cmpd="sng" algn="ctr">
            <a:solidFill>
              <a:srgbClr val="B84742"/>
            </a:solidFill>
            <a:prstDash val="solid"/>
            <a:miter lim="800000"/>
          </a:ln>
          <a:effectLst/>
        </p:spPr>
      </p:cxnSp>
      <p:cxnSp>
        <p:nvCxnSpPr>
          <p:cNvPr id="123" name="Straight Connector 122">
            <a:extLst>
              <a:ext uri="{FF2B5EF4-FFF2-40B4-BE49-F238E27FC236}">
                <a16:creationId xmlns:a16="http://schemas.microsoft.com/office/drawing/2014/main" id="{0113450F-1D4B-93BE-0F8D-1BBF72B23CFA}"/>
              </a:ext>
            </a:extLst>
          </p:cNvPr>
          <p:cNvCxnSpPr>
            <a:stCxn id="117" idx="6"/>
            <a:endCxn id="119" idx="2"/>
          </p:cNvCxnSpPr>
          <p:nvPr/>
        </p:nvCxnSpPr>
        <p:spPr>
          <a:xfrm>
            <a:off x="7734303" y="2087154"/>
            <a:ext cx="704849" cy="1621"/>
          </a:xfrm>
          <a:prstGeom prst="line">
            <a:avLst/>
          </a:prstGeom>
          <a:noFill/>
          <a:ln w="28575" cap="flat" cmpd="sng" algn="ctr">
            <a:solidFill>
              <a:srgbClr val="B84742"/>
            </a:solidFill>
            <a:prstDash val="solid"/>
            <a:miter lim="800000"/>
          </a:ln>
          <a:effectLst/>
        </p:spPr>
      </p:cxnSp>
      <p:cxnSp>
        <p:nvCxnSpPr>
          <p:cNvPr id="124" name="Straight Connector 123">
            <a:extLst>
              <a:ext uri="{FF2B5EF4-FFF2-40B4-BE49-F238E27FC236}">
                <a16:creationId xmlns:a16="http://schemas.microsoft.com/office/drawing/2014/main" id="{6B90BFAF-C94E-CD0D-710B-38990DA8DEE5}"/>
              </a:ext>
            </a:extLst>
          </p:cNvPr>
          <p:cNvCxnSpPr>
            <a:stCxn id="117" idx="4"/>
            <a:endCxn id="118" idx="0"/>
          </p:cNvCxnSpPr>
          <p:nvPr/>
        </p:nvCxnSpPr>
        <p:spPr>
          <a:xfrm>
            <a:off x="7543803" y="2277653"/>
            <a:ext cx="390727" cy="740718"/>
          </a:xfrm>
          <a:prstGeom prst="line">
            <a:avLst/>
          </a:prstGeom>
          <a:noFill/>
          <a:ln w="28575" cap="flat" cmpd="sng" algn="ctr">
            <a:solidFill>
              <a:srgbClr val="B84742"/>
            </a:solidFill>
            <a:prstDash val="solid"/>
            <a:miter lim="800000"/>
          </a:ln>
          <a:effectLst/>
        </p:spPr>
      </p:cxnSp>
      <p:cxnSp>
        <p:nvCxnSpPr>
          <p:cNvPr id="125" name="Straight Connector 124">
            <a:extLst>
              <a:ext uri="{FF2B5EF4-FFF2-40B4-BE49-F238E27FC236}">
                <a16:creationId xmlns:a16="http://schemas.microsoft.com/office/drawing/2014/main" id="{6ECB958C-96A3-F9AC-170C-58A9D8994B45}"/>
              </a:ext>
            </a:extLst>
          </p:cNvPr>
          <p:cNvCxnSpPr>
            <a:stCxn id="119" idx="4"/>
            <a:endCxn id="118" idx="7"/>
          </p:cNvCxnSpPr>
          <p:nvPr/>
        </p:nvCxnSpPr>
        <p:spPr>
          <a:xfrm flipH="1">
            <a:off x="8069233" y="2279275"/>
            <a:ext cx="560418" cy="794893"/>
          </a:xfrm>
          <a:prstGeom prst="line">
            <a:avLst/>
          </a:prstGeom>
          <a:noFill/>
          <a:ln w="28575" cap="flat" cmpd="sng" algn="ctr">
            <a:solidFill>
              <a:srgbClr val="B84742"/>
            </a:solidFill>
            <a:prstDash val="solid"/>
            <a:miter lim="800000"/>
          </a:ln>
          <a:effectLst/>
        </p:spPr>
      </p:cxnSp>
      <p:cxnSp>
        <p:nvCxnSpPr>
          <p:cNvPr id="126" name="Straight Connector 125">
            <a:extLst>
              <a:ext uri="{FF2B5EF4-FFF2-40B4-BE49-F238E27FC236}">
                <a16:creationId xmlns:a16="http://schemas.microsoft.com/office/drawing/2014/main" id="{5A064BF0-214D-C44A-3983-FA732DEC3D45}"/>
              </a:ext>
            </a:extLst>
          </p:cNvPr>
          <p:cNvCxnSpPr>
            <a:stCxn id="121" idx="4"/>
            <a:endCxn id="120" idx="7"/>
          </p:cNvCxnSpPr>
          <p:nvPr/>
        </p:nvCxnSpPr>
        <p:spPr>
          <a:xfrm flipH="1">
            <a:off x="9305052" y="2277653"/>
            <a:ext cx="410448" cy="796514"/>
          </a:xfrm>
          <a:prstGeom prst="line">
            <a:avLst/>
          </a:prstGeom>
          <a:noFill/>
          <a:ln w="28575" cap="flat" cmpd="sng" algn="ctr">
            <a:solidFill>
              <a:srgbClr val="B84742"/>
            </a:solidFill>
            <a:prstDash val="solid"/>
            <a:miter lim="800000"/>
          </a:ln>
          <a:effectLst/>
        </p:spPr>
      </p:cxnSp>
      <p:cxnSp>
        <p:nvCxnSpPr>
          <p:cNvPr id="127" name="Straight Connector 126">
            <a:extLst>
              <a:ext uri="{FF2B5EF4-FFF2-40B4-BE49-F238E27FC236}">
                <a16:creationId xmlns:a16="http://schemas.microsoft.com/office/drawing/2014/main" id="{887D5589-F9AB-D75C-A2E5-A6F306038093}"/>
              </a:ext>
            </a:extLst>
          </p:cNvPr>
          <p:cNvCxnSpPr>
            <a:stCxn id="118" idx="6"/>
            <a:endCxn id="120" idx="2"/>
          </p:cNvCxnSpPr>
          <p:nvPr/>
        </p:nvCxnSpPr>
        <p:spPr>
          <a:xfrm>
            <a:off x="8125030" y="3208871"/>
            <a:ext cx="854819" cy="0"/>
          </a:xfrm>
          <a:prstGeom prst="line">
            <a:avLst/>
          </a:prstGeom>
          <a:noFill/>
          <a:ln w="28575" cap="flat" cmpd="sng" algn="ctr">
            <a:solidFill>
              <a:srgbClr val="B84742"/>
            </a:solidFill>
            <a:prstDash val="solid"/>
            <a:miter lim="800000"/>
          </a:ln>
          <a:effectLst/>
        </p:spPr>
      </p:cxnSp>
      <p:cxnSp>
        <p:nvCxnSpPr>
          <p:cNvPr id="128" name="Straight Connector 127">
            <a:extLst>
              <a:ext uri="{FF2B5EF4-FFF2-40B4-BE49-F238E27FC236}">
                <a16:creationId xmlns:a16="http://schemas.microsoft.com/office/drawing/2014/main" id="{34E8DE75-731F-4A43-F59E-F8F171C955F9}"/>
              </a:ext>
            </a:extLst>
          </p:cNvPr>
          <p:cNvCxnSpPr>
            <a:stCxn id="119" idx="6"/>
            <a:endCxn id="121" idx="2"/>
          </p:cNvCxnSpPr>
          <p:nvPr/>
        </p:nvCxnSpPr>
        <p:spPr>
          <a:xfrm flipV="1">
            <a:off x="8820152" y="2087154"/>
            <a:ext cx="704849" cy="1621"/>
          </a:xfrm>
          <a:prstGeom prst="line">
            <a:avLst/>
          </a:prstGeom>
          <a:noFill/>
          <a:ln w="28575" cap="flat" cmpd="sng" algn="ctr">
            <a:solidFill>
              <a:srgbClr val="B84742"/>
            </a:solidFill>
            <a:prstDash val="solid"/>
            <a:miter lim="800000"/>
          </a:ln>
          <a:effectLst/>
        </p:spPr>
      </p:cxnSp>
      <p:cxnSp>
        <p:nvCxnSpPr>
          <p:cNvPr id="129" name="Straight Arrow Connector 128">
            <a:extLst>
              <a:ext uri="{FF2B5EF4-FFF2-40B4-BE49-F238E27FC236}">
                <a16:creationId xmlns:a16="http://schemas.microsoft.com/office/drawing/2014/main" id="{DC007771-29AD-2FE2-BC09-CD183C1C1C63}"/>
              </a:ext>
            </a:extLst>
          </p:cNvPr>
          <p:cNvCxnSpPr>
            <a:endCxn id="117" idx="0"/>
          </p:cNvCxnSpPr>
          <p:nvPr/>
        </p:nvCxnSpPr>
        <p:spPr>
          <a:xfrm>
            <a:off x="7543802" y="1646771"/>
            <a:ext cx="0" cy="249882"/>
          </a:xfrm>
          <a:prstGeom prst="straightConnector1">
            <a:avLst/>
          </a:prstGeom>
          <a:noFill/>
          <a:ln w="28575" cap="flat" cmpd="sng" algn="ctr">
            <a:solidFill>
              <a:srgbClr val="212121"/>
            </a:solidFill>
            <a:prstDash val="solid"/>
            <a:miter lim="800000"/>
            <a:tailEnd type="triangle"/>
          </a:ln>
          <a:effectLst/>
        </p:spPr>
      </p:cxnSp>
      <p:sp>
        <p:nvSpPr>
          <p:cNvPr id="130" name="TextBox 129">
            <a:extLst>
              <a:ext uri="{FF2B5EF4-FFF2-40B4-BE49-F238E27FC236}">
                <a16:creationId xmlns:a16="http://schemas.microsoft.com/office/drawing/2014/main" id="{542BBFA8-AE44-FDBC-A8A3-B951F65A697A}"/>
              </a:ext>
            </a:extLst>
          </p:cNvPr>
          <p:cNvSpPr txBox="1"/>
          <p:nvPr/>
        </p:nvSpPr>
        <p:spPr>
          <a:xfrm>
            <a:off x="2544406" y="3835973"/>
            <a:ext cx="417102" cy="553998"/>
          </a:xfrm>
          <a:prstGeom prst="rect">
            <a:avLst/>
          </a:prstGeom>
          <a:noFill/>
        </p:spPr>
        <p:txBody>
          <a:bodyPr wrap="none" rtlCol="0">
            <a:spAutoFit/>
          </a:bodyPr>
          <a:lstStyle/>
          <a:p>
            <a:pPr algn="ctr">
              <a:buClrTx/>
              <a:buFontTx/>
              <a:buNone/>
            </a:pPr>
            <a:r>
              <a:rPr lang="en-US" sz="3000" b="1" kern="1200" dirty="0">
                <a:solidFill>
                  <a:srgbClr val="C00000"/>
                </a:solidFill>
                <a:latin typeface="Roboto Condensed"/>
                <a:ea typeface="+mn-ea"/>
                <a:cs typeface="+mn-cs"/>
              </a:rPr>
              <a:t>A</a:t>
            </a:r>
          </a:p>
        </p:txBody>
      </p:sp>
      <p:sp>
        <p:nvSpPr>
          <p:cNvPr id="131" name="TextBox 130">
            <a:extLst>
              <a:ext uri="{FF2B5EF4-FFF2-40B4-BE49-F238E27FC236}">
                <a16:creationId xmlns:a16="http://schemas.microsoft.com/office/drawing/2014/main" id="{FBB8D04A-67C3-E100-EB18-B10C52F75B32}"/>
              </a:ext>
            </a:extLst>
          </p:cNvPr>
          <p:cNvSpPr txBox="1"/>
          <p:nvPr/>
        </p:nvSpPr>
        <p:spPr>
          <a:xfrm>
            <a:off x="2877821" y="3835973"/>
            <a:ext cx="401072" cy="553998"/>
          </a:xfrm>
          <a:prstGeom prst="rect">
            <a:avLst/>
          </a:prstGeom>
          <a:noFill/>
        </p:spPr>
        <p:txBody>
          <a:bodyPr wrap="none" rtlCol="0">
            <a:spAutoFit/>
          </a:bodyPr>
          <a:lstStyle/>
          <a:p>
            <a:pPr algn="ctr">
              <a:buClrTx/>
              <a:buFontTx/>
              <a:buNone/>
            </a:pPr>
            <a:r>
              <a:rPr lang="en-US" sz="3000" b="1" kern="1200" dirty="0">
                <a:solidFill>
                  <a:srgbClr val="C00000"/>
                </a:solidFill>
                <a:latin typeface="Roboto Condensed"/>
                <a:ea typeface="+mn-ea"/>
                <a:cs typeface="+mn-cs"/>
              </a:rPr>
              <a:t>B</a:t>
            </a:r>
          </a:p>
        </p:txBody>
      </p:sp>
      <p:sp>
        <p:nvSpPr>
          <p:cNvPr id="132" name="TextBox 131">
            <a:extLst>
              <a:ext uri="{FF2B5EF4-FFF2-40B4-BE49-F238E27FC236}">
                <a16:creationId xmlns:a16="http://schemas.microsoft.com/office/drawing/2014/main" id="{FC0DEB11-BC02-F355-60AD-24D596807A4C}"/>
              </a:ext>
            </a:extLst>
          </p:cNvPr>
          <p:cNvSpPr txBox="1"/>
          <p:nvPr/>
        </p:nvSpPr>
        <p:spPr>
          <a:xfrm>
            <a:off x="3207229" y="3835973"/>
            <a:ext cx="402674" cy="553998"/>
          </a:xfrm>
          <a:prstGeom prst="rect">
            <a:avLst/>
          </a:prstGeom>
          <a:noFill/>
        </p:spPr>
        <p:txBody>
          <a:bodyPr wrap="none" rtlCol="0">
            <a:spAutoFit/>
          </a:bodyPr>
          <a:lstStyle/>
          <a:p>
            <a:pPr algn="ctr">
              <a:buClrTx/>
              <a:buFontTx/>
              <a:buNone/>
            </a:pPr>
            <a:r>
              <a:rPr lang="en-US" sz="3000" b="1" kern="1200" dirty="0">
                <a:solidFill>
                  <a:srgbClr val="C00000"/>
                </a:solidFill>
                <a:latin typeface="Roboto Condensed"/>
                <a:ea typeface="+mn-ea"/>
                <a:cs typeface="+mn-cs"/>
              </a:rPr>
              <a:t>D</a:t>
            </a:r>
          </a:p>
        </p:txBody>
      </p:sp>
      <p:sp>
        <p:nvSpPr>
          <p:cNvPr id="133" name="TextBox 132">
            <a:extLst>
              <a:ext uri="{FF2B5EF4-FFF2-40B4-BE49-F238E27FC236}">
                <a16:creationId xmlns:a16="http://schemas.microsoft.com/office/drawing/2014/main" id="{0F9114C1-95C1-C831-AEB8-D9B4EEAC6E0A}"/>
              </a:ext>
            </a:extLst>
          </p:cNvPr>
          <p:cNvSpPr txBox="1"/>
          <p:nvPr/>
        </p:nvSpPr>
        <p:spPr>
          <a:xfrm>
            <a:off x="3538239" y="3835973"/>
            <a:ext cx="426720" cy="553998"/>
          </a:xfrm>
          <a:prstGeom prst="rect">
            <a:avLst/>
          </a:prstGeom>
          <a:noFill/>
        </p:spPr>
        <p:txBody>
          <a:bodyPr wrap="none" rtlCol="0">
            <a:spAutoFit/>
          </a:bodyPr>
          <a:lstStyle/>
          <a:p>
            <a:pPr algn="ctr">
              <a:buClrTx/>
              <a:buFontTx/>
              <a:buNone/>
            </a:pPr>
            <a:r>
              <a:rPr lang="en-US" sz="3000" b="1" kern="1200" dirty="0">
                <a:solidFill>
                  <a:srgbClr val="C00000"/>
                </a:solidFill>
                <a:latin typeface="Roboto Condensed"/>
                <a:ea typeface="+mn-ea"/>
                <a:cs typeface="+mn-cs"/>
              </a:rPr>
              <a:t>H</a:t>
            </a:r>
          </a:p>
        </p:txBody>
      </p:sp>
      <p:sp>
        <p:nvSpPr>
          <p:cNvPr id="134" name="TextBox 133">
            <a:extLst>
              <a:ext uri="{FF2B5EF4-FFF2-40B4-BE49-F238E27FC236}">
                <a16:creationId xmlns:a16="http://schemas.microsoft.com/office/drawing/2014/main" id="{4C5C102A-B14B-AC23-F931-37EB1954C395}"/>
              </a:ext>
            </a:extLst>
          </p:cNvPr>
          <p:cNvSpPr txBox="1"/>
          <p:nvPr/>
        </p:nvSpPr>
        <p:spPr>
          <a:xfrm>
            <a:off x="3881273" y="3835973"/>
            <a:ext cx="372217" cy="553998"/>
          </a:xfrm>
          <a:prstGeom prst="rect">
            <a:avLst/>
          </a:prstGeom>
          <a:noFill/>
        </p:spPr>
        <p:txBody>
          <a:bodyPr wrap="none" rtlCol="0">
            <a:spAutoFit/>
          </a:bodyPr>
          <a:lstStyle/>
          <a:p>
            <a:pPr algn="ctr">
              <a:buClrTx/>
              <a:buFontTx/>
              <a:buNone/>
            </a:pPr>
            <a:r>
              <a:rPr lang="en-US" sz="3000" b="1" kern="1200" dirty="0">
                <a:solidFill>
                  <a:srgbClr val="C00000"/>
                </a:solidFill>
                <a:latin typeface="Roboto Condensed"/>
                <a:ea typeface="+mn-ea"/>
                <a:cs typeface="+mn-cs"/>
              </a:rPr>
              <a:t>E</a:t>
            </a:r>
          </a:p>
        </p:txBody>
      </p:sp>
      <p:sp>
        <p:nvSpPr>
          <p:cNvPr id="135" name="TextBox 134">
            <a:extLst>
              <a:ext uri="{FF2B5EF4-FFF2-40B4-BE49-F238E27FC236}">
                <a16:creationId xmlns:a16="http://schemas.microsoft.com/office/drawing/2014/main" id="{D81888DA-5954-CE72-B2AD-2308AB967B0F}"/>
              </a:ext>
            </a:extLst>
          </p:cNvPr>
          <p:cNvSpPr txBox="1"/>
          <p:nvPr/>
        </p:nvSpPr>
        <p:spPr>
          <a:xfrm>
            <a:off x="4161787" y="3835973"/>
            <a:ext cx="404278" cy="553998"/>
          </a:xfrm>
          <a:prstGeom prst="rect">
            <a:avLst/>
          </a:prstGeom>
          <a:noFill/>
        </p:spPr>
        <p:txBody>
          <a:bodyPr wrap="none" rtlCol="0">
            <a:spAutoFit/>
          </a:bodyPr>
          <a:lstStyle/>
          <a:p>
            <a:pPr algn="ctr">
              <a:buClrTx/>
              <a:buFontTx/>
              <a:buNone/>
            </a:pPr>
            <a:r>
              <a:rPr lang="en-US" sz="3000" b="1" kern="1200" dirty="0">
                <a:solidFill>
                  <a:srgbClr val="C00000"/>
                </a:solidFill>
                <a:latin typeface="Roboto Condensed"/>
                <a:ea typeface="+mn-ea"/>
                <a:cs typeface="+mn-cs"/>
              </a:rPr>
              <a:t>C</a:t>
            </a:r>
          </a:p>
        </p:txBody>
      </p:sp>
      <p:sp>
        <p:nvSpPr>
          <p:cNvPr id="136" name="TextBox 135">
            <a:extLst>
              <a:ext uri="{FF2B5EF4-FFF2-40B4-BE49-F238E27FC236}">
                <a16:creationId xmlns:a16="http://schemas.microsoft.com/office/drawing/2014/main" id="{11D5C276-659F-272A-5259-18E5EF148701}"/>
              </a:ext>
            </a:extLst>
          </p:cNvPr>
          <p:cNvSpPr txBox="1"/>
          <p:nvPr/>
        </p:nvSpPr>
        <p:spPr>
          <a:xfrm>
            <a:off x="4471158" y="3835973"/>
            <a:ext cx="367409" cy="553998"/>
          </a:xfrm>
          <a:prstGeom prst="rect">
            <a:avLst/>
          </a:prstGeom>
          <a:noFill/>
        </p:spPr>
        <p:txBody>
          <a:bodyPr wrap="none" rtlCol="0">
            <a:spAutoFit/>
          </a:bodyPr>
          <a:lstStyle/>
          <a:p>
            <a:pPr algn="ctr">
              <a:buClrTx/>
              <a:buFontTx/>
              <a:buNone/>
            </a:pPr>
            <a:r>
              <a:rPr lang="en-US" sz="3000" b="1" kern="1200" dirty="0">
                <a:solidFill>
                  <a:srgbClr val="C00000"/>
                </a:solidFill>
                <a:latin typeface="Roboto Condensed"/>
                <a:ea typeface="+mn-ea"/>
                <a:cs typeface="+mn-cs"/>
              </a:rPr>
              <a:t>F</a:t>
            </a:r>
          </a:p>
        </p:txBody>
      </p:sp>
      <p:sp>
        <p:nvSpPr>
          <p:cNvPr id="137" name="TextBox 136">
            <a:extLst>
              <a:ext uri="{FF2B5EF4-FFF2-40B4-BE49-F238E27FC236}">
                <a16:creationId xmlns:a16="http://schemas.microsoft.com/office/drawing/2014/main" id="{D611DB0F-5EE3-515E-5748-0CF14B87D6AB}"/>
              </a:ext>
            </a:extLst>
          </p:cNvPr>
          <p:cNvSpPr txBox="1"/>
          <p:nvPr/>
        </p:nvSpPr>
        <p:spPr>
          <a:xfrm>
            <a:off x="4762094" y="3835973"/>
            <a:ext cx="409086" cy="553998"/>
          </a:xfrm>
          <a:prstGeom prst="rect">
            <a:avLst/>
          </a:prstGeom>
          <a:noFill/>
        </p:spPr>
        <p:txBody>
          <a:bodyPr wrap="none" rtlCol="0">
            <a:spAutoFit/>
          </a:bodyPr>
          <a:lstStyle/>
          <a:p>
            <a:pPr algn="ctr">
              <a:buClrTx/>
              <a:buFontTx/>
              <a:buNone/>
            </a:pPr>
            <a:r>
              <a:rPr lang="en-US" sz="3000" b="1" kern="1200" dirty="0">
                <a:solidFill>
                  <a:srgbClr val="C00000"/>
                </a:solidFill>
                <a:latin typeface="Roboto Condensed"/>
                <a:ea typeface="+mn-ea"/>
                <a:cs typeface="+mn-cs"/>
              </a:rPr>
              <a:t>G</a:t>
            </a:r>
          </a:p>
        </p:txBody>
      </p:sp>
      <p:sp>
        <p:nvSpPr>
          <p:cNvPr id="138" name="TextBox 137">
            <a:extLst>
              <a:ext uri="{FF2B5EF4-FFF2-40B4-BE49-F238E27FC236}">
                <a16:creationId xmlns:a16="http://schemas.microsoft.com/office/drawing/2014/main" id="{04D645AB-34C8-8A66-040F-9CCF27290C42}"/>
              </a:ext>
            </a:extLst>
          </p:cNvPr>
          <p:cNvSpPr txBox="1"/>
          <p:nvPr/>
        </p:nvSpPr>
        <p:spPr>
          <a:xfrm>
            <a:off x="3170269" y="1037245"/>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139" name="TextBox 138">
            <a:extLst>
              <a:ext uri="{FF2B5EF4-FFF2-40B4-BE49-F238E27FC236}">
                <a16:creationId xmlns:a16="http://schemas.microsoft.com/office/drawing/2014/main" id="{98747FBA-B7F4-56F2-D759-993B485D4D55}"/>
              </a:ext>
            </a:extLst>
          </p:cNvPr>
          <p:cNvSpPr txBox="1"/>
          <p:nvPr/>
        </p:nvSpPr>
        <p:spPr>
          <a:xfrm>
            <a:off x="2590800" y="1551461"/>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140" name="TextBox 139">
            <a:extLst>
              <a:ext uri="{FF2B5EF4-FFF2-40B4-BE49-F238E27FC236}">
                <a16:creationId xmlns:a16="http://schemas.microsoft.com/office/drawing/2014/main" id="{7A37C690-012D-4D46-8153-C53007489350}"/>
              </a:ext>
            </a:extLst>
          </p:cNvPr>
          <p:cNvSpPr txBox="1"/>
          <p:nvPr/>
        </p:nvSpPr>
        <p:spPr>
          <a:xfrm>
            <a:off x="2137574" y="2180171"/>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141" name="TextBox 140">
            <a:extLst>
              <a:ext uri="{FF2B5EF4-FFF2-40B4-BE49-F238E27FC236}">
                <a16:creationId xmlns:a16="http://schemas.microsoft.com/office/drawing/2014/main" id="{B38D2049-D4C8-FC31-F8C0-BC12CE12861C}"/>
              </a:ext>
            </a:extLst>
          </p:cNvPr>
          <p:cNvSpPr txBox="1"/>
          <p:nvPr/>
        </p:nvSpPr>
        <p:spPr>
          <a:xfrm>
            <a:off x="3204374" y="3532661"/>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142" name="TextBox 141">
            <a:extLst>
              <a:ext uri="{FF2B5EF4-FFF2-40B4-BE49-F238E27FC236}">
                <a16:creationId xmlns:a16="http://schemas.microsoft.com/office/drawing/2014/main" id="{70324A1D-844B-DF5C-8387-7EFED3B05E92}"/>
              </a:ext>
            </a:extLst>
          </p:cNvPr>
          <p:cNvSpPr txBox="1"/>
          <p:nvPr/>
        </p:nvSpPr>
        <p:spPr>
          <a:xfrm>
            <a:off x="2975774" y="2161061"/>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143" name="TextBox 142">
            <a:extLst>
              <a:ext uri="{FF2B5EF4-FFF2-40B4-BE49-F238E27FC236}">
                <a16:creationId xmlns:a16="http://schemas.microsoft.com/office/drawing/2014/main" id="{7AC63508-EC80-8AE9-CFE2-C44628DA08BB}"/>
              </a:ext>
            </a:extLst>
          </p:cNvPr>
          <p:cNvSpPr txBox="1"/>
          <p:nvPr/>
        </p:nvSpPr>
        <p:spPr>
          <a:xfrm>
            <a:off x="4537062" y="1531659"/>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144" name="TextBox 143">
            <a:extLst>
              <a:ext uri="{FF2B5EF4-FFF2-40B4-BE49-F238E27FC236}">
                <a16:creationId xmlns:a16="http://schemas.microsoft.com/office/drawing/2014/main" id="{271A4106-B9A1-F84C-AE38-D422B8BA3A74}"/>
              </a:ext>
            </a:extLst>
          </p:cNvPr>
          <p:cNvSpPr txBox="1"/>
          <p:nvPr/>
        </p:nvSpPr>
        <p:spPr>
          <a:xfrm>
            <a:off x="4214430" y="2180171"/>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145" name="TextBox 144">
            <a:extLst>
              <a:ext uri="{FF2B5EF4-FFF2-40B4-BE49-F238E27FC236}">
                <a16:creationId xmlns:a16="http://schemas.microsoft.com/office/drawing/2014/main" id="{1F8AECC7-0B79-A6A7-F3CE-7B197D40F881}"/>
              </a:ext>
            </a:extLst>
          </p:cNvPr>
          <p:cNvSpPr txBox="1"/>
          <p:nvPr/>
        </p:nvSpPr>
        <p:spPr>
          <a:xfrm>
            <a:off x="5029200" y="2161061"/>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146" name="TextBox 145">
            <a:extLst>
              <a:ext uri="{FF2B5EF4-FFF2-40B4-BE49-F238E27FC236}">
                <a16:creationId xmlns:a16="http://schemas.microsoft.com/office/drawing/2014/main" id="{29C05959-C370-35C9-DC94-A614B7D9E3A4}"/>
              </a:ext>
            </a:extLst>
          </p:cNvPr>
          <p:cNvSpPr txBox="1"/>
          <p:nvPr/>
        </p:nvSpPr>
        <p:spPr>
          <a:xfrm>
            <a:off x="6781800" y="5304371"/>
            <a:ext cx="417102" cy="553998"/>
          </a:xfrm>
          <a:prstGeom prst="rect">
            <a:avLst/>
          </a:prstGeom>
          <a:noFill/>
        </p:spPr>
        <p:txBody>
          <a:bodyPr wrap="none" rtlCol="0">
            <a:spAutoFit/>
          </a:bodyPr>
          <a:lstStyle/>
          <a:p>
            <a:pPr algn="ctr">
              <a:buClrTx/>
              <a:buFontTx/>
              <a:buNone/>
            </a:pPr>
            <a:r>
              <a:rPr lang="en-US" sz="3000" b="1" kern="1200" dirty="0">
                <a:solidFill>
                  <a:srgbClr val="C00000"/>
                </a:solidFill>
                <a:latin typeface="Roboto Condensed"/>
                <a:ea typeface="+mn-ea"/>
                <a:cs typeface="+mn-cs"/>
              </a:rPr>
              <a:t>A</a:t>
            </a:r>
          </a:p>
        </p:txBody>
      </p:sp>
      <p:sp>
        <p:nvSpPr>
          <p:cNvPr id="147" name="TextBox 146">
            <a:extLst>
              <a:ext uri="{FF2B5EF4-FFF2-40B4-BE49-F238E27FC236}">
                <a16:creationId xmlns:a16="http://schemas.microsoft.com/office/drawing/2014/main" id="{6FC526C5-0B4B-256C-8FE4-6A4DDC231867}"/>
              </a:ext>
            </a:extLst>
          </p:cNvPr>
          <p:cNvSpPr txBox="1"/>
          <p:nvPr/>
        </p:nvSpPr>
        <p:spPr>
          <a:xfrm>
            <a:off x="7304751" y="5304371"/>
            <a:ext cx="401072" cy="553998"/>
          </a:xfrm>
          <a:prstGeom prst="rect">
            <a:avLst/>
          </a:prstGeom>
          <a:noFill/>
        </p:spPr>
        <p:txBody>
          <a:bodyPr wrap="none" rtlCol="0">
            <a:spAutoFit/>
          </a:bodyPr>
          <a:lstStyle/>
          <a:p>
            <a:pPr algn="ctr">
              <a:buClrTx/>
              <a:buFontTx/>
              <a:buNone/>
            </a:pPr>
            <a:r>
              <a:rPr lang="en-US" sz="3000" b="1" kern="1200" dirty="0">
                <a:solidFill>
                  <a:srgbClr val="C00000"/>
                </a:solidFill>
                <a:latin typeface="Roboto Condensed"/>
                <a:ea typeface="+mn-ea"/>
                <a:cs typeface="+mn-cs"/>
              </a:rPr>
              <a:t>B</a:t>
            </a:r>
          </a:p>
        </p:txBody>
      </p:sp>
      <p:sp>
        <p:nvSpPr>
          <p:cNvPr id="148" name="TextBox 147">
            <a:extLst>
              <a:ext uri="{FF2B5EF4-FFF2-40B4-BE49-F238E27FC236}">
                <a16:creationId xmlns:a16="http://schemas.microsoft.com/office/drawing/2014/main" id="{515E0B66-EC2C-3927-4B03-5412F7BF1F0A}"/>
              </a:ext>
            </a:extLst>
          </p:cNvPr>
          <p:cNvSpPr txBox="1"/>
          <p:nvPr/>
        </p:nvSpPr>
        <p:spPr>
          <a:xfrm>
            <a:off x="7823695" y="5304371"/>
            <a:ext cx="402674" cy="553998"/>
          </a:xfrm>
          <a:prstGeom prst="rect">
            <a:avLst/>
          </a:prstGeom>
          <a:noFill/>
        </p:spPr>
        <p:txBody>
          <a:bodyPr wrap="none" rtlCol="0">
            <a:spAutoFit/>
          </a:bodyPr>
          <a:lstStyle/>
          <a:p>
            <a:pPr algn="ctr">
              <a:buClrTx/>
              <a:buFontTx/>
              <a:buNone/>
            </a:pPr>
            <a:r>
              <a:rPr lang="en-US" sz="3000" b="1" kern="1200" dirty="0">
                <a:solidFill>
                  <a:srgbClr val="C00000"/>
                </a:solidFill>
                <a:latin typeface="Roboto Condensed"/>
                <a:ea typeface="+mn-ea"/>
                <a:cs typeface="+mn-cs"/>
              </a:rPr>
              <a:t>D</a:t>
            </a:r>
          </a:p>
        </p:txBody>
      </p:sp>
      <p:sp>
        <p:nvSpPr>
          <p:cNvPr id="149" name="TextBox 148">
            <a:extLst>
              <a:ext uri="{FF2B5EF4-FFF2-40B4-BE49-F238E27FC236}">
                <a16:creationId xmlns:a16="http://schemas.microsoft.com/office/drawing/2014/main" id="{EA70E4D9-C0F5-D848-5993-DEBD533255F9}"/>
              </a:ext>
            </a:extLst>
          </p:cNvPr>
          <p:cNvSpPr txBox="1"/>
          <p:nvPr/>
        </p:nvSpPr>
        <p:spPr>
          <a:xfrm>
            <a:off x="8336226" y="5304371"/>
            <a:ext cx="404278" cy="553998"/>
          </a:xfrm>
          <a:prstGeom prst="rect">
            <a:avLst/>
          </a:prstGeom>
          <a:noFill/>
        </p:spPr>
        <p:txBody>
          <a:bodyPr wrap="none" rtlCol="0">
            <a:spAutoFit/>
          </a:bodyPr>
          <a:lstStyle/>
          <a:p>
            <a:pPr algn="ctr">
              <a:buClrTx/>
              <a:buFontTx/>
              <a:buNone/>
            </a:pPr>
            <a:r>
              <a:rPr lang="en-US" sz="3000" b="1" kern="1200" dirty="0">
                <a:solidFill>
                  <a:srgbClr val="C00000"/>
                </a:solidFill>
                <a:latin typeface="Roboto Condensed"/>
                <a:ea typeface="+mn-ea"/>
                <a:cs typeface="+mn-cs"/>
              </a:rPr>
              <a:t>C</a:t>
            </a:r>
          </a:p>
        </p:txBody>
      </p:sp>
      <p:sp>
        <p:nvSpPr>
          <p:cNvPr id="150" name="TextBox 149">
            <a:extLst>
              <a:ext uri="{FF2B5EF4-FFF2-40B4-BE49-F238E27FC236}">
                <a16:creationId xmlns:a16="http://schemas.microsoft.com/office/drawing/2014/main" id="{2EDC0D60-EA6A-78AF-FF0C-C510A036516F}"/>
              </a:ext>
            </a:extLst>
          </p:cNvPr>
          <p:cNvSpPr txBox="1"/>
          <p:nvPr/>
        </p:nvSpPr>
        <p:spPr>
          <a:xfrm>
            <a:off x="8835133" y="5304371"/>
            <a:ext cx="367409" cy="553998"/>
          </a:xfrm>
          <a:prstGeom prst="rect">
            <a:avLst/>
          </a:prstGeom>
          <a:noFill/>
        </p:spPr>
        <p:txBody>
          <a:bodyPr wrap="none" rtlCol="0">
            <a:spAutoFit/>
          </a:bodyPr>
          <a:lstStyle/>
          <a:p>
            <a:pPr algn="ctr">
              <a:buClrTx/>
              <a:buFontTx/>
              <a:buNone/>
            </a:pPr>
            <a:r>
              <a:rPr lang="en-US" sz="3000" b="1" kern="1200" dirty="0">
                <a:solidFill>
                  <a:srgbClr val="C00000"/>
                </a:solidFill>
                <a:latin typeface="Roboto Condensed"/>
                <a:ea typeface="+mn-ea"/>
                <a:cs typeface="+mn-cs"/>
              </a:rPr>
              <a:t>F</a:t>
            </a:r>
          </a:p>
        </p:txBody>
      </p:sp>
      <p:sp>
        <p:nvSpPr>
          <p:cNvPr id="151" name="TextBox 150">
            <a:extLst>
              <a:ext uri="{FF2B5EF4-FFF2-40B4-BE49-F238E27FC236}">
                <a16:creationId xmlns:a16="http://schemas.microsoft.com/office/drawing/2014/main" id="{E3942C60-52E4-718B-9288-63255F81D89C}"/>
              </a:ext>
            </a:extLst>
          </p:cNvPr>
          <p:cNvSpPr txBox="1"/>
          <p:nvPr/>
        </p:nvSpPr>
        <p:spPr>
          <a:xfrm>
            <a:off x="9305184" y="5304371"/>
            <a:ext cx="372217" cy="553998"/>
          </a:xfrm>
          <a:prstGeom prst="rect">
            <a:avLst/>
          </a:prstGeom>
          <a:noFill/>
        </p:spPr>
        <p:txBody>
          <a:bodyPr wrap="none" rtlCol="0">
            <a:spAutoFit/>
          </a:bodyPr>
          <a:lstStyle/>
          <a:p>
            <a:pPr algn="ctr">
              <a:buClrTx/>
              <a:buFontTx/>
              <a:buNone/>
            </a:pPr>
            <a:r>
              <a:rPr lang="en-US" sz="3000" b="1" kern="1200" dirty="0">
                <a:solidFill>
                  <a:srgbClr val="C00000"/>
                </a:solidFill>
                <a:latin typeface="Roboto Condensed"/>
                <a:ea typeface="+mn-ea"/>
                <a:cs typeface="+mn-cs"/>
              </a:rPr>
              <a:t>E</a:t>
            </a:r>
          </a:p>
        </p:txBody>
      </p:sp>
      <p:sp>
        <p:nvSpPr>
          <p:cNvPr id="152" name="TextBox 151">
            <a:extLst>
              <a:ext uri="{FF2B5EF4-FFF2-40B4-BE49-F238E27FC236}">
                <a16:creationId xmlns:a16="http://schemas.microsoft.com/office/drawing/2014/main" id="{08ACC9CB-53A4-9F49-4120-1404EEC38C63}"/>
              </a:ext>
            </a:extLst>
          </p:cNvPr>
          <p:cNvSpPr txBox="1"/>
          <p:nvPr/>
        </p:nvSpPr>
        <p:spPr>
          <a:xfrm>
            <a:off x="2633558" y="4713324"/>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153" name="TextBox 152">
            <a:extLst>
              <a:ext uri="{FF2B5EF4-FFF2-40B4-BE49-F238E27FC236}">
                <a16:creationId xmlns:a16="http://schemas.microsoft.com/office/drawing/2014/main" id="{6EC69640-27F8-84F3-2900-6DEF69D0B85F}"/>
              </a:ext>
            </a:extLst>
          </p:cNvPr>
          <p:cNvSpPr txBox="1"/>
          <p:nvPr/>
        </p:nvSpPr>
        <p:spPr>
          <a:xfrm>
            <a:off x="1985174" y="5361461"/>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154" name="TextBox 153">
            <a:extLst>
              <a:ext uri="{FF2B5EF4-FFF2-40B4-BE49-F238E27FC236}">
                <a16:creationId xmlns:a16="http://schemas.microsoft.com/office/drawing/2014/main" id="{9DD22A4A-8C40-DC72-AB6A-92C7F36FF220}"/>
              </a:ext>
            </a:extLst>
          </p:cNvPr>
          <p:cNvSpPr txBox="1"/>
          <p:nvPr/>
        </p:nvSpPr>
        <p:spPr>
          <a:xfrm>
            <a:off x="2590800" y="6047261"/>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155" name="TextBox 154">
            <a:extLst>
              <a:ext uri="{FF2B5EF4-FFF2-40B4-BE49-F238E27FC236}">
                <a16:creationId xmlns:a16="http://schemas.microsoft.com/office/drawing/2014/main" id="{590A0FA3-2638-D056-2C42-2D6195DC50A3}"/>
              </a:ext>
            </a:extLst>
          </p:cNvPr>
          <p:cNvSpPr txBox="1"/>
          <p:nvPr/>
        </p:nvSpPr>
        <p:spPr>
          <a:xfrm>
            <a:off x="3276600" y="5380571"/>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156" name="TextBox 155">
            <a:extLst>
              <a:ext uri="{FF2B5EF4-FFF2-40B4-BE49-F238E27FC236}">
                <a16:creationId xmlns:a16="http://schemas.microsoft.com/office/drawing/2014/main" id="{58F042FE-6C54-F121-FB04-6775C095DF97}"/>
              </a:ext>
            </a:extLst>
          </p:cNvPr>
          <p:cNvSpPr txBox="1"/>
          <p:nvPr/>
        </p:nvSpPr>
        <p:spPr>
          <a:xfrm>
            <a:off x="4419600" y="6066371"/>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157" name="TextBox 156">
            <a:extLst>
              <a:ext uri="{FF2B5EF4-FFF2-40B4-BE49-F238E27FC236}">
                <a16:creationId xmlns:a16="http://schemas.microsoft.com/office/drawing/2014/main" id="{B3311913-A13B-3B81-E8DE-37D2496CCF95}"/>
              </a:ext>
            </a:extLst>
          </p:cNvPr>
          <p:cNvSpPr txBox="1"/>
          <p:nvPr/>
        </p:nvSpPr>
        <p:spPr>
          <a:xfrm>
            <a:off x="4775390" y="5132861"/>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158" name="TextBox 157">
            <a:extLst>
              <a:ext uri="{FF2B5EF4-FFF2-40B4-BE49-F238E27FC236}">
                <a16:creationId xmlns:a16="http://schemas.microsoft.com/office/drawing/2014/main" id="{7E3F95D6-D9B6-5946-AD6B-40FD60E6301A}"/>
              </a:ext>
            </a:extLst>
          </p:cNvPr>
          <p:cNvSpPr txBox="1"/>
          <p:nvPr/>
        </p:nvSpPr>
        <p:spPr>
          <a:xfrm>
            <a:off x="6711473" y="3789121"/>
            <a:ext cx="476413" cy="553998"/>
          </a:xfrm>
          <a:prstGeom prst="rect">
            <a:avLst/>
          </a:prstGeom>
          <a:noFill/>
        </p:spPr>
        <p:txBody>
          <a:bodyPr wrap="none" rtlCol="0">
            <a:spAutoFit/>
          </a:bodyPr>
          <a:lstStyle/>
          <a:p>
            <a:pPr algn="ctr">
              <a:buClrTx/>
              <a:buFontTx/>
              <a:buNone/>
            </a:pPr>
            <a:r>
              <a:rPr lang="en-US" sz="3000" b="1" kern="1200" dirty="0">
                <a:solidFill>
                  <a:srgbClr val="C00000"/>
                </a:solidFill>
                <a:latin typeface="Roboto Condensed"/>
                <a:ea typeface="+mn-ea"/>
                <a:cs typeface="+mn-cs"/>
              </a:rPr>
              <a:t>M</a:t>
            </a:r>
          </a:p>
        </p:txBody>
      </p:sp>
      <p:sp>
        <p:nvSpPr>
          <p:cNvPr id="159" name="TextBox 158">
            <a:extLst>
              <a:ext uri="{FF2B5EF4-FFF2-40B4-BE49-F238E27FC236}">
                <a16:creationId xmlns:a16="http://schemas.microsoft.com/office/drawing/2014/main" id="{E17D7715-3038-E0A2-4E17-1682BF18B0CF}"/>
              </a:ext>
            </a:extLst>
          </p:cNvPr>
          <p:cNvSpPr txBox="1"/>
          <p:nvPr/>
        </p:nvSpPr>
        <p:spPr>
          <a:xfrm>
            <a:off x="7264079" y="3789121"/>
            <a:ext cx="401072" cy="553998"/>
          </a:xfrm>
          <a:prstGeom prst="rect">
            <a:avLst/>
          </a:prstGeom>
          <a:noFill/>
        </p:spPr>
        <p:txBody>
          <a:bodyPr wrap="none" rtlCol="0">
            <a:spAutoFit/>
          </a:bodyPr>
          <a:lstStyle/>
          <a:p>
            <a:pPr algn="ctr">
              <a:buClrTx/>
              <a:buFontTx/>
              <a:buNone/>
            </a:pPr>
            <a:r>
              <a:rPr lang="en-US" sz="3000" b="1" kern="1200" dirty="0">
                <a:solidFill>
                  <a:srgbClr val="C00000"/>
                </a:solidFill>
                <a:latin typeface="Roboto Condensed"/>
                <a:ea typeface="+mn-ea"/>
                <a:cs typeface="+mn-cs"/>
              </a:rPr>
              <a:t>R</a:t>
            </a:r>
          </a:p>
        </p:txBody>
      </p:sp>
      <p:sp>
        <p:nvSpPr>
          <p:cNvPr id="160" name="TextBox 159">
            <a:extLst>
              <a:ext uri="{FF2B5EF4-FFF2-40B4-BE49-F238E27FC236}">
                <a16:creationId xmlns:a16="http://schemas.microsoft.com/office/drawing/2014/main" id="{92CF7942-00A0-140A-1864-CE9737D532EA}"/>
              </a:ext>
            </a:extLst>
          </p:cNvPr>
          <p:cNvSpPr txBox="1"/>
          <p:nvPr/>
        </p:nvSpPr>
        <p:spPr>
          <a:xfrm>
            <a:off x="7775809" y="3789121"/>
            <a:ext cx="417102" cy="553998"/>
          </a:xfrm>
          <a:prstGeom prst="rect">
            <a:avLst/>
          </a:prstGeom>
          <a:noFill/>
        </p:spPr>
        <p:txBody>
          <a:bodyPr wrap="none" rtlCol="0">
            <a:spAutoFit/>
          </a:bodyPr>
          <a:lstStyle/>
          <a:p>
            <a:pPr algn="ctr">
              <a:buClrTx/>
              <a:buFontTx/>
              <a:buNone/>
            </a:pPr>
            <a:r>
              <a:rPr lang="en-US" sz="3000" b="1" kern="1200" dirty="0">
                <a:solidFill>
                  <a:srgbClr val="C00000"/>
                </a:solidFill>
                <a:latin typeface="Roboto Condensed"/>
                <a:ea typeface="+mn-ea"/>
                <a:cs typeface="+mn-cs"/>
              </a:rPr>
              <a:t>Q</a:t>
            </a:r>
          </a:p>
        </p:txBody>
      </p:sp>
      <p:sp>
        <p:nvSpPr>
          <p:cNvPr id="161" name="TextBox 160">
            <a:extLst>
              <a:ext uri="{FF2B5EF4-FFF2-40B4-BE49-F238E27FC236}">
                <a16:creationId xmlns:a16="http://schemas.microsoft.com/office/drawing/2014/main" id="{7852A913-3D3A-2956-4AAE-CDD352EA272B}"/>
              </a:ext>
            </a:extLst>
          </p:cNvPr>
          <p:cNvSpPr txBox="1"/>
          <p:nvPr/>
        </p:nvSpPr>
        <p:spPr>
          <a:xfrm>
            <a:off x="8287539" y="3789121"/>
            <a:ext cx="420308" cy="553998"/>
          </a:xfrm>
          <a:prstGeom prst="rect">
            <a:avLst/>
          </a:prstGeom>
          <a:noFill/>
        </p:spPr>
        <p:txBody>
          <a:bodyPr wrap="none" rtlCol="0">
            <a:spAutoFit/>
          </a:bodyPr>
          <a:lstStyle/>
          <a:p>
            <a:pPr algn="ctr">
              <a:buClrTx/>
              <a:buFontTx/>
              <a:buNone/>
            </a:pPr>
            <a:r>
              <a:rPr lang="en-US" sz="3000" b="1" kern="1200" dirty="0">
                <a:solidFill>
                  <a:srgbClr val="C00000"/>
                </a:solidFill>
                <a:latin typeface="Roboto Condensed"/>
                <a:ea typeface="+mn-ea"/>
                <a:cs typeface="+mn-cs"/>
              </a:rPr>
              <a:t>N</a:t>
            </a:r>
          </a:p>
        </p:txBody>
      </p:sp>
      <p:sp>
        <p:nvSpPr>
          <p:cNvPr id="162" name="TextBox 161">
            <a:extLst>
              <a:ext uri="{FF2B5EF4-FFF2-40B4-BE49-F238E27FC236}">
                <a16:creationId xmlns:a16="http://schemas.microsoft.com/office/drawing/2014/main" id="{4C2EC6AC-2075-5480-68B2-94279BC4AA9D}"/>
              </a:ext>
            </a:extLst>
          </p:cNvPr>
          <p:cNvSpPr txBox="1"/>
          <p:nvPr/>
        </p:nvSpPr>
        <p:spPr>
          <a:xfrm>
            <a:off x="8769615" y="3789121"/>
            <a:ext cx="417102" cy="553998"/>
          </a:xfrm>
          <a:prstGeom prst="rect">
            <a:avLst/>
          </a:prstGeom>
          <a:noFill/>
        </p:spPr>
        <p:txBody>
          <a:bodyPr wrap="none" rtlCol="0">
            <a:spAutoFit/>
          </a:bodyPr>
          <a:lstStyle/>
          <a:p>
            <a:pPr algn="ctr">
              <a:buClrTx/>
              <a:buFontTx/>
              <a:buNone/>
            </a:pPr>
            <a:r>
              <a:rPr lang="en-US" sz="3000" b="1" kern="1200" dirty="0">
                <a:solidFill>
                  <a:srgbClr val="C00000"/>
                </a:solidFill>
                <a:latin typeface="Roboto Condensed"/>
                <a:ea typeface="+mn-ea"/>
                <a:cs typeface="+mn-cs"/>
              </a:rPr>
              <a:t>O</a:t>
            </a:r>
          </a:p>
        </p:txBody>
      </p:sp>
      <p:sp>
        <p:nvSpPr>
          <p:cNvPr id="163" name="TextBox 162">
            <a:extLst>
              <a:ext uri="{FF2B5EF4-FFF2-40B4-BE49-F238E27FC236}">
                <a16:creationId xmlns:a16="http://schemas.microsoft.com/office/drawing/2014/main" id="{48C4A0B7-B849-2F76-C59D-16640BE02AB3}"/>
              </a:ext>
            </a:extLst>
          </p:cNvPr>
          <p:cNvSpPr txBox="1"/>
          <p:nvPr/>
        </p:nvSpPr>
        <p:spPr>
          <a:xfrm>
            <a:off x="9249284" y="3789121"/>
            <a:ext cx="402674" cy="553998"/>
          </a:xfrm>
          <a:prstGeom prst="rect">
            <a:avLst/>
          </a:prstGeom>
          <a:noFill/>
        </p:spPr>
        <p:txBody>
          <a:bodyPr wrap="none" rtlCol="0">
            <a:spAutoFit/>
          </a:bodyPr>
          <a:lstStyle/>
          <a:p>
            <a:pPr algn="ctr">
              <a:buClrTx/>
              <a:buFontTx/>
              <a:buNone/>
            </a:pPr>
            <a:r>
              <a:rPr lang="en-US" sz="3000" b="1" kern="1200" dirty="0">
                <a:solidFill>
                  <a:srgbClr val="C00000"/>
                </a:solidFill>
                <a:latin typeface="Roboto Condensed"/>
                <a:ea typeface="+mn-ea"/>
                <a:cs typeface="+mn-cs"/>
              </a:rPr>
              <a:t>P</a:t>
            </a:r>
          </a:p>
        </p:txBody>
      </p:sp>
    </p:spTree>
    <p:extLst>
      <p:ext uri="{BB962C8B-B14F-4D97-AF65-F5344CB8AC3E}">
        <p14:creationId xmlns:p14="http://schemas.microsoft.com/office/powerpoint/2010/main" val="3947512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2051932"/>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Breadth First Search (BFS)</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27288411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b="1" dirty="0">
                <a:solidFill>
                  <a:srgbClr val="00A4B6"/>
                </a:solidFill>
                <a:latin typeface="Proxima Nova"/>
                <a:ea typeface="Proxima Nova"/>
                <a:cs typeface="Proxima Nova"/>
                <a:sym typeface="Proxima Nova"/>
              </a:rPr>
              <a:t>Breadth First Search (BFS) Introduction</a:t>
            </a:r>
          </a:p>
        </p:txBody>
      </p:sp>
      <p:sp>
        <p:nvSpPr>
          <p:cNvPr id="71" name="Google Shape;71;p15"/>
          <p:cNvSpPr txBox="1"/>
          <p:nvPr/>
        </p:nvSpPr>
        <p:spPr>
          <a:xfrm>
            <a:off x="129965" y="632375"/>
            <a:ext cx="11917384" cy="2864205"/>
          </a:xfrm>
          <a:prstGeom prst="rect">
            <a:avLst/>
          </a:prstGeom>
          <a:noFill/>
          <a:ln>
            <a:noFill/>
          </a:ln>
        </p:spPr>
        <p:txBody>
          <a:bodyPr spcFirstLastPara="1" wrap="square" lIns="121900" tIns="121900" rIns="121900" bIns="121900" anchor="t" anchorCtr="0">
            <a:spAutoFit/>
          </a:bodyPr>
          <a:lstStyle/>
          <a:p>
            <a:pPr marL="265113" lvl="0" indent="-265113" algn="just">
              <a:lnSpc>
                <a:spcPct val="114000"/>
              </a:lnSpc>
              <a:spcBef>
                <a:spcPts val="1000"/>
              </a:spcBef>
              <a:buClr>
                <a:srgbClr val="B84742"/>
              </a:buClr>
              <a:buFont typeface="Wingdings 3" panose="05040102010807070707" pitchFamily="18" charset="2"/>
              <a:buChar char=""/>
              <a:defRPr/>
            </a:pPr>
            <a:r>
              <a:rPr lang="en-US" sz="2400" kern="1200" dirty="0">
                <a:solidFill>
                  <a:srgbClr val="212121"/>
                </a:solidFill>
                <a:latin typeface="Cambria" panose="02040503050406030204" pitchFamily="18" charset="0"/>
                <a:ea typeface="Cambria" panose="02040503050406030204" pitchFamily="18" charset="0"/>
              </a:rPr>
              <a:t>A standard BFS implementation puts each vertex of the graph into one of two categories:</a:t>
            </a:r>
          </a:p>
          <a:p>
            <a:pPr marL="990600" lvl="0" indent="-457200" algn="just">
              <a:lnSpc>
                <a:spcPct val="114000"/>
              </a:lnSpc>
              <a:spcBef>
                <a:spcPts val="1000"/>
              </a:spcBef>
              <a:buClr>
                <a:srgbClr val="B84742"/>
              </a:buClr>
              <a:buFont typeface="+mj-lt"/>
              <a:buAutoNum type="arabicPeriod"/>
              <a:defRPr/>
            </a:pPr>
            <a:r>
              <a:rPr lang="en-US" sz="2400" kern="1200" dirty="0">
                <a:solidFill>
                  <a:srgbClr val="212121"/>
                </a:solidFill>
                <a:latin typeface="Cambria" panose="02040503050406030204" pitchFamily="18" charset="0"/>
                <a:ea typeface="Cambria" panose="02040503050406030204" pitchFamily="18" charset="0"/>
              </a:rPr>
              <a:t>Visited</a:t>
            </a:r>
          </a:p>
          <a:p>
            <a:pPr marL="990600" lvl="0" indent="-457200" algn="just">
              <a:lnSpc>
                <a:spcPct val="114000"/>
              </a:lnSpc>
              <a:spcBef>
                <a:spcPts val="1000"/>
              </a:spcBef>
              <a:buClr>
                <a:srgbClr val="B84742"/>
              </a:buClr>
              <a:buFont typeface="+mj-lt"/>
              <a:buAutoNum type="arabicPeriod"/>
              <a:defRPr/>
            </a:pPr>
            <a:r>
              <a:rPr lang="en-US" sz="2400" kern="1200" dirty="0">
                <a:solidFill>
                  <a:srgbClr val="212121"/>
                </a:solidFill>
                <a:latin typeface="Cambria" panose="02040503050406030204" pitchFamily="18" charset="0"/>
                <a:ea typeface="Cambria" panose="02040503050406030204" pitchFamily="18" charset="0"/>
              </a:rPr>
              <a:t>Not Visited</a:t>
            </a:r>
          </a:p>
          <a:p>
            <a:pPr marL="265113" lvl="0" indent="-265113" algn="just">
              <a:lnSpc>
                <a:spcPct val="114000"/>
              </a:lnSpc>
              <a:spcBef>
                <a:spcPts val="1000"/>
              </a:spcBef>
              <a:buClr>
                <a:srgbClr val="B84742"/>
              </a:buClr>
              <a:buFont typeface="Wingdings 3" panose="05040102010807070707" pitchFamily="18" charset="2"/>
              <a:buChar char=""/>
              <a:defRPr/>
            </a:pPr>
            <a:r>
              <a:rPr lang="en-US" sz="2400" kern="1200" dirty="0">
                <a:solidFill>
                  <a:srgbClr val="212121"/>
                </a:solidFill>
                <a:latin typeface="Cambria" panose="02040503050406030204" pitchFamily="18" charset="0"/>
                <a:ea typeface="Cambria" panose="02040503050406030204" pitchFamily="18" charset="0"/>
              </a:rPr>
              <a:t>The purpose of the algorithm is to mark each vertex as visited while avoiding cycles.</a:t>
            </a:r>
          </a:p>
        </p:txBody>
      </p:sp>
    </p:spTree>
    <p:extLst>
      <p:ext uri="{BB962C8B-B14F-4D97-AF65-F5344CB8AC3E}">
        <p14:creationId xmlns:p14="http://schemas.microsoft.com/office/powerpoint/2010/main" val="2846299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69"/>
            <a:ext cx="8031213" cy="2051932"/>
          </a:xfrm>
          <a:prstGeom prst="rect">
            <a:avLst/>
          </a:prstGeom>
          <a:noFill/>
          <a:ln>
            <a:noFill/>
          </a:ln>
        </p:spPr>
        <p:txBody>
          <a:bodyPr spcFirstLastPara="1" wrap="square" lIns="121900" tIns="121900" rIns="121900" bIns="121900" anchor="t" anchorCtr="0">
            <a:spAutoFit/>
          </a:bodyPr>
          <a:lstStyle/>
          <a:p>
            <a:pPr lvl="0"/>
            <a:r>
              <a:rPr lang="en-IN" sz="5867" b="1" dirty="0">
                <a:solidFill>
                  <a:schemeClr val="dk2"/>
                </a:solidFill>
                <a:latin typeface="Proxima Nova"/>
                <a:ea typeface="Proxima Nova"/>
                <a:cs typeface="Proxima Nova"/>
                <a:sym typeface="Proxima Nova"/>
              </a:rPr>
              <a:t>Graphs and their understanding</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Breadth First Search (BFS) Introduction</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5" y="632375"/>
            <a:ext cx="11917384" cy="6031483"/>
          </a:xfrm>
          <a:prstGeom prst="rect">
            <a:avLst/>
          </a:prstGeom>
          <a:noFill/>
          <a:ln>
            <a:noFill/>
          </a:ln>
        </p:spPr>
        <p:txBody>
          <a:bodyPr spcFirstLastPara="1" wrap="square" lIns="121900" tIns="121900" rIns="121900" bIns="121900" anchor="t" anchorCtr="0">
            <a:spAutoFit/>
          </a:bodyPr>
          <a:lstStyle/>
          <a:p>
            <a:pPr marL="265113" lvl="0" indent="-265113" algn="just">
              <a:lnSpc>
                <a:spcPct val="114000"/>
              </a:lnSpc>
              <a:spcBef>
                <a:spcPts val="1000"/>
              </a:spcBef>
              <a:buClr>
                <a:srgbClr val="B84742"/>
              </a:buClr>
              <a:buFont typeface="Wingdings 3" panose="05040102010807070707" pitchFamily="18" charset="2"/>
              <a:buChar char=""/>
            </a:pPr>
            <a:r>
              <a:rPr lang="en-US" sz="2400" kern="1200" dirty="0">
                <a:solidFill>
                  <a:srgbClr val="212121"/>
                </a:solidFill>
                <a:latin typeface="Cambria" panose="02040503050406030204" pitchFamily="18" charset="0"/>
                <a:ea typeface="Cambria" panose="02040503050406030204" pitchFamily="18" charset="0"/>
              </a:rPr>
              <a:t>Breadth First Search is Traversal Techniques.</a:t>
            </a:r>
          </a:p>
          <a:p>
            <a:pPr marL="265113" lvl="0" indent="-265113" algn="just">
              <a:lnSpc>
                <a:spcPct val="114000"/>
              </a:lnSpc>
              <a:spcBef>
                <a:spcPts val="1000"/>
              </a:spcBef>
              <a:buClr>
                <a:srgbClr val="B84742"/>
              </a:buClr>
              <a:buFont typeface="Wingdings 3" panose="05040102010807070707" pitchFamily="18" charset="2"/>
              <a:buChar char=""/>
            </a:pPr>
            <a:r>
              <a:rPr lang="en-US" sz="2400" kern="1200" dirty="0">
                <a:solidFill>
                  <a:srgbClr val="212121"/>
                </a:solidFill>
                <a:latin typeface="Cambria" panose="02040503050406030204" pitchFamily="18" charset="0"/>
                <a:ea typeface="Cambria" panose="02040503050406030204" pitchFamily="18" charset="0"/>
              </a:rPr>
              <a:t>This methods </a:t>
            </a:r>
            <a:r>
              <a:rPr lang="en-US" sz="2400" b="1" kern="1200" dirty="0">
                <a:solidFill>
                  <a:srgbClr val="C00000"/>
                </a:solidFill>
                <a:latin typeface="Cambria" panose="02040503050406030204" pitchFamily="18" charset="0"/>
                <a:ea typeface="Cambria" panose="02040503050406030204" pitchFamily="18" charset="0"/>
              </a:rPr>
              <a:t>starts</a:t>
            </a:r>
            <a:r>
              <a:rPr lang="en-US" sz="2400" kern="1200" dirty="0">
                <a:solidFill>
                  <a:srgbClr val="C00000"/>
                </a:solidFill>
                <a:latin typeface="Cambria" panose="02040503050406030204" pitchFamily="18" charset="0"/>
                <a:ea typeface="Cambria" panose="02040503050406030204" pitchFamily="18" charset="0"/>
              </a:rPr>
              <a:t> </a:t>
            </a:r>
            <a:r>
              <a:rPr lang="en-US" sz="2400" kern="1200" dirty="0">
                <a:solidFill>
                  <a:srgbClr val="212121"/>
                </a:solidFill>
                <a:latin typeface="Cambria" panose="02040503050406030204" pitchFamily="18" charset="0"/>
                <a:ea typeface="Cambria" panose="02040503050406030204" pitchFamily="18" charset="0"/>
              </a:rPr>
              <a:t>from vertex </a:t>
            </a:r>
            <a:r>
              <a:rPr lang="en-US" sz="2400" b="1" kern="1200" dirty="0">
                <a:solidFill>
                  <a:srgbClr val="C00000"/>
                </a:solidFill>
                <a:latin typeface="Cambria" panose="02040503050406030204" pitchFamily="18" charset="0"/>
                <a:ea typeface="Cambria" panose="02040503050406030204" pitchFamily="18" charset="0"/>
              </a:rPr>
              <a:t>V</a:t>
            </a:r>
            <a:r>
              <a:rPr lang="en-US" sz="2400" b="1" kern="1200" baseline="-25000" dirty="0">
                <a:solidFill>
                  <a:srgbClr val="C00000"/>
                </a:solidFill>
                <a:latin typeface="Cambria" panose="02040503050406030204" pitchFamily="18" charset="0"/>
                <a:ea typeface="Cambria" panose="02040503050406030204" pitchFamily="18" charset="0"/>
              </a:rPr>
              <a:t>0</a:t>
            </a:r>
            <a:r>
              <a:rPr lang="en-US" sz="2400" kern="1200" dirty="0">
                <a:solidFill>
                  <a:srgbClr val="212121"/>
                </a:solidFill>
                <a:latin typeface="Cambria" panose="02040503050406030204" pitchFamily="18" charset="0"/>
                <a:ea typeface="Cambria" panose="02040503050406030204" pitchFamily="18" charset="0"/>
              </a:rPr>
              <a:t> .</a:t>
            </a:r>
          </a:p>
          <a:p>
            <a:pPr marL="265113" lvl="0" indent="-265113" algn="just">
              <a:lnSpc>
                <a:spcPct val="114000"/>
              </a:lnSpc>
              <a:spcBef>
                <a:spcPts val="1000"/>
              </a:spcBef>
              <a:buClr>
                <a:srgbClr val="B84742"/>
              </a:buClr>
              <a:buFont typeface="Wingdings 3" panose="05040102010807070707" pitchFamily="18" charset="2"/>
              <a:buChar char=""/>
            </a:pPr>
            <a:r>
              <a:rPr lang="en-US" sz="2400" b="1" kern="1200" dirty="0">
                <a:solidFill>
                  <a:srgbClr val="C00000"/>
                </a:solidFill>
                <a:latin typeface="Cambria" panose="02040503050406030204" pitchFamily="18" charset="0"/>
                <a:ea typeface="Cambria" panose="02040503050406030204" pitchFamily="18" charset="0"/>
                <a:cs typeface="+mn-cs"/>
              </a:rPr>
              <a:t>V</a:t>
            </a:r>
            <a:r>
              <a:rPr lang="en-US" sz="2400" b="1" kern="1200" baseline="-25000" dirty="0">
                <a:solidFill>
                  <a:srgbClr val="C00000"/>
                </a:solidFill>
                <a:latin typeface="Cambria" panose="02040503050406030204" pitchFamily="18" charset="0"/>
                <a:ea typeface="Cambria" panose="02040503050406030204" pitchFamily="18" charset="0"/>
                <a:cs typeface="+mn-cs"/>
              </a:rPr>
              <a:t>0</a:t>
            </a:r>
            <a:r>
              <a:rPr lang="en-US" sz="2400" kern="1200" dirty="0">
                <a:solidFill>
                  <a:srgbClr val="212121"/>
                </a:solidFill>
                <a:latin typeface="Cambria" panose="02040503050406030204" pitchFamily="18" charset="0"/>
                <a:ea typeface="Cambria" panose="02040503050406030204" pitchFamily="18" charset="0"/>
                <a:cs typeface="+mn-cs"/>
              </a:rPr>
              <a:t> is marked as </a:t>
            </a:r>
            <a:r>
              <a:rPr lang="en-US" sz="2400" b="1" kern="1200" dirty="0">
                <a:solidFill>
                  <a:srgbClr val="C00000"/>
                </a:solidFill>
                <a:latin typeface="Cambria" panose="02040503050406030204" pitchFamily="18" charset="0"/>
                <a:ea typeface="Cambria" panose="02040503050406030204" pitchFamily="18" charset="0"/>
                <a:cs typeface="+mn-cs"/>
              </a:rPr>
              <a:t>visited</a:t>
            </a:r>
            <a:r>
              <a:rPr lang="en-US" sz="2400" kern="1200" dirty="0">
                <a:solidFill>
                  <a:srgbClr val="212121"/>
                </a:solidFill>
                <a:latin typeface="Cambria" panose="02040503050406030204" pitchFamily="18" charset="0"/>
                <a:ea typeface="Cambria" panose="02040503050406030204" pitchFamily="18" charset="0"/>
                <a:cs typeface="+mn-cs"/>
              </a:rPr>
              <a:t>. All </a:t>
            </a:r>
            <a:r>
              <a:rPr lang="en-US" sz="2400" b="1" kern="1200" dirty="0">
                <a:solidFill>
                  <a:srgbClr val="C00000"/>
                </a:solidFill>
                <a:latin typeface="Cambria" panose="02040503050406030204" pitchFamily="18" charset="0"/>
                <a:ea typeface="Cambria" panose="02040503050406030204" pitchFamily="18" charset="0"/>
                <a:cs typeface="+mn-cs"/>
              </a:rPr>
              <a:t>vertices</a:t>
            </a:r>
            <a:r>
              <a:rPr lang="en-US" sz="2400" b="1" kern="1200" dirty="0">
                <a:solidFill>
                  <a:srgbClr val="FF0000"/>
                </a:solidFill>
                <a:latin typeface="Cambria" panose="02040503050406030204" pitchFamily="18" charset="0"/>
                <a:ea typeface="Cambria" panose="02040503050406030204" pitchFamily="18" charset="0"/>
                <a:cs typeface="+mn-cs"/>
              </a:rPr>
              <a:t> </a:t>
            </a:r>
            <a:r>
              <a:rPr lang="en-US" sz="2400" b="1" kern="1200" dirty="0">
                <a:solidFill>
                  <a:srgbClr val="C00000"/>
                </a:solidFill>
                <a:latin typeface="Cambria" panose="02040503050406030204" pitchFamily="18" charset="0"/>
                <a:ea typeface="Cambria" panose="02040503050406030204" pitchFamily="18" charset="0"/>
                <a:cs typeface="+mn-cs"/>
              </a:rPr>
              <a:t>adjacent</a:t>
            </a:r>
            <a:r>
              <a:rPr lang="en-US" sz="2400" b="1" kern="1200" dirty="0">
                <a:solidFill>
                  <a:srgbClr val="FF0000"/>
                </a:solidFill>
                <a:latin typeface="Cambria" panose="02040503050406030204" pitchFamily="18" charset="0"/>
                <a:ea typeface="Cambria" panose="02040503050406030204" pitchFamily="18" charset="0"/>
                <a:cs typeface="+mn-cs"/>
              </a:rPr>
              <a:t> </a:t>
            </a:r>
            <a:r>
              <a:rPr lang="en-US" sz="2400" b="1" kern="1200" dirty="0">
                <a:solidFill>
                  <a:srgbClr val="C00000"/>
                </a:solidFill>
                <a:latin typeface="Cambria" panose="02040503050406030204" pitchFamily="18" charset="0"/>
                <a:ea typeface="Cambria" panose="02040503050406030204" pitchFamily="18" charset="0"/>
                <a:cs typeface="+mn-cs"/>
              </a:rPr>
              <a:t>to</a:t>
            </a:r>
            <a:r>
              <a:rPr lang="en-US" sz="2400" b="1" kern="1200" dirty="0">
                <a:solidFill>
                  <a:srgbClr val="FF0000"/>
                </a:solidFill>
                <a:latin typeface="Cambria" panose="02040503050406030204" pitchFamily="18" charset="0"/>
                <a:ea typeface="Cambria" panose="02040503050406030204" pitchFamily="18" charset="0"/>
                <a:cs typeface="+mn-cs"/>
              </a:rPr>
              <a:t> </a:t>
            </a:r>
            <a:r>
              <a:rPr lang="en-US" sz="2400" b="1" kern="1200" dirty="0">
                <a:solidFill>
                  <a:srgbClr val="C00000"/>
                </a:solidFill>
                <a:latin typeface="Cambria" panose="02040503050406030204" pitchFamily="18" charset="0"/>
                <a:ea typeface="Cambria" panose="02040503050406030204" pitchFamily="18" charset="0"/>
                <a:cs typeface="+mn-cs"/>
              </a:rPr>
              <a:t>V</a:t>
            </a:r>
            <a:r>
              <a:rPr lang="en-US" sz="2400" b="1" kern="1200" baseline="-25000" dirty="0">
                <a:solidFill>
                  <a:srgbClr val="C00000"/>
                </a:solidFill>
                <a:latin typeface="Cambria" panose="02040503050406030204" pitchFamily="18" charset="0"/>
                <a:ea typeface="Cambria" panose="02040503050406030204" pitchFamily="18" charset="0"/>
                <a:cs typeface="+mn-cs"/>
              </a:rPr>
              <a:t>0</a:t>
            </a:r>
            <a:r>
              <a:rPr lang="en-US" sz="2400" kern="1200" dirty="0">
                <a:solidFill>
                  <a:srgbClr val="C00000"/>
                </a:solidFill>
                <a:latin typeface="Cambria" panose="02040503050406030204" pitchFamily="18" charset="0"/>
                <a:ea typeface="Cambria" panose="02040503050406030204" pitchFamily="18" charset="0"/>
                <a:cs typeface="+mn-cs"/>
              </a:rPr>
              <a:t> </a:t>
            </a:r>
            <a:r>
              <a:rPr lang="en-US" sz="2400" kern="1200" dirty="0">
                <a:solidFill>
                  <a:srgbClr val="212121"/>
                </a:solidFill>
                <a:latin typeface="Cambria" panose="02040503050406030204" pitchFamily="18" charset="0"/>
                <a:ea typeface="Cambria" panose="02040503050406030204" pitchFamily="18" charset="0"/>
                <a:cs typeface="+mn-cs"/>
              </a:rPr>
              <a:t>are </a:t>
            </a:r>
            <a:r>
              <a:rPr lang="en-US" sz="2400" b="1" kern="1200" dirty="0">
                <a:solidFill>
                  <a:srgbClr val="C00000"/>
                </a:solidFill>
                <a:latin typeface="Cambria" panose="02040503050406030204" pitchFamily="18" charset="0"/>
                <a:ea typeface="Cambria" panose="02040503050406030204" pitchFamily="18" charset="0"/>
                <a:cs typeface="+mn-cs"/>
              </a:rPr>
              <a:t>visited</a:t>
            </a:r>
            <a:r>
              <a:rPr lang="en-US" sz="2400" b="1" kern="1200" dirty="0">
                <a:solidFill>
                  <a:srgbClr val="FF0000"/>
                </a:solidFill>
                <a:latin typeface="Cambria" panose="02040503050406030204" pitchFamily="18" charset="0"/>
                <a:ea typeface="Cambria" panose="02040503050406030204" pitchFamily="18" charset="0"/>
                <a:cs typeface="+mn-cs"/>
              </a:rPr>
              <a:t> </a:t>
            </a:r>
            <a:r>
              <a:rPr lang="en-US" sz="2400" b="1" kern="1200" dirty="0">
                <a:solidFill>
                  <a:srgbClr val="C00000"/>
                </a:solidFill>
                <a:latin typeface="Cambria" panose="02040503050406030204" pitchFamily="18" charset="0"/>
                <a:ea typeface="Cambria" panose="02040503050406030204" pitchFamily="18" charset="0"/>
                <a:cs typeface="+mn-cs"/>
              </a:rPr>
              <a:t>next.</a:t>
            </a:r>
          </a:p>
          <a:p>
            <a:pPr marL="265113" lvl="0" indent="-265113" algn="just">
              <a:lnSpc>
                <a:spcPct val="114000"/>
              </a:lnSpc>
              <a:spcBef>
                <a:spcPts val="1000"/>
              </a:spcBef>
              <a:buClr>
                <a:srgbClr val="B84742"/>
              </a:buClr>
              <a:buFont typeface="Wingdings 3" panose="05040102010807070707" pitchFamily="18" charset="2"/>
              <a:buChar char=""/>
            </a:pPr>
            <a:r>
              <a:rPr lang="en-US" sz="2400" kern="1200" dirty="0">
                <a:solidFill>
                  <a:srgbClr val="212121"/>
                </a:solidFill>
                <a:latin typeface="Cambria" panose="02040503050406030204" pitchFamily="18" charset="0"/>
                <a:ea typeface="Cambria" panose="02040503050406030204" pitchFamily="18" charset="0"/>
                <a:cs typeface="+mn-cs"/>
              </a:rPr>
              <a:t>Let vertices adjacent to V</a:t>
            </a:r>
            <a:r>
              <a:rPr lang="en-US" sz="2400" kern="1200" baseline="-25000" dirty="0">
                <a:solidFill>
                  <a:srgbClr val="212121"/>
                </a:solidFill>
                <a:latin typeface="Cambria" panose="02040503050406030204" pitchFamily="18" charset="0"/>
                <a:ea typeface="Cambria" panose="02040503050406030204" pitchFamily="18" charset="0"/>
                <a:cs typeface="+mn-cs"/>
              </a:rPr>
              <a:t>0</a:t>
            </a:r>
            <a:r>
              <a:rPr lang="en-US" sz="2400" kern="1200" dirty="0">
                <a:solidFill>
                  <a:srgbClr val="212121"/>
                </a:solidFill>
                <a:latin typeface="Cambria" panose="02040503050406030204" pitchFamily="18" charset="0"/>
                <a:ea typeface="Cambria" panose="02040503050406030204" pitchFamily="18" charset="0"/>
                <a:cs typeface="+mn-cs"/>
              </a:rPr>
              <a:t> are V</a:t>
            </a:r>
            <a:r>
              <a:rPr lang="en-US" sz="2400" kern="1200" baseline="-25000" dirty="0">
                <a:solidFill>
                  <a:srgbClr val="212121"/>
                </a:solidFill>
                <a:latin typeface="Cambria" panose="02040503050406030204" pitchFamily="18" charset="0"/>
                <a:ea typeface="Cambria" panose="02040503050406030204" pitchFamily="18" charset="0"/>
                <a:cs typeface="+mn-cs"/>
              </a:rPr>
              <a:t>1</a:t>
            </a:r>
            <a:r>
              <a:rPr lang="en-US" sz="2400" kern="1200" dirty="0">
                <a:solidFill>
                  <a:srgbClr val="212121"/>
                </a:solidFill>
                <a:latin typeface="Cambria" panose="02040503050406030204" pitchFamily="18" charset="0"/>
                <a:ea typeface="Cambria" panose="02040503050406030204" pitchFamily="18" charset="0"/>
                <a:cs typeface="+mn-cs"/>
              </a:rPr>
              <a:t>, V</a:t>
            </a:r>
            <a:r>
              <a:rPr lang="en-US" sz="2400" kern="1200" baseline="-25000" dirty="0">
                <a:solidFill>
                  <a:srgbClr val="212121"/>
                </a:solidFill>
                <a:latin typeface="Cambria" panose="02040503050406030204" pitchFamily="18" charset="0"/>
                <a:ea typeface="Cambria" panose="02040503050406030204" pitchFamily="18" charset="0"/>
                <a:cs typeface="+mn-cs"/>
              </a:rPr>
              <a:t>2</a:t>
            </a:r>
            <a:r>
              <a:rPr lang="en-US" sz="2400" kern="1200" dirty="0">
                <a:solidFill>
                  <a:srgbClr val="212121"/>
                </a:solidFill>
                <a:latin typeface="Cambria" panose="02040503050406030204" pitchFamily="18" charset="0"/>
                <a:ea typeface="Cambria" panose="02040503050406030204" pitchFamily="18" charset="0"/>
                <a:cs typeface="+mn-cs"/>
              </a:rPr>
              <a:t>, V</a:t>
            </a:r>
            <a:r>
              <a:rPr lang="en-US" sz="2400" kern="1200" baseline="-25000" dirty="0">
                <a:solidFill>
                  <a:srgbClr val="212121"/>
                </a:solidFill>
                <a:latin typeface="Cambria" panose="02040503050406030204" pitchFamily="18" charset="0"/>
                <a:ea typeface="Cambria" panose="02040503050406030204" pitchFamily="18" charset="0"/>
                <a:cs typeface="+mn-cs"/>
              </a:rPr>
              <a:t>2</a:t>
            </a:r>
            <a:r>
              <a:rPr lang="en-US" sz="2400" kern="1200" dirty="0">
                <a:solidFill>
                  <a:srgbClr val="212121"/>
                </a:solidFill>
                <a:latin typeface="Cambria" panose="02040503050406030204" pitchFamily="18" charset="0"/>
                <a:ea typeface="Cambria" panose="02040503050406030204" pitchFamily="18" charset="0"/>
                <a:cs typeface="+mn-cs"/>
              </a:rPr>
              <a:t>, V</a:t>
            </a:r>
            <a:r>
              <a:rPr lang="en-US" sz="2400" kern="1200" baseline="-25000" dirty="0">
                <a:solidFill>
                  <a:srgbClr val="212121"/>
                </a:solidFill>
                <a:latin typeface="Cambria" panose="02040503050406030204" pitchFamily="18" charset="0"/>
                <a:ea typeface="Cambria" panose="02040503050406030204" pitchFamily="18" charset="0"/>
                <a:cs typeface="+mn-cs"/>
              </a:rPr>
              <a:t>4.</a:t>
            </a:r>
            <a:endParaRPr lang="en-US" sz="2400" kern="1200" dirty="0">
              <a:solidFill>
                <a:srgbClr val="212121"/>
              </a:solidFill>
              <a:latin typeface="Cambria" panose="02040503050406030204" pitchFamily="18" charset="0"/>
              <a:ea typeface="Cambria" panose="02040503050406030204" pitchFamily="18" charset="0"/>
              <a:cs typeface="+mn-cs"/>
            </a:endParaRPr>
          </a:p>
          <a:p>
            <a:pPr marL="265113" lvl="0" indent="-265113" algn="just">
              <a:lnSpc>
                <a:spcPct val="114000"/>
              </a:lnSpc>
              <a:spcBef>
                <a:spcPts val="1000"/>
              </a:spcBef>
              <a:buClr>
                <a:srgbClr val="B84742"/>
              </a:buClr>
              <a:buFont typeface="Wingdings 3" panose="05040102010807070707" pitchFamily="18" charset="2"/>
              <a:buChar char=""/>
            </a:pPr>
            <a:r>
              <a:rPr lang="en-US" sz="2400" kern="1200" dirty="0">
                <a:solidFill>
                  <a:srgbClr val="212121"/>
                </a:solidFill>
                <a:latin typeface="Cambria" panose="02040503050406030204" pitchFamily="18" charset="0"/>
                <a:ea typeface="Cambria" panose="02040503050406030204" pitchFamily="18" charset="0"/>
                <a:cs typeface="+mn-cs"/>
              </a:rPr>
              <a:t>V</a:t>
            </a:r>
            <a:r>
              <a:rPr lang="en-US" sz="2400" kern="1200" baseline="-25000" dirty="0">
                <a:solidFill>
                  <a:srgbClr val="212121"/>
                </a:solidFill>
                <a:latin typeface="Cambria" panose="02040503050406030204" pitchFamily="18" charset="0"/>
                <a:ea typeface="Cambria" panose="02040503050406030204" pitchFamily="18" charset="0"/>
                <a:cs typeface="+mn-cs"/>
              </a:rPr>
              <a:t>1</a:t>
            </a:r>
            <a:r>
              <a:rPr lang="en-US" sz="2400" kern="1200" dirty="0">
                <a:solidFill>
                  <a:srgbClr val="212121"/>
                </a:solidFill>
                <a:latin typeface="Cambria" panose="02040503050406030204" pitchFamily="18" charset="0"/>
                <a:ea typeface="Cambria" panose="02040503050406030204" pitchFamily="18" charset="0"/>
                <a:cs typeface="+mn-cs"/>
              </a:rPr>
              <a:t>, V</a:t>
            </a:r>
            <a:r>
              <a:rPr lang="en-US" sz="2400" kern="1200" baseline="-25000" dirty="0">
                <a:solidFill>
                  <a:srgbClr val="212121"/>
                </a:solidFill>
                <a:latin typeface="Cambria" panose="02040503050406030204" pitchFamily="18" charset="0"/>
                <a:ea typeface="Cambria" panose="02040503050406030204" pitchFamily="18" charset="0"/>
                <a:cs typeface="+mn-cs"/>
              </a:rPr>
              <a:t>2</a:t>
            </a:r>
            <a:r>
              <a:rPr lang="en-US" sz="2400" kern="1200" dirty="0">
                <a:solidFill>
                  <a:srgbClr val="212121"/>
                </a:solidFill>
                <a:latin typeface="Cambria" panose="02040503050406030204" pitchFamily="18" charset="0"/>
                <a:ea typeface="Cambria" panose="02040503050406030204" pitchFamily="18" charset="0"/>
                <a:cs typeface="+mn-cs"/>
              </a:rPr>
              <a:t>, V</a:t>
            </a:r>
            <a:r>
              <a:rPr lang="en-US" sz="2400" kern="1200" baseline="-25000" dirty="0">
                <a:solidFill>
                  <a:srgbClr val="212121"/>
                </a:solidFill>
                <a:latin typeface="Cambria" panose="02040503050406030204" pitchFamily="18" charset="0"/>
                <a:ea typeface="Cambria" panose="02040503050406030204" pitchFamily="18" charset="0"/>
                <a:cs typeface="+mn-cs"/>
              </a:rPr>
              <a:t>3</a:t>
            </a:r>
            <a:r>
              <a:rPr lang="en-US" sz="2400" kern="1200" dirty="0">
                <a:solidFill>
                  <a:srgbClr val="212121"/>
                </a:solidFill>
                <a:latin typeface="Cambria" panose="02040503050406030204" pitchFamily="18" charset="0"/>
                <a:ea typeface="Cambria" panose="02040503050406030204" pitchFamily="18" charset="0"/>
                <a:cs typeface="+mn-cs"/>
              </a:rPr>
              <a:t> and V</a:t>
            </a:r>
            <a:r>
              <a:rPr lang="en-US" sz="2400" kern="1200" baseline="-25000" dirty="0">
                <a:solidFill>
                  <a:srgbClr val="212121"/>
                </a:solidFill>
                <a:latin typeface="Cambria" panose="02040503050406030204" pitchFamily="18" charset="0"/>
                <a:ea typeface="Cambria" panose="02040503050406030204" pitchFamily="18" charset="0"/>
                <a:cs typeface="+mn-cs"/>
              </a:rPr>
              <a:t>4</a:t>
            </a:r>
            <a:r>
              <a:rPr lang="en-US" sz="2400" kern="1200" dirty="0">
                <a:solidFill>
                  <a:srgbClr val="212121"/>
                </a:solidFill>
                <a:latin typeface="Cambria" panose="02040503050406030204" pitchFamily="18" charset="0"/>
                <a:ea typeface="Cambria" panose="02040503050406030204" pitchFamily="18" charset="0"/>
                <a:cs typeface="+mn-cs"/>
              </a:rPr>
              <a:t> are marked visited.</a:t>
            </a:r>
          </a:p>
          <a:p>
            <a:pPr marL="265113" lvl="0" indent="-265113" algn="just">
              <a:lnSpc>
                <a:spcPct val="114000"/>
              </a:lnSpc>
              <a:spcBef>
                <a:spcPts val="1000"/>
              </a:spcBef>
              <a:buClr>
                <a:srgbClr val="B84742"/>
              </a:buClr>
              <a:buFont typeface="Wingdings 3" panose="05040102010807070707" pitchFamily="18" charset="2"/>
              <a:buChar char=""/>
            </a:pPr>
            <a:r>
              <a:rPr lang="en-US" sz="2400" kern="1200" dirty="0">
                <a:solidFill>
                  <a:srgbClr val="212121"/>
                </a:solidFill>
                <a:latin typeface="Cambria" panose="02040503050406030204" pitchFamily="18" charset="0"/>
                <a:ea typeface="Cambria" panose="02040503050406030204" pitchFamily="18" charset="0"/>
                <a:cs typeface="+mn-cs"/>
              </a:rPr>
              <a:t>All unvisited vertices adjacent to V</a:t>
            </a:r>
            <a:r>
              <a:rPr lang="en-US" sz="2400" kern="1200" baseline="-25000" dirty="0">
                <a:solidFill>
                  <a:srgbClr val="212121"/>
                </a:solidFill>
                <a:latin typeface="Cambria" panose="02040503050406030204" pitchFamily="18" charset="0"/>
                <a:ea typeface="Cambria" panose="02040503050406030204" pitchFamily="18" charset="0"/>
                <a:cs typeface="+mn-cs"/>
              </a:rPr>
              <a:t>1</a:t>
            </a:r>
            <a:r>
              <a:rPr lang="en-US" sz="2400" kern="1200" dirty="0">
                <a:solidFill>
                  <a:srgbClr val="212121"/>
                </a:solidFill>
                <a:latin typeface="Cambria" panose="02040503050406030204" pitchFamily="18" charset="0"/>
                <a:ea typeface="Cambria" panose="02040503050406030204" pitchFamily="18" charset="0"/>
                <a:cs typeface="+mn-cs"/>
              </a:rPr>
              <a:t>, V</a:t>
            </a:r>
            <a:r>
              <a:rPr lang="en-US" sz="2400" kern="1200" baseline="-25000" dirty="0">
                <a:solidFill>
                  <a:srgbClr val="212121"/>
                </a:solidFill>
                <a:latin typeface="Cambria" panose="02040503050406030204" pitchFamily="18" charset="0"/>
                <a:ea typeface="Cambria" panose="02040503050406030204" pitchFamily="18" charset="0"/>
                <a:cs typeface="+mn-cs"/>
              </a:rPr>
              <a:t>2</a:t>
            </a:r>
            <a:r>
              <a:rPr lang="en-US" sz="2400" kern="1200" dirty="0">
                <a:solidFill>
                  <a:srgbClr val="212121"/>
                </a:solidFill>
                <a:latin typeface="Cambria" panose="02040503050406030204" pitchFamily="18" charset="0"/>
                <a:ea typeface="Cambria" panose="02040503050406030204" pitchFamily="18" charset="0"/>
                <a:cs typeface="+mn-cs"/>
              </a:rPr>
              <a:t>, V</a:t>
            </a:r>
            <a:r>
              <a:rPr lang="en-US" sz="2400" kern="1200" baseline="-25000" dirty="0">
                <a:solidFill>
                  <a:srgbClr val="212121"/>
                </a:solidFill>
                <a:latin typeface="Cambria" panose="02040503050406030204" pitchFamily="18" charset="0"/>
                <a:ea typeface="Cambria" panose="02040503050406030204" pitchFamily="18" charset="0"/>
                <a:cs typeface="+mn-cs"/>
              </a:rPr>
              <a:t>3</a:t>
            </a:r>
            <a:r>
              <a:rPr lang="en-US" sz="2400" kern="1200" dirty="0">
                <a:solidFill>
                  <a:srgbClr val="212121"/>
                </a:solidFill>
                <a:latin typeface="Cambria" panose="02040503050406030204" pitchFamily="18" charset="0"/>
                <a:ea typeface="Cambria" panose="02040503050406030204" pitchFamily="18" charset="0"/>
                <a:cs typeface="+mn-cs"/>
              </a:rPr>
              <a:t>, V</a:t>
            </a:r>
            <a:r>
              <a:rPr lang="en-US" sz="2400" kern="1200" baseline="-25000" dirty="0">
                <a:solidFill>
                  <a:srgbClr val="212121"/>
                </a:solidFill>
                <a:latin typeface="Cambria" panose="02040503050406030204" pitchFamily="18" charset="0"/>
                <a:ea typeface="Cambria" panose="02040503050406030204" pitchFamily="18" charset="0"/>
                <a:cs typeface="+mn-cs"/>
              </a:rPr>
              <a:t>4</a:t>
            </a:r>
            <a:r>
              <a:rPr lang="en-US" sz="2400" kern="1200" dirty="0">
                <a:solidFill>
                  <a:srgbClr val="212121"/>
                </a:solidFill>
                <a:latin typeface="Cambria" panose="02040503050406030204" pitchFamily="18" charset="0"/>
                <a:ea typeface="Cambria" panose="02040503050406030204" pitchFamily="18" charset="0"/>
                <a:cs typeface="+mn-cs"/>
              </a:rPr>
              <a:t> are visited next.</a:t>
            </a:r>
          </a:p>
          <a:p>
            <a:pPr marL="265113" lvl="0" indent="-265113" algn="just">
              <a:lnSpc>
                <a:spcPct val="114000"/>
              </a:lnSpc>
              <a:spcBef>
                <a:spcPts val="1000"/>
              </a:spcBef>
              <a:buClr>
                <a:srgbClr val="B84742"/>
              </a:buClr>
              <a:buFont typeface="Wingdings 3" panose="05040102010807070707" pitchFamily="18" charset="2"/>
              <a:buChar char=""/>
            </a:pPr>
            <a:r>
              <a:rPr lang="en-US" sz="2400" kern="1200" dirty="0">
                <a:solidFill>
                  <a:srgbClr val="212121"/>
                </a:solidFill>
                <a:latin typeface="Cambria" panose="02040503050406030204" pitchFamily="18" charset="0"/>
                <a:ea typeface="Cambria" panose="02040503050406030204" pitchFamily="18" charset="0"/>
                <a:cs typeface="+mn-cs"/>
              </a:rPr>
              <a:t>The method </a:t>
            </a:r>
            <a:r>
              <a:rPr lang="en-US" sz="2400" b="1" kern="1200" dirty="0">
                <a:solidFill>
                  <a:srgbClr val="C00000"/>
                </a:solidFill>
                <a:latin typeface="Cambria" panose="02040503050406030204" pitchFamily="18" charset="0"/>
                <a:ea typeface="Cambria" panose="02040503050406030204" pitchFamily="18" charset="0"/>
                <a:cs typeface="+mn-cs"/>
              </a:rPr>
              <a:t>continuous</a:t>
            </a:r>
            <a:r>
              <a:rPr lang="en-US" sz="2400" b="1" kern="1200" dirty="0">
                <a:solidFill>
                  <a:srgbClr val="FF0000"/>
                </a:solidFill>
                <a:latin typeface="Cambria" panose="02040503050406030204" pitchFamily="18" charset="0"/>
                <a:ea typeface="Cambria" panose="02040503050406030204" pitchFamily="18" charset="0"/>
                <a:cs typeface="+mn-cs"/>
              </a:rPr>
              <a:t> </a:t>
            </a:r>
            <a:r>
              <a:rPr lang="en-US" sz="2400" b="1" kern="1200" dirty="0">
                <a:solidFill>
                  <a:srgbClr val="C00000"/>
                </a:solidFill>
                <a:latin typeface="Cambria" panose="02040503050406030204" pitchFamily="18" charset="0"/>
                <a:ea typeface="Cambria" panose="02040503050406030204" pitchFamily="18" charset="0"/>
                <a:cs typeface="+mn-cs"/>
              </a:rPr>
              <a:t>until</a:t>
            </a:r>
            <a:r>
              <a:rPr lang="en-US" sz="2400" b="1" kern="1200" dirty="0">
                <a:solidFill>
                  <a:srgbClr val="FF0000"/>
                </a:solidFill>
                <a:latin typeface="Cambria" panose="02040503050406030204" pitchFamily="18" charset="0"/>
                <a:ea typeface="Cambria" panose="02040503050406030204" pitchFamily="18" charset="0"/>
                <a:cs typeface="+mn-cs"/>
              </a:rPr>
              <a:t> </a:t>
            </a:r>
            <a:r>
              <a:rPr lang="en-US" sz="2400" b="1" kern="1200" dirty="0">
                <a:solidFill>
                  <a:srgbClr val="C00000"/>
                </a:solidFill>
                <a:latin typeface="Cambria" panose="02040503050406030204" pitchFamily="18" charset="0"/>
                <a:ea typeface="Cambria" panose="02040503050406030204" pitchFamily="18" charset="0"/>
                <a:cs typeface="+mn-cs"/>
              </a:rPr>
              <a:t>all</a:t>
            </a:r>
            <a:r>
              <a:rPr lang="en-US" sz="2400" b="1" kern="1200" dirty="0">
                <a:solidFill>
                  <a:srgbClr val="FF0000"/>
                </a:solidFill>
                <a:latin typeface="Cambria" panose="02040503050406030204" pitchFamily="18" charset="0"/>
                <a:ea typeface="Cambria" panose="02040503050406030204" pitchFamily="18" charset="0"/>
                <a:cs typeface="+mn-cs"/>
              </a:rPr>
              <a:t> </a:t>
            </a:r>
            <a:r>
              <a:rPr lang="en-US" sz="2400" b="1" kern="1200" dirty="0">
                <a:solidFill>
                  <a:srgbClr val="C00000"/>
                </a:solidFill>
                <a:latin typeface="Cambria" panose="02040503050406030204" pitchFamily="18" charset="0"/>
                <a:ea typeface="Cambria" panose="02040503050406030204" pitchFamily="18" charset="0"/>
                <a:cs typeface="+mn-cs"/>
              </a:rPr>
              <a:t>vertices</a:t>
            </a:r>
            <a:r>
              <a:rPr lang="en-US" sz="2400" kern="1200" dirty="0">
                <a:solidFill>
                  <a:srgbClr val="C00000"/>
                </a:solidFill>
                <a:latin typeface="Cambria" panose="02040503050406030204" pitchFamily="18" charset="0"/>
                <a:ea typeface="Cambria" panose="02040503050406030204" pitchFamily="18" charset="0"/>
                <a:cs typeface="+mn-cs"/>
              </a:rPr>
              <a:t> </a:t>
            </a:r>
            <a:r>
              <a:rPr lang="en-US" sz="2400" kern="1200" dirty="0">
                <a:solidFill>
                  <a:srgbClr val="212121"/>
                </a:solidFill>
                <a:latin typeface="Cambria" panose="02040503050406030204" pitchFamily="18" charset="0"/>
                <a:ea typeface="Cambria" panose="02040503050406030204" pitchFamily="18" charset="0"/>
                <a:cs typeface="+mn-cs"/>
              </a:rPr>
              <a:t>are </a:t>
            </a:r>
            <a:r>
              <a:rPr lang="en-US" sz="2400" b="1" kern="1200" dirty="0">
                <a:solidFill>
                  <a:srgbClr val="C00000"/>
                </a:solidFill>
                <a:latin typeface="Cambria" panose="02040503050406030204" pitchFamily="18" charset="0"/>
                <a:ea typeface="Cambria" panose="02040503050406030204" pitchFamily="18" charset="0"/>
                <a:cs typeface="+mn-cs"/>
              </a:rPr>
              <a:t>visited.</a:t>
            </a:r>
          </a:p>
          <a:p>
            <a:pPr marL="265113" lvl="0" indent="-265113" algn="just">
              <a:lnSpc>
                <a:spcPct val="114000"/>
              </a:lnSpc>
              <a:spcBef>
                <a:spcPts val="1000"/>
              </a:spcBef>
              <a:buClr>
                <a:srgbClr val="B84742"/>
              </a:buClr>
              <a:buFont typeface="Wingdings 3" panose="05040102010807070707" pitchFamily="18" charset="2"/>
              <a:buChar char=""/>
            </a:pPr>
            <a:r>
              <a:rPr lang="en-US" sz="2400" kern="1200" dirty="0">
                <a:solidFill>
                  <a:srgbClr val="212121"/>
                </a:solidFill>
                <a:latin typeface="Cambria" panose="02040503050406030204" pitchFamily="18" charset="0"/>
                <a:ea typeface="Cambria" panose="02040503050406030204" pitchFamily="18" charset="0"/>
                <a:cs typeface="+mn-cs"/>
              </a:rPr>
              <a:t>The algorithm for BFS has to maintain a list of vertices which have been visited but not explored for adjacent vertices.</a:t>
            </a:r>
          </a:p>
          <a:p>
            <a:pPr marL="265113" lvl="0" indent="-265113" algn="just">
              <a:lnSpc>
                <a:spcPct val="114000"/>
              </a:lnSpc>
              <a:spcBef>
                <a:spcPts val="1000"/>
              </a:spcBef>
              <a:buClr>
                <a:srgbClr val="B84742"/>
              </a:buClr>
              <a:buFont typeface="Wingdings 3" panose="05040102010807070707" pitchFamily="18" charset="2"/>
              <a:buChar char=""/>
            </a:pPr>
            <a:r>
              <a:rPr lang="en-US" sz="2400" kern="1200" dirty="0">
                <a:solidFill>
                  <a:srgbClr val="212121"/>
                </a:solidFill>
                <a:latin typeface="Cambria" panose="02040503050406030204" pitchFamily="18" charset="0"/>
                <a:ea typeface="Cambria" panose="02040503050406030204" pitchFamily="18" charset="0"/>
                <a:cs typeface="+mn-cs"/>
              </a:rPr>
              <a:t>The vertices which have been visited but not explored for adjacent vertices can be stored in </a:t>
            </a:r>
            <a:r>
              <a:rPr lang="en-US" sz="2400" b="1" kern="1200" dirty="0">
                <a:solidFill>
                  <a:srgbClr val="C00000"/>
                </a:solidFill>
                <a:latin typeface="Cambria" panose="02040503050406030204" pitchFamily="18" charset="0"/>
                <a:ea typeface="Cambria" panose="02040503050406030204" pitchFamily="18" charset="0"/>
                <a:cs typeface="+mn-cs"/>
              </a:rPr>
              <a:t>queue.</a:t>
            </a:r>
          </a:p>
        </p:txBody>
      </p:sp>
    </p:spTree>
    <p:extLst>
      <p:ext uri="{BB962C8B-B14F-4D97-AF65-F5344CB8AC3E}">
        <p14:creationId xmlns:p14="http://schemas.microsoft.com/office/powerpoint/2010/main" val="3401133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Breadth First Search (BFS) Example</a:t>
            </a:r>
            <a:endParaRPr sz="3067" b="1" dirty="0">
              <a:solidFill>
                <a:srgbClr val="00A4B6"/>
              </a:solidFill>
              <a:latin typeface="Proxima Nova"/>
              <a:ea typeface="Proxima Nova"/>
              <a:cs typeface="Proxima Nova"/>
              <a:sym typeface="Proxima Nova"/>
            </a:endParaRPr>
          </a:p>
        </p:txBody>
      </p:sp>
      <p:sp>
        <p:nvSpPr>
          <p:cNvPr id="3" name="Oval 2">
            <a:extLst>
              <a:ext uri="{FF2B5EF4-FFF2-40B4-BE49-F238E27FC236}">
                <a16:creationId xmlns:a16="http://schemas.microsoft.com/office/drawing/2014/main" id="{30B355E5-8CCB-9972-83BE-3FE49F5DFEC2}"/>
              </a:ext>
            </a:extLst>
          </p:cNvPr>
          <p:cNvSpPr/>
          <p:nvPr/>
        </p:nvSpPr>
        <p:spPr>
          <a:xfrm>
            <a:off x="2781300" y="10668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1</a:t>
            </a:r>
          </a:p>
        </p:txBody>
      </p:sp>
      <p:sp>
        <p:nvSpPr>
          <p:cNvPr id="4" name="Oval 3">
            <a:extLst>
              <a:ext uri="{FF2B5EF4-FFF2-40B4-BE49-F238E27FC236}">
                <a16:creationId xmlns:a16="http://schemas.microsoft.com/office/drawing/2014/main" id="{18EF69B3-2250-CA36-556A-5D5FA1309C2D}"/>
              </a:ext>
            </a:extLst>
          </p:cNvPr>
          <p:cNvSpPr/>
          <p:nvPr/>
        </p:nvSpPr>
        <p:spPr>
          <a:xfrm>
            <a:off x="2362200" y="20574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3</a:t>
            </a:r>
          </a:p>
        </p:txBody>
      </p:sp>
      <p:sp>
        <p:nvSpPr>
          <p:cNvPr id="5" name="Oval 4">
            <a:extLst>
              <a:ext uri="{FF2B5EF4-FFF2-40B4-BE49-F238E27FC236}">
                <a16:creationId xmlns:a16="http://schemas.microsoft.com/office/drawing/2014/main" id="{55B812C5-55B5-FB1E-7117-C4C7D11B8E85}"/>
              </a:ext>
            </a:extLst>
          </p:cNvPr>
          <p:cNvSpPr/>
          <p:nvPr/>
        </p:nvSpPr>
        <p:spPr>
          <a:xfrm>
            <a:off x="3200400" y="20574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4</a:t>
            </a:r>
          </a:p>
        </p:txBody>
      </p:sp>
      <p:sp>
        <p:nvSpPr>
          <p:cNvPr id="6" name="Oval 5">
            <a:extLst>
              <a:ext uri="{FF2B5EF4-FFF2-40B4-BE49-F238E27FC236}">
                <a16:creationId xmlns:a16="http://schemas.microsoft.com/office/drawing/2014/main" id="{3965D65B-9DC5-3B75-D216-138C5AAF0D56}"/>
              </a:ext>
            </a:extLst>
          </p:cNvPr>
          <p:cNvSpPr/>
          <p:nvPr/>
        </p:nvSpPr>
        <p:spPr>
          <a:xfrm>
            <a:off x="3733800" y="15240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5</a:t>
            </a:r>
          </a:p>
        </p:txBody>
      </p:sp>
      <p:sp>
        <p:nvSpPr>
          <p:cNvPr id="7" name="Oval 6">
            <a:extLst>
              <a:ext uri="{FF2B5EF4-FFF2-40B4-BE49-F238E27FC236}">
                <a16:creationId xmlns:a16="http://schemas.microsoft.com/office/drawing/2014/main" id="{31513C0D-5EED-1EC0-50A9-3E51367D070E}"/>
              </a:ext>
            </a:extLst>
          </p:cNvPr>
          <p:cNvSpPr/>
          <p:nvPr/>
        </p:nvSpPr>
        <p:spPr>
          <a:xfrm>
            <a:off x="2133600" y="28194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6</a:t>
            </a:r>
          </a:p>
        </p:txBody>
      </p:sp>
      <p:sp>
        <p:nvSpPr>
          <p:cNvPr id="8" name="Oval 7">
            <a:extLst>
              <a:ext uri="{FF2B5EF4-FFF2-40B4-BE49-F238E27FC236}">
                <a16:creationId xmlns:a16="http://schemas.microsoft.com/office/drawing/2014/main" id="{2D792EF4-0BE4-52B5-53C4-1944EE1ADA1C}"/>
              </a:ext>
            </a:extLst>
          </p:cNvPr>
          <p:cNvSpPr/>
          <p:nvPr/>
        </p:nvSpPr>
        <p:spPr>
          <a:xfrm>
            <a:off x="3429000" y="27432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7</a:t>
            </a:r>
          </a:p>
        </p:txBody>
      </p:sp>
      <p:sp>
        <p:nvSpPr>
          <p:cNvPr id="9" name="Oval 8">
            <a:extLst>
              <a:ext uri="{FF2B5EF4-FFF2-40B4-BE49-F238E27FC236}">
                <a16:creationId xmlns:a16="http://schemas.microsoft.com/office/drawing/2014/main" id="{DD9BBE7F-EDF2-86FA-9691-5BD3360E54EA}"/>
              </a:ext>
            </a:extLst>
          </p:cNvPr>
          <p:cNvSpPr/>
          <p:nvPr/>
        </p:nvSpPr>
        <p:spPr>
          <a:xfrm>
            <a:off x="2781300" y="33528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8</a:t>
            </a:r>
          </a:p>
        </p:txBody>
      </p:sp>
      <p:cxnSp>
        <p:nvCxnSpPr>
          <p:cNvPr id="10" name="Straight Connector 9">
            <a:extLst>
              <a:ext uri="{FF2B5EF4-FFF2-40B4-BE49-F238E27FC236}">
                <a16:creationId xmlns:a16="http://schemas.microsoft.com/office/drawing/2014/main" id="{B385840A-F442-533D-90F1-DBCB0925E982}"/>
              </a:ext>
            </a:extLst>
          </p:cNvPr>
          <p:cNvCxnSpPr>
            <a:stCxn id="3" idx="2"/>
            <a:endCxn id="20" idx="7"/>
          </p:cNvCxnSpPr>
          <p:nvPr/>
        </p:nvCxnSpPr>
        <p:spPr>
          <a:xfrm flipH="1">
            <a:off x="2077804" y="1257300"/>
            <a:ext cx="703496" cy="322496"/>
          </a:xfrm>
          <a:prstGeom prst="line">
            <a:avLst/>
          </a:prstGeom>
          <a:noFill/>
          <a:ln w="28575" cap="flat" cmpd="sng" algn="ctr">
            <a:solidFill>
              <a:srgbClr val="B84742"/>
            </a:solidFill>
            <a:prstDash val="solid"/>
            <a:miter lim="800000"/>
            <a:headEnd type="none" w="med" len="med"/>
            <a:tailEnd type="none" w="med" len="med"/>
          </a:ln>
          <a:effectLst/>
        </p:spPr>
      </p:cxnSp>
      <p:cxnSp>
        <p:nvCxnSpPr>
          <p:cNvPr id="11" name="Straight Connector 10">
            <a:extLst>
              <a:ext uri="{FF2B5EF4-FFF2-40B4-BE49-F238E27FC236}">
                <a16:creationId xmlns:a16="http://schemas.microsoft.com/office/drawing/2014/main" id="{ADB75BCE-4C04-B601-0D85-6B0C4E5AE3A4}"/>
              </a:ext>
            </a:extLst>
          </p:cNvPr>
          <p:cNvCxnSpPr>
            <a:stCxn id="3" idx="6"/>
            <a:endCxn id="6" idx="1"/>
          </p:cNvCxnSpPr>
          <p:nvPr/>
        </p:nvCxnSpPr>
        <p:spPr>
          <a:xfrm>
            <a:off x="3162300" y="1257300"/>
            <a:ext cx="627296" cy="322496"/>
          </a:xfrm>
          <a:prstGeom prst="line">
            <a:avLst/>
          </a:prstGeom>
          <a:noFill/>
          <a:ln w="28575" cap="flat" cmpd="sng" algn="ctr">
            <a:solidFill>
              <a:srgbClr val="B84742"/>
            </a:solidFill>
            <a:prstDash val="solid"/>
            <a:miter lim="800000"/>
            <a:headEnd type="none" w="med" len="med"/>
            <a:tailEnd type="none" w="med" len="med"/>
          </a:ln>
          <a:effectLst/>
        </p:spPr>
      </p:cxnSp>
      <p:cxnSp>
        <p:nvCxnSpPr>
          <p:cNvPr id="12" name="Straight Connector 11">
            <a:extLst>
              <a:ext uri="{FF2B5EF4-FFF2-40B4-BE49-F238E27FC236}">
                <a16:creationId xmlns:a16="http://schemas.microsoft.com/office/drawing/2014/main" id="{B63892F4-1B45-4B11-07FF-7F6CF04B7F18}"/>
              </a:ext>
            </a:extLst>
          </p:cNvPr>
          <p:cNvCxnSpPr>
            <a:stCxn id="20" idx="4"/>
            <a:endCxn id="7" idx="1"/>
          </p:cNvCxnSpPr>
          <p:nvPr/>
        </p:nvCxnSpPr>
        <p:spPr>
          <a:xfrm>
            <a:off x="1943100" y="1905000"/>
            <a:ext cx="246296" cy="970196"/>
          </a:xfrm>
          <a:prstGeom prst="line">
            <a:avLst/>
          </a:prstGeom>
          <a:noFill/>
          <a:ln w="28575" cap="flat" cmpd="sng" algn="ctr">
            <a:solidFill>
              <a:srgbClr val="B84742"/>
            </a:solidFill>
            <a:prstDash val="solid"/>
            <a:miter lim="800000"/>
            <a:headEnd type="none" w="med" len="med"/>
            <a:tailEnd type="none" w="med" len="med"/>
          </a:ln>
          <a:effectLst/>
        </p:spPr>
      </p:cxnSp>
      <p:cxnSp>
        <p:nvCxnSpPr>
          <p:cNvPr id="13" name="Straight Connector 12">
            <a:extLst>
              <a:ext uri="{FF2B5EF4-FFF2-40B4-BE49-F238E27FC236}">
                <a16:creationId xmlns:a16="http://schemas.microsoft.com/office/drawing/2014/main" id="{12286601-3530-14BC-FADA-515A23ACFBA4}"/>
              </a:ext>
            </a:extLst>
          </p:cNvPr>
          <p:cNvCxnSpPr>
            <a:stCxn id="6" idx="4"/>
            <a:endCxn id="8" idx="7"/>
          </p:cNvCxnSpPr>
          <p:nvPr/>
        </p:nvCxnSpPr>
        <p:spPr>
          <a:xfrm flipH="1">
            <a:off x="3754204" y="1905000"/>
            <a:ext cx="170096" cy="893996"/>
          </a:xfrm>
          <a:prstGeom prst="line">
            <a:avLst/>
          </a:prstGeom>
          <a:noFill/>
          <a:ln w="28575" cap="flat" cmpd="sng" algn="ctr">
            <a:solidFill>
              <a:srgbClr val="B84742"/>
            </a:solidFill>
            <a:prstDash val="solid"/>
            <a:miter lim="800000"/>
            <a:headEnd type="none" w="med" len="med"/>
            <a:tailEnd type="none" w="med" len="med"/>
          </a:ln>
          <a:effectLst/>
        </p:spPr>
      </p:cxnSp>
      <p:cxnSp>
        <p:nvCxnSpPr>
          <p:cNvPr id="14" name="Straight Connector 13">
            <a:extLst>
              <a:ext uri="{FF2B5EF4-FFF2-40B4-BE49-F238E27FC236}">
                <a16:creationId xmlns:a16="http://schemas.microsoft.com/office/drawing/2014/main" id="{590513AD-ADD5-0419-5A93-F31D7F009FC3}"/>
              </a:ext>
            </a:extLst>
          </p:cNvPr>
          <p:cNvCxnSpPr>
            <a:stCxn id="7" idx="4"/>
            <a:endCxn id="9" idx="2"/>
          </p:cNvCxnSpPr>
          <p:nvPr/>
        </p:nvCxnSpPr>
        <p:spPr>
          <a:xfrm>
            <a:off x="2324100" y="3200400"/>
            <a:ext cx="457200" cy="342900"/>
          </a:xfrm>
          <a:prstGeom prst="line">
            <a:avLst/>
          </a:prstGeom>
          <a:noFill/>
          <a:ln w="28575" cap="flat" cmpd="sng" algn="ctr">
            <a:solidFill>
              <a:srgbClr val="B84742"/>
            </a:solidFill>
            <a:prstDash val="solid"/>
            <a:miter lim="800000"/>
            <a:headEnd type="none" w="med" len="med"/>
            <a:tailEnd type="none" w="med" len="med"/>
          </a:ln>
          <a:effectLst/>
        </p:spPr>
      </p:cxnSp>
      <p:cxnSp>
        <p:nvCxnSpPr>
          <p:cNvPr id="15" name="Straight Connector 14">
            <a:extLst>
              <a:ext uri="{FF2B5EF4-FFF2-40B4-BE49-F238E27FC236}">
                <a16:creationId xmlns:a16="http://schemas.microsoft.com/office/drawing/2014/main" id="{278833B0-18B8-DE34-26D9-839CCA284EFE}"/>
              </a:ext>
            </a:extLst>
          </p:cNvPr>
          <p:cNvCxnSpPr>
            <a:stCxn id="8" idx="4"/>
            <a:endCxn id="9" idx="6"/>
          </p:cNvCxnSpPr>
          <p:nvPr/>
        </p:nvCxnSpPr>
        <p:spPr>
          <a:xfrm flipH="1">
            <a:off x="3162300" y="3124200"/>
            <a:ext cx="457200" cy="419100"/>
          </a:xfrm>
          <a:prstGeom prst="line">
            <a:avLst/>
          </a:prstGeom>
          <a:noFill/>
          <a:ln w="28575" cap="flat" cmpd="sng" algn="ctr">
            <a:solidFill>
              <a:srgbClr val="B84742"/>
            </a:solidFill>
            <a:prstDash val="solid"/>
            <a:miter lim="800000"/>
            <a:headEnd type="none" w="med" len="med"/>
            <a:tailEnd type="none" w="med" len="med"/>
          </a:ln>
          <a:effectLst/>
        </p:spPr>
      </p:cxnSp>
      <p:cxnSp>
        <p:nvCxnSpPr>
          <p:cNvPr id="16" name="Straight Connector 15">
            <a:extLst>
              <a:ext uri="{FF2B5EF4-FFF2-40B4-BE49-F238E27FC236}">
                <a16:creationId xmlns:a16="http://schemas.microsoft.com/office/drawing/2014/main" id="{8C496ABE-6ED6-6A97-DB69-FA1AF904FDB8}"/>
              </a:ext>
            </a:extLst>
          </p:cNvPr>
          <p:cNvCxnSpPr>
            <a:stCxn id="3" idx="3"/>
            <a:endCxn id="4" idx="7"/>
          </p:cNvCxnSpPr>
          <p:nvPr/>
        </p:nvCxnSpPr>
        <p:spPr>
          <a:xfrm flipH="1">
            <a:off x="2687404" y="1392004"/>
            <a:ext cx="149692" cy="721192"/>
          </a:xfrm>
          <a:prstGeom prst="line">
            <a:avLst/>
          </a:prstGeom>
          <a:noFill/>
          <a:ln w="28575" cap="flat" cmpd="sng" algn="ctr">
            <a:solidFill>
              <a:srgbClr val="B84742"/>
            </a:solidFill>
            <a:prstDash val="solid"/>
            <a:miter lim="800000"/>
            <a:headEnd type="none" w="med" len="med"/>
            <a:tailEnd type="none" w="med" len="med"/>
          </a:ln>
          <a:effectLst/>
        </p:spPr>
      </p:cxnSp>
      <p:cxnSp>
        <p:nvCxnSpPr>
          <p:cNvPr id="17" name="Straight Connector 16">
            <a:extLst>
              <a:ext uri="{FF2B5EF4-FFF2-40B4-BE49-F238E27FC236}">
                <a16:creationId xmlns:a16="http://schemas.microsoft.com/office/drawing/2014/main" id="{F6879307-061B-17FA-6F1D-A42471D40033}"/>
              </a:ext>
            </a:extLst>
          </p:cNvPr>
          <p:cNvCxnSpPr>
            <a:stCxn id="3" idx="5"/>
            <a:endCxn id="5" idx="1"/>
          </p:cNvCxnSpPr>
          <p:nvPr/>
        </p:nvCxnSpPr>
        <p:spPr>
          <a:xfrm>
            <a:off x="3106504" y="1392004"/>
            <a:ext cx="149692" cy="721192"/>
          </a:xfrm>
          <a:prstGeom prst="line">
            <a:avLst/>
          </a:prstGeom>
          <a:noFill/>
          <a:ln w="28575" cap="flat" cmpd="sng" algn="ctr">
            <a:solidFill>
              <a:srgbClr val="B84742"/>
            </a:solidFill>
            <a:prstDash val="solid"/>
            <a:miter lim="800000"/>
            <a:headEnd type="none" w="med" len="med"/>
            <a:tailEnd type="none" w="med" len="med"/>
          </a:ln>
          <a:effectLst/>
        </p:spPr>
      </p:cxnSp>
      <p:cxnSp>
        <p:nvCxnSpPr>
          <p:cNvPr id="18" name="Straight Connector 17">
            <a:extLst>
              <a:ext uri="{FF2B5EF4-FFF2-40B4-BE49-F238E27FC236}">
                <a16:creationId xmlns:a16="http://schemas.microsoft.com/office/drawing/2014/main" id="{47D7BC03-D72F-B378-EA6E-B94E37EF005A}"/>
              </a:ext>
            </a:extLst>
          </p:cNvPr>
          <p:cNvCxnSpPr>
            <a:stCxn id="4" idx="4"/>
            <a:endCxn id="7" idx="7"/>
          </p:cNvCxnSpPr>
          <p:nvPr/>
        </p:nvCxnSpPr>
        <p:spPr>
          <a:xfrm flipH="1">
            <a:off x="2458804" y="2438400"/>
            <a:ext cx="93896" cy="436796"/>
          </a:xfrm>
          <a:prstGeom prst="line">
            <a:avLst/>
          </a:prstGeom>
          <a:noFill/>
          <a:ln w="28575" cap="flat" cmpd="sng" algn="ctr">
            <a:solidFill>
              <a:srgbClr val="B84742"/>
            </a:solidFill>
            <a:prstDash val="solid"/>
            <a:miter lim="800000"/>
            <a:headEnd type="none" w="med" len="med"/>
            <a:tailEnd type="none" w="med" len="med"/>
          </a:ln>
          <a:effectLst/>
        </p:spPr>
      </p:cxnSp>
      <p:cxnSp>
        <p:nvCxnSpPr>
          <p:cNvPr id="19" name="Straight Connector 18">
            <a:extLst>
              <a:ext uri="{FF2B5EF4-FFF2-40B4-BE49-F238E27FC236}">
                <a16:creationId xmlns:a16="http://schemas.microsoft.com/office/drawing/2014/main" id="{6F8CEE57-B44D-968C-FD88-B4F5F3E59F12}"/>
              </a:ext>
            </a:extLst>
          </p:cNvPr>
          <p:cNvCxnSpPr>
            <a:stCxn id="5" idx="4"/>
            <a:endCxn id="8" idx="1"/>
          </p:cNvCxnSpPr>
          <p:nvPr/>
        </p:nvCxnSpPr>
        <p:spPr>
          <a:xfrm>
            <a:off x="3390900" y="2438400"/>
            <a:ext cx="93896" cy="360596"/>
          </a:xfrm>
          <a:prstGeom prst="line">
            <a:avLst/>
          </a:prstGeom>
          <a:noFill/>
          <a:ln w="28575" cap="flat" cmpd="sng" algn="ctr">
            <a:solidFill>
              <a:srgbClr val="B84742"/>
            </a:solidFill>
            <a:prstDash val="solid"/>
            <a:miter lim="800000"/>
            <a:headEnd type="none" w="med" len="med"/>
            <a:tailEnd type="none" w="med" len="med"/>
          </a:ln>
          <a:effectLst/>
        </p:spPr>
      </p:cxnSp>
      <p:sp>
        <p:nvSpPr>
          <p:cNvPr id="20" name="Oval 19">
            <a:extLst>
              <a:ext uri="{FF2B5EF4-FFF2-40B4-BE49-F238E27FC236}">
                <a16:creationId xmlns:a16="http://schemas.microsoft.com/office/drawing/2014/main" id="{413A521B-FC50-012B-C755-B988EF7A3F4B}"/>
              </a:ext>
            </a:extLst>
          </p:cNvPr>
          <p:cNvSpPr/>
          <p:nvPr/>
        </p:nvSpPr>
        <p:spPr>
          <a:xfrm>
            <a:off x="1752600" y="15240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2</a:t>
            </a:r>
          </a:p>
        </p:txBody>
      </p:sp>
      <p:sp>
        <p:nvSpPr>
          <p:cNvPr id="21" name="Oval 20">
            <a:extLst>
              <a:ext uri="{FF2B5EF4-FFF2-40B4-BE49-F238E27FC236}">
                <a16:creationId xmlns:a16="http://schemas.microsoft.com/office/drawing/2014/main" id="{41F7D7B6-A5A9-CFE8-3E30-2DED68029D2E}"/>
              </a:ext>
            </a:extLst>
          </p:cNvPr>
          <p:cNvSpPr/>
          <p:nvPr/>
        </p:nvSpPr>
        <p:spPr>
          <a:xfrm>
            <a:off x="8915400" y="9906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22" name="Oval 21">
            <a:extLst>
              <a:ext uri="{FF2B5EF4-FFF2-40B4-BE49-F238E27FC236}">
                <a16:creationId xmlns:a16="http://schemas.microsoft.com/office/drawing/2014/main" id="{497F69BD-340B-8359-C8AB-DBED1B763E7C}"/>
              </a:ext>
            </a:extLst>
          </p:cNvPr>
          <p:cNvSpPr/>
          <p:nvPr/>
        </p:nvSpPr>
        <p:spPr>
          <a:xfrm>
            <a:off x="8305800" y="15240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23" name="Oval 22">
            <a:extLst>
              <a:ext uri="{FF2B5EF4-FFF2-40B4-BE49-F238E27FC236}">
                <a16:creationId xmlns:a16="http://schemas.microsoft.com/office/drawing/2014/main" id="{5DC38FBD-4761-A70E-0B62-EB2AE908DCAF}"/>
              </a:ext>
            </a:extLst>
          </p:cNvPr>
          <p:cNvSpPr/>
          <p:nvPr/>
        </p:nvSpPr>
        <p:spPr>
          <a:xfrm>
            <a:off x="9601200" y="15240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24" name="Oval 23">
            <a:extLst>
              <a:ext uri="{FF2B5EF4-FFF2-40B4-BE49-F238E27FC236}">
                <a16:creationId xmlns:a16="http://schemas.microsoft.com/office/drawing/2014/main" id="{3236FD99-A8E3-D35A-2A89-7357F54AD933}"/>
              </a:ext>
            </a:extLst>
          </p:cNvPr>
          <p:cNvSpPr/>
          <p:nvPr/>
        </p:nvSpPr>
        <p:spPr>
          <a:xfrm>
            <a:off x="7848600" y="21336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25" name="Oval 24">
            <a:extLst>
              <a:ext uri="{FF2B5EF4-FFF2-40B4-BE49-F238E27FC236}">
                <a16:creationId xmlns:a16="http://schemas.microsoft.com/office/drawing/2014/main" id="{77AFE5CF-722C-23C6-4D59-FD6912AA8E54}"/>
              </a:ext>
            </a:extLst>
          </p:cNvPr>
          <p:cNvSpPr/>
          <p:nvPr/>
        </p:nvSpPr>
        <p:spPr>
          <a:xfrm>
            <a:off x="8686800" y="21336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26" name="Oval 25">
            <a:extLst>
              <a:ext uri="{FF2B5EF4-FFF2-40B4-BE49-F238E27FC236}">
                <a16:creationId xmlns:a16="http://schemas.microsoft.com/office/drawing/2014/main" id="{1CE025F7-CB00-E13F-A923-51292407F8F0}"/>
              </a:ext>
            </a:extLst>
          </p:cNvPr>
          <p:cNvSpPr/>
          <p:nvPr/>
        </p:nvSpPr>
        <p:spPr>
          <a:xfrm>
            <a:off x="9296400" y="21336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F</a:t>
            </a:r>
          </a:p>
        </p:txBody>
      </p:sp>
      <p:sp>
        <p:nvSpPr>
          <p:cNvPr id="27" name="Oval 26">
            <a:extLst>
              <a:ext uri="{FF2B5EF4-FFF2-40B4-BE49-F238E27FC236}">
                <a16:creationId xmlns:a16="http://schemas.microsoft.com/office/drawing/2014/main" id="{D1676181-E0A7-40AD-085E-26B5E690019C}"/>
              </a:ext>
            </a:extLst>
          </p:cNvPr>
          <p:cNvSpPr/>
          <p:nvPr/>
        </p:nvSpPr>
        <p:spPr>
          <a:xfrm>
            <a:off x="10058400" y="21336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G</a:t>
            </a:r>
          </a:p>
        </p:txBody>
      </p:sp>
      <p:sp>
        <p:nvSpPr>
          <p:cNvPr id="28" name="Oval 27">
            <a:extLst>
              <a:ext uri="{FF2B5EF4-FFF2-40B4-BE49-F238E27FC236}">
                <a16:creationId xmlns:a16="http://schemas.microsoft.com/office/drawing/2014/main" id="{001F1419-1795-0DD8-7803-8F0A13E71DD7}"/>
              </a:ext>
            </a:extLst>
          </p:cNvPr>
          <p:cNvSpPr/>
          <p:nvPr/>
        </p:nvSpPr>
        <p:spPr>
          <a:xfrm>
            <a:off x="8915400" y="32766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H</a:t>
            </a:r>
          </a:p>
        </p:txBody>
      </p:sp>
      <p:cxnSp>
        <p:nvCxnSpPr>
          <p:cNvPr id="29" name="Straight Connector 28">
            <a:extLst>
              <a:ext uri="{FF2B5EF4-FFF2-40B4-BE49-F238E27FC236}">
                <a16:creationId xmlns:a16="http://schemas.microsoft.com/office/drawing/2014/main" id="{7160FA06-AED8-5869-84C6-D73288402016}"/>
              </a:ext>
            </a:extLst>
          </p:cNvPr>
          <p:cNvCxnSpPr>
            <a:stCxn id="21" idx="3"/>
            <a:endCxn id="22" idx="7"/>
          </p:cNvCxnSpPr>
          <p:nvPr/>
        </p:nvCxnSpPr>
        <p:spPr>
          <a:xfrm flipH="1">
            <a:off x="8631004" y="1315804"/>
            <a:ext cx="340192" cy="263992"/>
          </a:xfrm>
          <a:prstGeom prst="line">
            <a:avLst/>
          </a:prstGeom>
          <a:noFill/>
          <a:ln w="28575" cap="flat" cmpd="sng" algn="ctr">
            <a:solidFill>
              <a:srgbClr val="B84742"/>
            </a:solidFill>
            <a:prstDash val="solid"/>
            <a:miter lim="800000"/>
            <a:headEnd type="none" w="med" len="med"/>
            <a:tailEnd type="arrow" w="med" len="med"/>
          </a:ln>
          <a:effectLst/>
        </p:spPr>
      </p:cxnSp>
      <p:cxnSp>
        <p:nvCxnSpPr>
          <p:cNvPr id="30" name="Straight Connector 29">
            <a:extLst>
              <a:ext uri="{FF2B5EF4-FFF2-40B4-BE49-F238E27FC236}">
                <a16:creationId xmlns:a16="http://schemas.microsoft.com/office/drawing/2014/main" id="{B2FA5530-6731-E47E-559D-82640D546A8F}"/>
              </a:ext>
            </a:extLst>
          </p:cNvPr>
          <p:cNvCxnSpPr>
            <a:stCxn id="21" idx="5"/>
            <a:endCxn id="23" idx="1"/>
          </p:cNvCxnSpPr>
          <p:nvPr/>
        </p:nvCxnSpPr>
        <p:spPr>
          <a:xfrm>
            <a:off x="9240604" y="1315804"/>
            <a:ext cx="416392" cy="263992"/>
          </a:xfrm>
          <a:prstGeom prst="line">
            <a:avLst/>
          </a:prstGeom>
          <a:noFill/>
          <a:ln w="28575" cap="flat" cmpd="sng" algn="ctr">
            <a:solidFill>
              <a:srgbClr val="B84742"/>
            </a:solidFill>
            <a:prstDash val="solid"/>
            <a:miter lim="800000"/>
            <a:headEnd type="none" w="med" len="med"/>
            <a:tailEnd type="arrow" w="med" len="med"/>
          </a:ln>
          <a:effectLst/>
        </p:spPr>
      </p:cxnSp>
      <p:cxnSp>
        <p:nvCxnSpPr>
          <p:cNvPr id="31" name="Straight Connector 30">
            <a:extLst>
              <a:ext uri="{FF2B5EF4-FFF2-40B4-BE49-F238E27FC236}">
                <a16:creationId xmlns:a16="http://schemas.microsoft.com/office/drawing/2014/main" id="{11BDDEED-AFFB-2651-A02E-3D1B9D50C077}"/>
              </a:ext>
            </a:extLst>
          </p:cNvPr>
          <p:cNvCxnSpPr>
            <a:stCxn id="22" idx="3"/>
            <a:endCxn id="24" idx="0"/>
          </p:cNvCxnSpPr>
          <p:nvPr/>
        </p:nvCxnSpPr>
        <p:spPr>
          <a:xfrm flipH="1">
            <a:off x="8039100" y="1849204"/>
            <a:ext cx="322496" cy="284396"/>
          </a:xfrm>
          <a:prstGeom prst="line">
            <a:avLst/>
          </a:prstGeom>
          <a:noFill/>
          <a:ln w="28575" cap="flat" cmpd="sng" algn="ctr">
            <a:solidFill>
              <a:srgbClr val="B84742"/>
            </a:solidFill>
            <a:prstDash val="solid"/>
            <a:miter lim="800000"/>
            <a:headEnd type="none" w="med" len="med"/>
            <a:tailEnd type="arrow" w="med" len="med"/>
          </a:ln>
          <a:effectLst/>
        </p:spPr>
      </p:cxnSp>
      <p:cxnSp>
        <p:nvCxnSpPr>
          <p:cNvPr id="32" name="Straight Connector 31">
            <a:extLst>
              <a:ext uri="{FF2B5EF4-FFF2-40B4-BE49-F238E27FC236}">
                <a16:creationId xmlns:a16="http://schemas.microsoft.com/office/drawing/2014/main" id="{5870B246-B0DA-D0C9-AD10-8CE3396E23DB}"/>
              </a:ext>
            </a:extLst>
          </p:cNvPr>
          <p:cNvCxnSpPr>
            <a:stCxn id="22" idx="5"/>
            <a:endCxn id="25" idx="0"/>
          </p:cNvCxnSpPr>
          <p:nvPr/>
        </p:nvCxnSpPr>
        <p:spPr>
          <a:xfrm>
            <a:off x="8631004" y="1849204"/>
            <a:ext cx="246296" cy="284396"/>
          </a:xfrm>
          <a:prstGeom prst="line">
            <a:avLst/>
          </a:prstGeom>
          <a:noFill/>
          <a:ln w="28575" cap="flat" cmpd="sng" algn="ctr">
            <a:solidFill>
              <a:srgbClr val="B84742"/>
            </a:solidFill>
            <a:prstDash val="solid"/>
            <a:miter lim="800000"/>
            <a:headEnd type="none" w="med" len="med"/>
            <a:tailEnd type="arrow" w="med" len="med"/>
          </a:ln>
          <a:effectLst/>
        </p:spPr>
      </p:cxnSp>
      <p:cxnSp>
        <p:nvCxnSpPr>
          <p:cNvPr id="33" name="Straight Connector 32">
            <a:extLst>
              <a:ext uri="{FF2B5EF4-FFF2-40B4-BE49-F238E27FC236}">
                <a16:creationId xmlns:a16="http://schemas.microsoft.com/office/drawing/2014/main" id="{34DC7521-8EE4-EEB3-B206-82D0A9782DE0}"/>
              </a:ext>
            </a:extLst>
          </p:cNvPr>
          <p:cNvCxnSpPr>
            <a:stCxn id="23" idx="3"/>
            <a:endCxn id="26" idx="0"/>
          </p:cNvCxnSpPr>
          <p:nvPr/>
        </p:nvCxnSpPr>
        <p:spPr>
          <a:xfrm flipH="1">
            <a:off x="9486900" y="1849204"/>
            <a:ext cx="170096" cy="284396"/>
          </a:xfrm>
          <a:prstGeom prst="line">
            <a:avLst/>
          </a:prstGeom>
          <a:noFill/>
          <a:ln w="28575" cap="flat" cmpd="sng" algn="ctr">
            <a:solidFill>
              <a:srgbClr val="B84742"/>
            </a:solidFill>
            <a:prstDash val="solid"/>
            <a:miter lim="800000"/>
            <a:headEnd type="none" w="med" len="med"/>
            <a:tailEnd type="arrow" w="med" len="med"/>
          </a:ln>
          <a:effectLst/>
        </p:spPr>
      </p:cxnSp>
      <p:cxnSp>
        <p:nvCxnSpPr>
          <p:cNvPr id="34" name="Straight Connector 33">
            <a:extLst>
              <a:ext uri="{FF2B5EF4-FFF2-40B4-BE49-F238E27FC236}">
                <a16:creationId xmlns:a16="http://schemas.microsoft.com/office/drawing/2014/main" id="{B07677D0-DE7E-F0FB-A814-8FDB17686306}"/>
              </a:ext>
            </a:extLst>
          </p:cNvPr>
          <p:cNvCxnSpPr>
            <a:stCxn id="23" idx="5"/>
            <a:endCxn id="27" idx="0"/>
          </p:cNvCxnSpPr>
          <p:nvPr/>
        </p:nvCxnSpPr>
        <p:spPr>
          <a:xfrm>
            <a:off x="9926404" y="1849204"/>
            <a:ext cx="322496" cy="284396"/>
          </a:xfrm>
          <a:prstGeom prst="line">
            <a:avLst/>
          </a:prstGeom>
          <a:noFill/>
          <a:ln w="28575" cap="flat" cmpd="sng" algn="ctr">
            <a:solidFill>
              <a:srgbClr val="B84742"/>
            </a:solidFill>
            <a:prstDash val="solid"/>
            <a:miter lim="800000"/>
            <a:headEnd type="none" w="med" len="med"/>
            <a:tailEnd type="arrow" w="med" len="med"/>
          </a:ln>
          <a:effectLst/>
        </p:spPr>
      </p:cxnSp>
      <p:cxnSp>
        <p:nvCxnSpPr>
          <p:cNvPr id="35" name="Straight Connector 34">
            <a:extLst>
              <a:ext uri="{FF2B5EF4-FFF2-40B4-BE49-F238E27FC236}">
                <a16:creationId xmlns:a16="http://schemas.microsoft.com/office/drawing/2014/main" id="{E996E088-5FC6-5498-E9E9-A719898EDD74}"/>
              </a:ext>
            </a:extLst>
          </p:cNvPr>
          <p:cNvCxnSpPr>
            <a:stCxn id="24" idx="4"/>
          </p:cNvCxnSpPr>
          <p:nvPr/>
        </p:nvCxnSpPr>
        <p:spPr>
          <a:xfrm>
            <a:off x="8039100" y="2514600"/>
            <a:ext cx="876300" cy="952500"/>
          </a:xfrm>
          <a:prstGeom prst="line">
            <a:avLst/>
          </a:prstGeom>
          <a:noFill/>
          <a:ln w="28575" cap="flat" cmpd="sng" algn="ctr">
            <a:solidFill>
              <a:srgbClr val="B84742"/>
            </a:solidFill>
            <a:prstDash val="solid"/>
            <a:miter lim="800000"/>
            <a:headEnd type="none" w="med" len="med"/>
            <a:tailEnd type="arrow" w="med" len="med"/>
          </a:ln>
          <a:effectLst/>
        </p:spPr>
      </p:cxnSp>
      <p:cxnSp>
        <p:nvCxnSpPr>
          <p:cNvPr id="36" name="Straight Connector 35">
            <a:extLst>
              <a:ext uri="{FF2B5EF4-FFF2-40B4-BE49-F238E27FC236}">
                <a16:creationId xmlns:a16="http://schemas.microsoft.com/office/drawing/2014/main" id="{845DAE0F-612A-89DD-6D18-2E2B2A7FE61B}"/>
              </a:ext>
            </a:extLst>
          </p:cNvPr>
          <p:cNvCxnSpPr>
            <a:stCxn id="25" idx="4"/>
          </p:cNvCxnSpPr>
          <p:nvPr/>
        </p:nvCxnSpPr>
        <p:spPr>
          <a:xfrm>
            <a:off x="8877300" y="2514600"/>
            <a:ext cx="93896" cy="817796"/>
          </a:xfrm>
          <a:prstGeom prst="line">
            <a:avLst/>
          </a:prstGeom>
          <a:noFill/>
          <a:ln w="28575" cap="flat" cmpd="sng" algn="ctr">
            <a:solidFill>
              <a:srgbClr val="B84742"/>
            </a:solidFill>
            <a:prstDash val="solid"/>
            <a:miter lim="800000"/>
            <a:headEnd type="none" w="med" len="med"/>
            <a:tailEnd type="arrow" w="med" len="med"/>
          </a:ln>
          <a:effectLst/>
        </p:spPr>
      </p:cxnSp>
      <p:cxnSp>
        <p:nvCxnSpPr>
          <p:cNvPr id="37" name="Straight Connector 36">
            <a:extLst>
              <a:ext uri="{FF2B5EF4-FFF2-40B4-BE49-F238E27FC236}">
                <a16:creationId xmlns:a16="http://schemas.microsoft.com/office/drawing/2014/main" id="{BF72BC57-DE4A-861E-7448-726A93439F2B}"/>
              </a:ext>
            </a:extLst>
          </p:cNvPr>
          <p:cNvCxnSpPr>
            <a:stCxn id="26" idx="4"/>
          </p:cNvCxnSpPr>
          <p:nvPr/>
        </p:nvCxnSpPr>
        <p:spPr>
          <a:xfrm flipH="1">
            <a:off x="9240604" y="2514600"/>
            <a:ext cx="246296" cy="817796"/>
          </a:xfrm>
          <a:prstGeom prst="line">
            <a:avLst/>
          </a:prstGeom>
          <a:noFill/>
          <a:ln w="28575" cap="flat" cmpd="sng" algn="ctr">
            <a:solidFill>
              <a:srgbClr val="B84742"/>
            </a:solidFill>
            <a:prstDash val="solid"/>
            <a:miter lim="800000"/>
            <a:headEnd type="none" w="med" len="med"/>
            <a:tailEnd type="arrow" w="med" len="med"/>
          </a:ln>
          <a:effectLst/>
        </p:spPr>
      </p:cxnSp>
      <p:cxnSp>
        <p:nvCxnSpPr>
          <p:cNvPr id="38" name="Straight Connector 37">
            <a:extLst>
              <a:ext uri="{FF2B5EF4-FFF2-40B4-BE49-F238E27FC236}">
                <a16:creationId xmlns:a16="http://schemas.microsoft.com/office/drawing/2014/main" id="{357E364B-400D-82F2-7A06-8391491B48F4}"/>
              </a:ext>
            </a:extLst>
          </p:cNvPr>
          <p:cNvCxnSpPr>
            <a:stCxn id="27" idx="4"/>
          </p:cNvCxnSpPr>
          <p:nvPr/>
        </p:nvCxnSpPr>
        <p:spPr>
          <a:xfrm flipH="1">
            <a:off x="9296400" y="2514600"/>
            <a:ext cx="952500" cy="952500"/>
          </a:xfrm>
          <a:prstGeom prst="line">
            <a:avLst/>
          </a:prstGeom>
          <a:noFill/>
          <a:ln w="28575" cap="flat" cmpd="sng" algn="ctr">
            <a:solidFill>
              <a:srgbClr val="B84742"/>
            </a:solidFill>
            <a:prstDash val="solid"/>
            <a:miter lim="800000"/>
            <a:headEnd type="none" w="med" len="med"/>
            <a:tailEnd type="arrow" w="med" len="med"/>
          </a:ln>
          <a:effectLst/>
        </p:spPr>
      </p:cxnSp>
      <p:sp>
        <p:nvSpPr>
          <p:cNvPr id="39" name="Oval 38">
            <a:extLst>
              <a:ext uri="{FF2B5EF4-FFF2-40B4-BE49-F238E27FC236}">
                <a16:creationId xmlns:a16="http://schemas.microsoft.com/office/drawing/2014/main" id="{69616396-7BE1-434A-16D8-828DBF784EAA}"/>
              </a:ext>
            </a:extLst>
          </p:cNvPr>
          <p:cNvSpPr/>
          <p:nvPr/>
        </p:nvSpPr>
        <p:spPr>
          <a:xfrm>
            <a:off x="2247900" y="5123342"/>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0" name="Oval 39">
            <a:extLst>
              <a:ext uri="{FF2B5EF4-FFF2-40B4-BE49-F238E27FC236}">
                <a16:creationId xmlns:a16="http://schemas.microsoft.com/office/drawing/2014/main" id="{49A589D2-FBAE-0FC6-74B4-F426DC432CD1}"/>
              </a:ext>
            </a:extLst>
          </p:cNvPr>
          <p:cNvSpPr/>
          <p:nvPr/>
        </p:nvSpPr>
        <p:spPr>
          <a:xfrm>
            <a:off x="2919385" y="4437542"/>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1" name="Oval 40">
            <a:extLst>
              <a:ext uri="{FF2B5EF4-FFF2-40B4-BE49-F238E27FC236}">
                <a16:creationId xmlns:a16="http://schemas.microsoft.com/office/drawing/2014/main" id="{3FC92C2C-B265-D4BB-5AFC-80C7ADF13E00}"/>
              </a:ext>
            </a:extLst>
          </p:cNvPr>
          <p:cNvSpPr/>
          <p:nvPr/>
        </p:nvSpPr>
        <p:spPr>
          <a:xfrm>
            <a:off x="2805619" y="5809142"/>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2" name="Oval 41">
            <a:extLst>
              <a:ext uri="{FF2B5EF4-FFF2-40B4-BE49-F238E27FC236}">
                <a16:creationId xmlns:a16="http://schemas.microsoft.com/office/drawing/2014/main" id="{DE9E85D9-1EBA-CB68-71CB-72475E21A62F}"/>
              </a:ext>
            </a:extLst>
          </p:cNvPr>
          <p:cNvSpPr/>
          <p:nvPr/>
        </p:nvSpPr>
        <p:spPr>
          <a:xfrm>
            <a:off x="4249504" y="4361342"/>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3" name="Oval 42">
            <a:extLst>
              <a:ext uri="{FF2B5EF4-FFF2-40B4-BE49-F238E27FC236}">
                <a16:creationId xmlns:a16="http://schemas.microsoft.com/office/drawing/2014/main" id="{F266B86D-EEE7-D7B3-1AD8-D5521D0CD468}"/>
              </a:ext>
            </a:extLst>
          </p:cNvPr>
          <p:cNvSpPr/>
          <p:nvPr/>
        </p:nvSpPr>
        <p:spPr>
          <a:xfrm>
            <a:off x="4249504" y="5885342"/>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4" name="Oval 43">
            <a:extLst>
              <a:ext uri="{FF2B5EF4-FFF2-40B4-BE49-F238E27FC236}">
                <a16:creationId xmlns:a16="http://schemas.microsoft.com/office/drawing/2014/main" id="{BE7C81C9-8081-FDF4-0C8C-EF56DD437678}"/>
              </a:ext>
            </a:extLst>
          </p:cNvPr>
          <p:cNvSpPr/>
          <p:nvPr/>
        </p:nvSpPr>
        <p:spPr>
          <a:xfrm>
            <a:off x="5829300" y="5123342"/>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45" name="Straight Arrow Connector 44">
            <a:extLst>
              <a:ext uri="{FF2B5EF4-FFF2-40B4-BE49-F238E27FC236}">
                <a16:creationId xmlns:a16="http://schemas.microsoft.com/office/drawing/2014/main" id="{87AC3467-7089-1000-BF58-56E4AB4EAEA2}"/>
              </a:ext>
            </a:extLst>
          </p:cNvPr>
          <p:cNvCxnSpPr>
            <a:stCxn id="39" idx="7"/>
            <a:endCxn id="40" idx="3"/>
          </p:cNvCxnSpPr>
          <p:nvPr/>
        </p:nvCxnSpPr>
        <p:spPr>
          <a:xfrm flipV="1">
            <a:off x="2573105" y="4762746"/>
            <a:ext cx="402077" cy="416392"/>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46" name="Straight Arrow Connector 45">
            <a:extLst>
              <a:ext uri="{FF2B5EF4-FFF2-40B4-BE49-F238E27FC236}">
                <a16:creationId xmlns:a16="http://schemas.microsoft.com/office/drawing/2014/main" id="{3E7D48A1-7FA8-83E3-0664-65C6D55B9880}"/>
              </a:ext>
            </a:extLst>
          </p:cNvPr>
          <p:cNvCxnSpPr>
            <a:stCxn id="40" idx="7"/>
            <a:endCxn id="42" idx="1"/>
          </p:cNvCxnSpPr>
          <p:nvPr/>
        </p:nvCxnSpPr>
        <p:spPr>
          <a:xfrm flipV="1">
            <a:off x="3244590" y="4417138"/>
            <a:ext cx="1060711" cy="76200"/>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47" name="Oval 46">
            <a:extLst>
              <a:ext uri="{FF2B5EF4-FFF2-40B4-BE49-F238E27FC236}">
                <a16:creationId xmlns:a16="http://schemas.microsoft.com/office/drawing/2014/main" id="{D4D09402-DF2C-B677-ABC7-9877E981A3E4}"/>
              </a:ext>
            </a:extLst>
          </p:cNvPr>
          <p:cNvSpPr/>
          <p:nvPr/>
        </p:nvSpPr>
        <p:spPr>
          <a:xfrm>
            <a:off x="3393944" y="5127257"/>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Roboto Condensed"/>
              <a:ea typeface="+mn-ea"/>
              <a:cs typeface="+mn-cs"/>
            </a:endParaRPr>
          </a:p>
        </p:txBody>
      </p:sp>
      <p:cxnSp>
        <p:nvCxnSpPr>
          <p:cNvPr id="48" name="Straight Arrow Connector 47">
            <a:extLst>
              <a:ext uri="{FF2B5EF4-FFF2-40B4-BE49-F238E27FC236}">
                <a16:creationId xmlns:a16="http://schemas.microsoft.com/office/drawing/2014/main" id="{22AE8E09-BE52-EB6A-24C5-C9E7E12BBAEE}"/>
              </a:ext>
            </a:extLst>
          </p:cNvPr>
          <p:cNvCxnSpPr>
            <a:stCxn id="41" idx="1"/>
            <a:endCxn id="39" idx="5"/>
          </p:cNvCxnSpPr>
          <p:nvPr/>
        </p:nvCxnSpPr>
        <p:spPr>
          <a:xfrm flipH="1" flipV="1">
            <a:off x="2573105" y="5448546"/>
            <a:ext cx="288311" cy="416392"/>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49" name="Straight Arrow Connector 48">
            <a:extLst>
              <a:ext uri="{FF2B5EF4-FFF2-40B4-BE49-F238E27FC236}">
                <a16:creationId xmlns:a16="http://schemas.microsoft.com/office/drawing/2014/main" id="{0278C32D-FF0E-E635-BF2D-803C829C7078}"/>
              </a:ext>
            </a:extLst>
          </p:cNvPr>
          <p:cNvCxnSpPr>
            <a:stCxn id="39" idx="6"/>
            <a:endCxn id="47" idx="2"/>
          </p:cNvCxnSpPr>
          <p:nvPr/>
        </p:nvCxnSpPr>
        <p:spPr>
          <a:xfrm>
            <a:off x="2628900" y="5313843"/>
            <a:ext cx="765044" cy="3915"/>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50" name="Straight Arrow Connector 49">
            <a:extLst>
              <a:ext uri="{FF2B5EF4-FFF2-40B4-BE49-F238E27FC236}">
                <a16:creationId xmlns:a16="http://schemas.microsoft.com/office/drawing/2014/main" id="{A63A7B76-A3D3-0A7B-F687-A54BDB7CF829}"/>
              </a:ext>
            </a:extLst>
          </p:cNvPr>
          <p:cNvCxnSpPr>
            <a:stCxn id="40" idx="5"/>
            <a:endCxn id="47" idx="1"/>
          </p:cNvCxnSpPr>
          <p:nvPr/>
        </p:nvCxnSpPr>
        <p:spPr>
          <a:xfrm>
            <a:off x="3244590" y="4762747"/>
            <a:ext cx="205151" cy="420307"/>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51" name="Straight Arrow Connector 50">
            <a:extLst>
              <a:ext uri="{FF2B5EF4-FFF2-40B4-BE49-F238E27FC236}">
                <a16:creationId xmlns:a16="http://schemas.microsoft.com/office/drawing/2014/main" id="{1AB1736C-CF13-69C9-BD7E-6A104739A429}"/>
              </a:ext>
            </a:extLst>
          </p:cNvPr>
          <p:cNvCxnSpPr>
            <a:stCxn id="47" idx="3"/>
            <a:endCxn id="41" idx="7"/>
          </p:cNvCxnSpPr>
          <p:nvPr/>
        </p:nvCxnSpPr>
        <p:spPr>
          <a:xfrm flipH="1">
            <a:off x="3130824" y="5452462"/>
            <a:ext cx="318917" cy="412477"/>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52" name="Straight Arrow Connector 51">
            <a:extLst>
              <a:ext uri="{FF2B5EF4-FFF2-40B4-BE49-F238E27FC236}">
                <a16:creationId xmlns:a16="http://schemas.microsoft.com/office/drawing/2014/main" id="{B57AB358-BF0B-2EDA-C307-8A11D0C9138B}"/>
              </a:ext>
            </a:extLst>
          </p:cNvPr>
          <p:cNvCxnSpPr>
            <a:stCxn id="42" idx="7"/>
            <a:endCxn id="44" idx="0"/>
          </p:cNvCxnSpPr>
          <p:nvPr/>
        </p:nvCxnSpPr>
        <p:spPr>
          <a:xfrm>
            <a:off x="4574708" y="4417138"/>
            <a:ext cx="1445092" cy="706204"/>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53" name="Straight Arrow Connector 52">
            <a:extLst>
              <a:ext uri="{FF2B5EF4-FFF2-40B4-BE49-F238E27FC236}">
                <a16:creationId xmlns:a16="http://schemas.microsoft.com/office/drawing/2014/main" id="{777FDCD4-9F53-2355-BEEB-3472F83A83EB}"/>
              </a:ext>
            </a:extLst>
          </p:cNvPr>
          <p:cNvCxnSpPr>
            <a:stCxn id="41" idx="5"/>
            <a:endCxn id="43" idx="3"/>
          </p:cNvCxnSpPr>
          <p:nvPr/>
        </p:nvCxnSpPr>
        <p:spPr>
          <a:xfrm>
            <a:off x="3130824" y="6134346"/>
            <a:ext cx="1174477" cy="7620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54" name="Straight Arrow Connector 53">
            <a:extLst>
              <a:ext uri="{FF2B5EF4-FFF2-40B4-BE49-F238E27FC236}">
                <a16:creationId xmlns:a16="http://schemas.microsoft.com/office/drawing/2014/main" id="{45BCF22D-E646-0E10-CD20-DA5B1480B133}"/>
              </a:ext>
            </a:extLst>
          </p:cNvPr>
          <p:cNvCxnSpPr>
            <a:stCxn id="40" idx="6"/>
            <a:endCxn id="44" idx="1"/>
          </p:cNvCxnSpPr>
          <p:nvPr/>
        </p:nvCxnSpPr>
        <p:spPr>
          <a:xfrm>
            <a:off x="3300386" y="4628042"/>
            <a:ext cx="2584711" cy="551096"/>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55" name="Straight Arrow Connector 54">
            <a:extLst>
              <a:ext uri="{FF2B5EF4-FFF2-40B4-BE49-F238E27FC236}">
                <a16:creationId xmlns:a16="http://schemas.microsoft.com/office/drawing/2014/main" id="{8A60A4C5-6C4E-E790-6E35-CE59C0F9508F}"/>
              </a:ext>
            </a:extLst>
          </p:cNvPr>
          <p:cNvCxnSpPr>
            <a:stCxn id="47" idx="6"/>
            <a:endCxn id="44" idx="2"/>
          </p:cNvCxnSpPr>
          <p:nvPr/>
        </p:nvCxnSpPr>
        <p:spPr>
          <a:xfrm flipV="1">
            <a:off x="3774944" y="5313843"/>
            <a:ext cx="2054356" cy="3915"/>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56" name="Straight Arrow Connector 55">
            <a:extLst>
              <a:ext uri="{FF2B5EF4-FFF2-40B4-BE49-F238E27FC236}">
                <a16:creationId xmlns:a16="http://schemas.microsoft.com/office/drawing/2014/main" id="{C400B229-44C7-6ACF-F8C0-877E5C7C41DE}"/>
              </a:ext>
            </a:extLst>
          </p:cNvPr>
          <p:cNvCxnSpPr>
            <a:stCxn id="44" idx="3"/>
            <a:endCxn id="41" idx="6"/>
          </p:cNvCxnSpPr>
          <p:nvPr/>
        </p:nvCxnSpPr>
        <p:spPr>
          <a:xfrm flipH="1">
            <a:off x="3186620" y="5448546"/>
            <a:ext cx="2698477" cy="551096"/>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57" name="Straight Arrow Connector 56">
            <a:extLst>
              <a:ext uri="{FF2B5EF4-FFF2-40B4-BE49-F238E27FC236}">
                <a16:creationId xmlns:a16="http://schemas.microsoft.com/office/drawing/2014/main" id="{3CB61C43-C878-E386-18DE-B5EEAD4A07B8}"/>
              </a:ext>
            </a:extLst>
          </p:cNvPr>
          <p:cNvCxnSpPr>
            <a:stCxn id="44" idx="4"/>
            <a:endCxn id="43" idx="5"/>
          </p:cNvCxnSpPr>
          <p:nvPr/>
        </p:nvCxnSpPr>
        <p:spPr>
          <a:xfrm flipH="1">
            <a:off x="4574708" y="5504342"/>
            <a:ext cx="1445092" cy="706204"/>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58" name="TextBox 57">
            <a:extLst>
              <a:ext uri="{FF2B5EF4-FFF2-40B4-BE49-F238E27FC236}">
                <a16:creationId xmlns:a16="http://schemas.microsoft.com/office/drawing/2014/main" id="{B0DFE570-685A-5DD5-7DE1-92805E314421}"/>
              </a:ext>
            </a:extLst>
          </p:cNvPr>
          <p:cNvSpPr txBox="1"/>
          <p:nvPr/>
        </p:nvSpPr>
        <p:spPr>
          <a:xfrm>
            <a:off x="1905000" y="5120770"/>
            <a:ext cx="399468" cy="369332"/>
          </a:xfrm>
          <a:prstGeom prst="rect">
            <a:avLst/>
          </a:prstGeom>
          <a:noFill/>
        </p:spPr>
        <p:txBody>
          <a:bodyPr wrap="none" rtlCol="0" anchor="ctr">
            <a:spAutoFit/>
          </a:bodyPr>
          <a:lstStyle/>
          <a:p>
            <a:pPr algn="ctr">
              <a:buClrTx/>
              <a:buFontTx/>
              <a:buNone/>
            </a:pPr>
            <a:r>
              <a:rPr lang="en-US" sz="1800" b="1" kern="1200" dirty="0">
                <a:solidFill>
                  <a:srgbClr val="212121"/>
                </a:solidFill>
                <a:latin typeface="Roboto Condensed"/>
                <a:ea typeface="+mn-ea"/>
                <a:cs typeface="+mn-cs"/>
              </a:rPr>
              <a:t>V</a:t>
            </a:r>
            <a:r>
              <a:rPr lang="en-US" sz="1800" b="1" kern="1200" baseline="-25000" dirty="0">
                <a:solidFill>
                  <a:srgbClr val="212121"/>
                </a:solidFill>
                <a:latin typeface="Roboto Condensed"/>
                <a:ea typeface="+mn-ea"/>
                <a:cs typeface="+mn-cs"/>
              </a:rPr>
              <a:t>0</a:t>
            </a:r>
          </a:p>
        </p:txBody>
      </p:sp>
      <p:sp>
        <p:nvSpPr>
          <p:cNvPr id="59" name="TextBox 58">
            <a:extLst>
              <a:ext uri="{FF2B5EF4-FFF2-40B4-BE49-F238E27FC236}">
                <a16:creationId xmlns:a16="http://schemas.microsoft.com/office/drawing/2014/main" id="{0585E9C6-7176-57DF-46DE-DC3B53169B6C}"/>
              </a:ext>
            </a:extLst>
          </p:cNvPr>
          <p:cNvSpPr txBox="1"/>
          <p:nvPr/>
        </p:nvSpPr>
        <p:spPr>
          <a:xfrm>
            <a:off x="2553806" y="4343400"/>
            <a:ext cx="399468" cy="369332"/>
          </a:xfrm>
          <a:prstGeom prst="rect">
            <a:avLst/>
          </a:prstGeom>
          <a:noFill/>
        </p:spPr>
        <p:txBody>
          <a:bodyPr wrap="none" rtlCol="0" anchor="ctr">
            <a:spAutoFit/>
          </a:bodyPr>
          <a:lstStyle/>
          <a:p>
            <a:pPr algn="ctr">
              <a:buClrTx/>
              <a:buFontTx/>
              <a:buNone/>
            </a:pPr>
            <a:r>
              <a:rPr lang="en-US" sz="1800" b="1" kern="1200" dirty="0">
                <a:solidFill>
                  <a:srgbClr val="212121"/>
                </a:solidFill>
                <a:latin typeface="Roboto Condensed"/>
                <a:ea typeface="+mn-ea"/>
                <a:cs typeface="+mn-cs"/>
              </a:rPr>
              <a:t>V</a:t>
            </a:r>
            <a:r>
              <a:rPr lang="en-US" sz="1800" b="1" kern="1200" baseline="-25000" dirty="0">
                <a:solidFill>
                  <a:srgbClr val="212121"/>
                </a:solidFill>
                <a:latin typeface="Roboto Condensed"/>
                <a:ea typeface="+mn-ea"/>
                <a:cs typeface="+mn-cs"/>
              </a:rPr>
              <a:t>1</a:t>
            </a:r>
          </a:p>
        </p:txBody>
      </p:sp>
      <p:sp>
        <p:nvSpPr>
          <p:cNvPr id="60" name="TextBox 59">
            <a:extLst>
              <a:ext uri="{FF2B5EF4-FFF2-40B4-BE49-F238E27FC236}">
                <a16:creationId xmlns:a16="http://schemas.microsoft.com/office/drawing/2014/main" id="{5B918918-6C15-5032-2699-73D4BA4006C7}"/>
              </a:ext>
            </a:extLst>
          </p:cNvPr>
          <p:cNvSpPr txBox="1"/>
          <p:nvPr/>
        </p:nvSpPr>
        <p:spPr>
          <a:xfrm>
            <a:off x="2437904" y="5841214"/>
            <a:ext cx="399468" cy="369332"/>
          </a:xfrm>
          <a:prstGeom prst="rect">
            <a:avLst/>
          </a:prstGeom>
          <a:noFill/>
        </p:spPr>
        <p:txBody>
          <a:bodyPr wrap="none" rtlCol="0" anchor="ctr">
            <a:spAutoFit/>
          </a:bodyPr>
          <a:lstStyle/>
          <a:p>
            <a:pPr algn="ctr">
              <a:buClrTx/>
              <a:buFontTx/>
              <a:buNone/>
            </a:pPr>
            <a:r>
              <a:rPr lang="en-US" sz="1800" b="1" kern="1200" dirty="0">
                <a:solidFill>
                  <a:srgbClr val="212121"/>
                </a:solidFill>
                <a:latin typeface="Roboto Condensed"/>
                <a:ea typeface="+mn-ea"/>
                <a:cs typeface="+mn-cs"/>
              </a:rPr>
              <a:t>V</a:t>
            </a:r>
            <a:r>
              <a:rPr lang="en-US" sz="1800" b="1" kern="1200" baseline="-25000" dirty="0">
                <a:solidFill>
                  <a:srgbClr val="212121"/>
                </a:solidFill>
                <a:latin typeface="Roboto Condensed"/>
                <a:ea typeface="+mn-ea"/>
                <a:cs typeface="+mn-cs"/>
              </a:rPr>
              <a:t>3</a:t>
            </a:r>
          </a:p>
        </p:txBody>
      </p:sp>
      <p:sp>
        <p:nvSpPr>
          <p:cNvPr id="61" name="TextBox 60">
            <a:extLst>
              <a:ext uri="{FF2B5EF4-FFF2-40B4-BE49-F238E27FC236}">
                <a16:creationId xmlns:a16="http://schemas.microsoft.com/office/drawing/2014/main" id="{15D9AA83-1DF1-7671-8DDF-F847F9A9140E}"/>
              </a:ext>
            </a:extLst>
          </p:cNvPr>
          <p:cNvSpPr txBox="1"/>
          <p:nvPr/>
        </p:nvSpPr>
        <p:spPr>
          <a:xfrm>
            <a:off x="3601032" y="4894742"/>
            <a:ext cx="399468" cy="369332"/>
          </a:xfrm>
          <a:prstGeom prst="rect">
            <a:avLst/>
          </a:prstGeom>
          <a:noFill/>
        </p:spPr>
        <p:txBody>
          <a:bodyPr wrap="none" rtlCol="0" anchor="ctr">
            <a:spAutoFit/>
          </a:bodyPr>
          <a:lstStyle/>
          <a:p>
            <a:pPr algn="ctr">
              <a:buClrTx/>
              <a:buFontTx/>
              <a:buNone/>
            </a:pPr>
            <a:r>
              <a:rPr lang="en-US" sz="1800" b="1" kern="1200" dirty="0">
                <a:solidFill>
                  <a:srgbClr val="212121"/>
                </a:solidFill>
                <a:latin typeface="Roboto Condensed"/>
                <a:ea typeface="+mn-ea"/>
                <a:cs typeface="+mn-cs"/>
              </a:rPr>
              <a:t>V</a:t>
            </a:r>
            <a:r>
              <a:rPr lang="en-US" sz="1800" b="1" kern="1200" baseline="-25000" dirty="0">
                <a:solidFill>
                  <a:srgbClr val="212121"/>
                </a:solidFill>
                <a:latin typeface="Roboto Condensed"/>
                <a:ea typeface="+mn-ea"/>
                <a:cs typeface="+mn-cs"/>
              </a:rPr>
              <a:t>2</a:t>
            </a:r>
          </a:p>
        </p:txBody>
      </p:sp>
      <p:sp>
        <p:nvSpPr>
          <p:cNvPr id="62" name="TextBox 61">
            <a:extLst>
              <a:ext uri="{FF2B5EF4-FFF2-40B4-BE49-F238E27FC236}">
                <a16:creationId xmlns:a16="http://schemas.microsoft.com/office/drawing/2014/main" id="{3747F875-5B6C-1D13-BDCA-6867EA293488}"/>
              </a:ext>
            </a:extLst>
          </p:cNvPr>
          <p:cNvSpPr txBox="1"/>
          <p:nvPr/>
        </p:nvSpPr>
        <p:spPr>
          <a:xfrm>
            <a:off x="4419600" y="4038600"/>
            <a:ext cx="399468" cy="369332"/>
          </a:xfrm>
          <a:prstGeom prst="rect">
            <a:avLst/>
          </a:prstGeom>
          <a:noFill/>
        </p:spPr>
        <p:txBody>
          <a:bodyPr wrap="none" rtlCol="0" anchor="ctr">
            <a:spAutoFit/>
          </a:bodyPr>
          <a:lstStyle/>
          <a:p>
            <a:pPr algn="ctr">
              <a:buClrTx/>
              <a:buFontTx/>
              <a:buNone/>
            </a:pPr>
            <a:r>
              <a:rPr lang="en-US" sz="1800" b="1" kern="1200" dirty="0">
                <a:solidFill>
                  <a:srgbClr val="212121"/>
                </a:solidFill>
                <a:latin typeface="Roboto Condensed"/>
                <a:ea typeface="+mn-ea"/>
                <a:cs typeface="+mn-cs"/>
              </a:rPr>
              <a:t>V</a:t>
            </a:r>
            <a:r>
              <a:rPr lang="en-US" sz="1800" b="1" kern="1200" baseline="-25000" dirty="0">
                <a:solidFill>
                  <a:srgbClr val="212121"/>
                </a:solidFill>
                <a:latin typeface="Roboto Condensed"/>
                <a:ea typeface="+mn-ea"/>
                <a:cs typeface="+mn-cs"/>
              </a:rPr>
              <a:t>4</a:t>
            </a:r>
          </a:p>
        </p:txBody>
      </p:sp>
      <p:sp>
        <p:nvSpPr>
          <p:cNvPr id="63" name="TextBox 62">
            <a:extLst>
              <a:ext uri="{FF2B5EF4-FFF2-40B4-BE49-F238E27FC236}">
                <a16:creationId xmlns:a16="http://schemas.microsoft.com/office/drawing/2014/main" id="{CAFF9DDF-F590-F680-0156-E4EFB796823F}"/>
              </a:ext>
            </a:extLst>
          </p:cNvPr>
          <p:cNvSpPr txBox="1"/>
          <p:nvPr/>
        </p:nvSpPr>
        <p:spPr>
          <a:xfrm>
            <a:off x="4800214" y="6046305"/>
            <a:ext cx="399468" cy="369332"/>
          </a:xfrm>
          <a:prstGeom prst="rect">
            <a:avLst/>
          </a:prstGeom>
          <a:noFill/>
        </p:spPr>
        <p:txBody>
          <a:bodyPr wrap="none" rtlCol="0" anchor="ctr">
            <a:spAutoFit/>
          </a:bodyPr>
          <a:lstStyle/>
          <a:p>
            <a:pPr algn="ctr">
              <a:buClrTx/>
              <a:buFontTx/>
              <a:buNone/>
            </a:pPr>
            <a:r>
              <a:rPr lang="en-US" sz="1800" b="1" kern="1200" dirty="0">
                <a:solidFill>
                  <a:srgbClr val="212121"/>
                </a:solidFill>
                <a:latin typeface="Roboto Condensed"/>
                <a:ea typeface="+mn-ea"/>
                <a:cs typeface="+mn-cs"/>
              </a:rPr>
              <a:t>V</a:t>
            </a:r>
            <a:r>
              <a:rPr lang="en-US" sz="1800" b="1" kern="1200" baseline="-25000" dirty="0">
                <a:solidFill>
                  <a:srgbClr val="212121"/>
                </a:solidFill>
                <a:latin typeface="Roboto Condensed"/>
                <a:ea typeface="+mn-ea"/>
                <a:cs typeface="+mn-cs"/>
              </a:rPr>
              <a:t>5</a:t>
            </a:r>
          </a:p>
        </p:txBody>
      </p:sp>
      <p:sp>
        <p:nvSpPr>
          <p:cNvPr id="64" name="TextBox 63">
            <a:extLst>
              <a:ext uri="{FF2B5EF4-FFF2-40B4-BE49-F238E27FC236}">
                <a16:creationId xmlns:a16="http://schemas.microsoft.com/office/drawing/2014/main" id="{FE82B269-0D7F-8010-9913-6468D1CCF0E6}"/>
              </a:ext>
            </a:extLst>
          </p:cNvPr>
          <p:cNvSpPr txBox="1"/>
          <p:nvPr/>
        </p:nvSpPr>
        <p:spPr>
          <a:xfrm>
            <a:off x="6148217" y="5082651"/>
            <a:ext cx="399468" cy="369332"/>
          </a:xfrm>
          <a:prstGeom prst="rect">
            <a:avLst/>
          </a:prstGeom>
          <a:noFill/>
        </p:spPr>
        <p:txBody>
          <a:bodyPr wrap="none" rtlCol="0" anchor="ctr">
            <a:spAutoFit/>
          </a:bodyPr>
          <a:lstStyle/>
          <a:p>
            <a:pPr algn="ctr">
              <a:buClrTx/>
              <a:buFontTx/>
              <a:buNone/>
            </a:pPr>
            <a:r>
              <a:rPr lang="en-US" sz="1800" b="1" kern="1200" dirty="0">
                <a:solidFill>
                  <a:srgbClr val="212121"/>
                </a:solidFill>
                <a:latin typeface="Roboto Condensed"/>
                <a:ea typeface="+mn-ea"/>
                <a:cs typeface="+mn-cs"/>
              </a:rPr>
              <a:t>V</a:t>
            </a:r>
            <a:r>
              <a:rPr lang="en-US" sz="1800" b="1" kern="1200" baseline="-25000" dirty="0">
                <a:solidFill>
                  <a:srgbClr val="212121"/>
                </a:solidFill>
                <a:latin typeface="Roboto Condensed"/>
                <a:ea typeface="+mn-ea"/>
                <a:cs typeface="+mn-cs"/>
              </a:rPr>
              <a:t>6</a:t>
            </a:r>
          </a:p>
        </p:txBody>
      </p:sp>
      <p:cxnSp>
        <p:nvCxnSpPr>
          <p:cNvPr id="65" name="Straight Connector 64">
            <a:extLst>
              <a:ext uri="{FF2B5EF4-FFF2-40B4-BE49-F238E27FC236}">
                <a16:creationId xmlns:a16="http://schemas.microsoft.com/office/drawing/2014/main" id="{9E343D11-6576-C715-FC62-3DF9993A5193}"/>
              </a:ext>
            </a:extLst>
          </p:cNvPr>
          <p:cNvCxnSpPr/>
          <p:nvPr/>
        </p:nvCxnSpPr>
        <p:spPr>
          <a:xfrm>
            <a:off x="1676400" y="3886200"/>
            <a:ext cx="8839200" cy="0"/>
          </a:xfrm>
          <a:prstGeom prst="line">
            <a:avLst/>
          </a:prstGeom>
          <a:noFill/>
          <a:ln w="12700" cap="flat" cmpd="sng" algn="ctr">
            <a:solidFill>
              <a:srgbClr val="212121"/>
            </a:solidFill>
            <a:prstDash val="solid"/>
            <a:miter lim="800000"/>
          </a:ln>
          <a:effectLst/>
        </p:spPr>
      </p:cxnSp>
      <p:cxnSp>
        <p:nvCxnSpPr>
          <p:cNvPr id="70" name="Straight Connector 69">
            <a:extLst>
              <a:ext uri="{FF2B5EF4-FFF2-40B4-BE49-F238E27FC236}">
                <a16:creationId xmlns:a16="http://schemas.microsoft.com/office/drawing/2014/main" id="{BEE27A49-E6DA-519F-72FE-3A9690DB5F30}"/>
              </a:ext>
            </a:extLst>
          </p:cNvPr>
          <p:cNvCxnSpPr/>
          <p:nvPr/>
        </p:nvCxnSpPr>
        <p:spPr>
          <a:xfrm>
            <a:off x="6172200" y="1066800"/>
            <a:ext cx="0" cy="2819400"/>
          </a:xfrm>
          <a:prstGeom prst="line">
            <a:avLst/>
          </a:prstGeom>
          <a:noFill/>
          <a:ln w="12700" cap="flat" cmpd="sng" algn="ctr">
            <a:solidFill>
              <a:srgbClr val="212121"/>
            </a:solidFill>
            <a:prstDash val="solid"/>
            <a:miter lim="800000"/>
          </a:ln>
          <a:effectLst/>
        </p:spPr>
      </p:cxnSp>
      <p:sp>
        <p:nvSpPr>
          <p:cNvPr id="72" name="TextBox 71">
            <a:extLst>
              <a:ext uri="{FF2B5EF4-FFF2-40B4-BE49-F238E27FC236}">
                <a16:creationId xmlns:a16="http://schemas.microsoft.com/office/drawing/2014/main" id="{CD389996-81CD-C763-D0D1-BA2E082F08C9}"/>
              </a:ext>
            </a:extLst>
          </p:cNvPr>
          <p:cNvSpPr txBox="1"/>
          <p:nvPr/>
        </p:nvSpPr>
        <p:spPr>
          <a:xfrm>
            <a:off x="2473425" y="957115"/>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73" name="TextBox 72">
            <a:extLst>
              <a:ext uri="{FF2B5EF4-FFF2-40B4-BE49-F238E27FC236}">
                <a16:creationId xmlns:a16="http://schemas.microsoft.com/office/drawing/2014/main" id="{792EB558-18BD-C493-9456-5402E8EDDD6A}"/>
              </a:ext>
            </a:extLst>
          </p:cNvPr>
          <p:cNvSpPr txBox="1"/>
          <p:nvPr/>
        </p:nvSpPr>
        <p:spPr>
          <a:xfrm>
            <a:off x="3505201" y="3424536"/>
            <a:ext cx="340157"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1</a:t>
            </a:r>
          </a:p>
        </p:txBody>
      </p:sp>
      <p:sp>
        <p:nvSpPr>
          <p:cNvPr id="74" name="TextBox 73">
            <a:extLst>
              <a:ext uri="{FF2B5EF4-FFF2-40B4-BE49-F238E27FC236}">
                <a16:creationId xmlns:a16="http://schemas.microsoft.com/office/drawing/2014/main" id="{33B45893-6A65-567C-1B65-12D2294131A0}"/>
              </a:ext>
            </a:extLst>
          </p:cNvPr>
          <p:cNvSpPr txBox="1"/>
          <p:nvPr/>
        </p:nvSpPr>
        <p:spPr>
          <a:xfrm>
            <a:off x="3883501" y="3424536"/>
            <a:ext cx="340157"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2</a:t>
            </a:r>
          </a:p>
        </p:txBody>
      </p:sp>
      <p:sp>
        <p:nvSpPr>
          <p:cNvPr id="75" name="TextBox 74">
            <a:extLst>
              <a:ext uri="{FF2B5EF4-FFF2-40B4-BE49-F238E27FC236}">
                <a16:creationId xmlns:a16="http://schemas.microsoft.com/office/drawing/2014/main" id="{2FA0E253-68C8-3AE8-05EE-759A256D61BF}"/>
              </a:ext>
            </a:extLst>
          </p:cNvPr>
          <p:cNvSpPr txBox="1"/>
          <p:nvPr/>
        </p:nvSpPr>
        <p:spPr>
          <a:xfrm>
            <a:off x="4144758" y="3424536"/>
            <a:ext cx="340157"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3</a:t>
            </a:r>
          </a:p>
        </p:txBody>
      </p:sp>
      <p:sp>
        <p:nvSpPr>
          <p:cNvPr id="76" name="TextBox 75">
            <a:extLst>
              <a:ext uri="{FF2B5EF4-FFF2-40B4-BE49-F238E27FC236}">
                <a16:creationId xmlns:a16="http://schemas.microsoft.com/office/drawing/2014/main" id="{0A5FBC56-A755-B091-7D34-7DE07608E682}"/>
              </a:ext>
            </a:extLst>
          </p:cNvPr>
          <p:cNvSpPr txBox="1"/>
          <p:nvPr/>
        </p:nvSpPr>
        <p:spPr>
          <a:xfrm>
            <a:off x="4406015" y="3424536"/>
            <a:ext cx="340157"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4</a:t>
            </a:r>
          </a:p>
        </p:txBody>
      </p:sp>
      <p:sp>
        <p:nvSpPr>
          <p:cNvPr id="77" name="TextBox 76">
            <a:extLst>
              <a:ext uri="{FF2B5EF4-FFF2-40B4-BE49-F238E27FC236}">
                <a16:creationId xmlns:a16="http://schemas.microsoft.com/office/drawing/2014/main" id="{AC1645D0-5818-5840-9FDE-4AC95C251DEC}"/>
              </a:ext>
            </a:extLst>
          </p:cNvPr>
          <p:cNvSpPr txBox="1"/>
          <p:nvPr/>
        </p:nvSpPr>
        <p:spPr>
          <a:xfrm>
            <a:off x="4667272" y="3424536"/>
            <a:ext cx="340157"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5</a:t>
            </a:r>
          </a:p>
        </p:txBody>
      </p:sp>
      <p:sp>
        <p:nvSpPr>
          <p:cNvPr id="78" name="TextBox 77">
            <a:extLst>
              <a:ext uri="{FF2B5EF4-FFF2-40B4-BE49-F238E27FC236}">
                <a16:creationId xmlns:a16="http://schemas.microsoft.com/office/drawing/2014/main" id="{9DFBC725-33F4-6F56-55A1-B4432D267112}"/>
              </a:ext>
            </a:extLst>
          </p:cNvPr>
          <p:cNvSpPr txBox="1"/>
          <p:nvPr/>
        </p:nvSpPr>
        <p:spPr>
          <a:xfrm>
            <a:off x="5080929" y="3424536"/>
            <a:ext cx="340157"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6</a:t>
            </a:r>
          </a:p>
        </p:txBody>
      </p:sp>
      <p:sp>
        <p:nvSpPr>
          <p:cNvPr id="79" name="TextBox 78">
            <a:extLst>
              <a:ext uri="{FF2B5EF4-FFF2-40B4-BE49-F238E27FC236}">
                <a16:creationId xmlns:a16="http://schemas.microsoft.com/office/drawing/2014/main" id="{147A0861-71CB-8872-28FA-AB9F2ACBC7B3}"/>
              </a:ext>
            </a:extLst>
          </p:cNvPr>
          <p:cNvSpPr txBox="1"/>
          <p:nvPr/>
        </p:nvSpPr>
        <p:spPr>
          <a:xfrm>
            <a:off x="5342186" y="3424536"/>
            <a:ext cx="340157"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7</a:t>
            </a:r>
          </a:p>
        </p:txBody>
      </p:sp>
      <p:sp>
        <p:nvSpPr>
          <p:cNvPr id="80" name="TextBox 79">
            <a:extLst>
              <a:ext uri="{FF2B5EF4-FFF2-40B4-BE49-F238E27FC236}">
                <a16:creationId xmlns:a16="http://schemas.microsoft.com/office/drawing/2014/main" id="{485A2C9E-26DC-A8A4-2236-702E3EA7ACC8}"/>
              </a:ext>
            </a:extLst>
          </p:cNvPr>
          <p:cNvSpPr txBox="1"/>
          <p:nvPr/>
        </p:nvSpPr>
        <p:spPr>
          <a:xfrm>
            <a:off x="5755844" y="3424536"/>
            <a:ext cx="340157"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8</a:t>
            </a:r>
          </a:p>
        </p:txBody>
      </p:sp>
      <p:sp>
        <p:nvSpPr>
          <p:cNvPr id="81" name="TextBox 80">
            <a:extLst>
              <a:ext uri="{FF2B5EF4-FFF2-40B4-BE49-F238E27FC236}">
                <a16:creationId xmlns:a16="http://schemas.microsoft.com/office/drawing/2014/main" id="{663F433D-97B6-DD17-23D3-5039B6C367E5}"/>
              </a:ext>
            </a:extLst>
          </p:cNvPr>
          <p:cNvSpPr txBox="1"/>
          <p:nvPr/>
        </p:nvSpPr>
        <p:spPr>
          <a:xfrm>
            <a:off x="3736916" y="3429001"/>
            <a:ext cx="263213" cy="461665"/>
          </a:xfrm>
          <a:prstGeom prst="rect">
            <a:avLst/>
          </a:prstGeom>
          <a:noFill/>
        </p:spPr>
        <p:txBody>
          <a:bodyPr wrap="none" rtlCol="0">
            <a:spAutoFit/>
          </a:bodyPr>
          <a:lstStyle/>
          <a:p>
            <a:pPr algn="ctr">
              <a:buClrTx/>
              <a:buFontTx/>
              <a:buNone/>
            </a:pPr>
            <a:r>
              <a:rPr lang="en-US" sz="2400" b="1" kern="1200" dirty="0">
                <a:solidFill>
                  <a:srgbClr val="212121"/>
                </a:solidFill>
                <a:latin typeface="Roboto Condensed"/>
                <a:ea typeface="+mn-ea"/>
                <a:cs typeface="+mn-cs"/>
              </a:rPr>
              <a:t>|</a:t>
            </a:r>
          </a:p>
        </p:txBody>
      </p:sp>
      <p:sp>
        <p:nvSpPr>
          <p:cNvPr id="82" name="TextBox 81">
            <a:extLst>
              <a:ext uri="{FF2B5EF4-FFF2-40B4-BE49-F238E27FC236}">
                <a16:creationId xmlns:a16="http://schemas.microsoft.com/office/drawing/2014/main" id="{26EB374D-FFE5-4435-58F1-63F81FDCB659}"/>
              </a:ext>
            </a:extLst>
          </p:cNvPr>
          <p:cNvSpPr txBox="1"/>
          <p:nvPr/>
        </p:nvSpPr>
        <p:spPr>
          <a:xfrm>
            <a:off x="4879916" y="3429001"/>
            <a:ext cx="263213" cy="461665"/>
          </a:xfrm>
          <a:prstGeom prst="rect">
            <a:avLst/>
          </a:prstGeom>
          <a:noFill/>
        </p:spPr>
        <p:txBody>
          <a:bodyPr wrap="none" rtlCol="0">
            <a:spAutoFit/>
          </a:bodyPr>
          <a:lstStyle/>
          <a:p>
            <a:pPr algn="ctr">
              <a:buClrTx/>
              <a:buFontTx/>
              <a:buNone/>
            </a:pPr>
            <a:r>
              <a:rPr lang="en-US" sz="2400" b="1" kern="1200" dirty="0">
                <a:solidFill>
                  <a:srgbClr val="212121"/>
                </a:solidFill>
                <a:latin typeface="Roboto Condensed"/>
                <a:ea typeface="+mn-ea"/>
                <a:cs typeface="+mn-cs"/>
              </a:rPr>
              <a:t>|</a:t>
            </a:r>
          </a:p>
        </p:txBody>
      </p:sp>
      <p:sp>
        <p:nvSpPr>
          <p:cNvPr id="83" name="TextBox 82">
            <a:extLst>
              <a:ext uri="{FF2B5EF4-FFF2-40B4-BE49-F238E27FC236}">
                <a16:creationId xmlns:a16="http://schemas.microsoft.com/office/drawing/2014/main" id="{D3BCC0D8-5138-6149-A742-F92D8ED3EE8D}"/>
              </a:ext>
            </a:extLst>
          </p:cNvPr>
          <p:cNvSpPr txBox="1"/>
          <p:nvPr/>
        </p:nvSpPr>
        <p:spPr>
          <a:xfrm>
            <a:off x="5565716" y="3429001"/>
            <a:ext cx="263213" cy="461665"/>
          </a:xfrm>
          <a:prstGeom prst="rect">
            <a:avLst/>
          </a:prstGeom>
          <a:noFill/>
        </p:spPr>
        <p:txBody>
          <a:bodyPr wrap="none" rtlCol="0">
            <a:spAutoFit/>
          </a:bodyPr>
          <a:lstStyle/>
          <a:p>
            <a:pPr algn="ctr">
              <a:buClrTx/>
              <a:buFontTx/>
              <a:buNone/>
            </a:pPr>
            <a:r>
              <a:rPr lang="en-US" sz="2400" b="1" kern="1200" dirty="0">
                <a:solidFill>
                  <a:srgbClr val="212121"/>
                </a:solidFill>
                <a:latin typeface="Roboto Condensed"/>
                <a:ea typeface="+mn-ea"/>
                <a:cs typeface="+mn-cs"/>
              </a:rPr>
              <a:t>|</a:t>
            </a:r>
          </a:p>
        </p:txBody>
      </p:sp>
      <p:sp>
        <p:nvSpPr>
          <p:cNvPr id="84" name="TextBox 83">
            <a:extLst>
              <a:ext uri="{FF2B5EF4-FFF2-40B4-BE49-F238E27FC236}">
                <a16:creationId xmlns:a16="http://schemas.microsoft.com/office/drawing/2014/main" id="{31580D52-76A0-E117-50E1-F8449567A2DE}"/>
              </a:ext>
            </a:extLst>
          </p:cNvPr>
          <p:cNvSpPr txBox="1"/>
          <p:nvPr/>
        </p:nvSpPr>
        <p:spPr>
          <a:xfrm>
            <a:off x="1752600" y="1200090"/>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85" name="TextBox 84">
            <a:extLst>
              <a:ext uri="{FF2B5EF4-FFF2-40B4-BE49-F238E27FC236}">
                <a16:creationId xmlns:a16="http://schemas.microsoft.com/office/drawing/2014/main" id="{E0FD4DC2-2BB6-A18E-7E6E-BBBCBA70CD8E}"/>
              </a:ext>
            </a:extLst>
          </p:cNvPr>
          <p:cNvSpPr txBox="1"/>
          <p:nvPr/>
        </p:nvSpPr>
        <p:spPr>
          <a:xfrm>
            <a:off x="2286000" y="1733490"/>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86" name="TextBox 85">
            <a:extLst>
              <a:ext uri="{FF2B5EF4-FFF2-40B4-BE49-F238E27FC236}">
                <a16:creationId xmlns:a16="http://schemas.microsoft.com/office/drawing/2014/main" id="{B86A85AE-BF4B-5726-C61E-9D0946C9EB5A}"/>
              </a:ext>
            </a:extLst>
          </p:cNvPr>
          <p:cNvSpPr txBox="1"/>
          <p:nvPr/>
        </p:nvSpPr>
        <p:spPr>
          <a:xfrm>
            <a:off x="3200400" y="1676400"/>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87" name="TextBox 86">
            <a:extLst>
              <a:ext uri="{FF2B5EF4-FFF2-40B4-BE49-F238E27FC236}">
                <a16:creationId xmlns:a16="http://schemas.microsoft.com/office/drawing/2014/main" id="{D3E30045-0637-6D72-514D-69E0268DC703}"/>
              </a:ext>
            </a:extLst>
          </p:cNvPr>
          <p:cNvSpPr txBox="1"/>
          <p:nvPr/>
        </p:nvSpPr>
        <p:spPr>
          <a:xfrm>
            <a:off x="3661574" y="1123890"/>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88" name="TextBox 87">
            <a:extLst>
              <a:ext uri="{FF2B5EF4-FFF2-40B4-BE49-F238E27FC236}">
                <a16:creationId xmlns:a16="http://schemas.microsoft.com/office/drawing/2014/main" id="{E793F2BC-0D74-E209-DA49-15312A6C48D5}"/>
              </a:ext>
            </a:extLst>
          </p:cNvPr>
          <p:cNvSpPr txBox="1"/>
          <p:nvPr/>
        </p:nvSpPr>
        <p:spPr>
          <a:xfrm>
            <a:off x="2490741" y="2795826"/>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89" name="TextBox 88">
            <a:extLst>
              <a:ext uri="{FF2B5EF4-FFF2-40B4-BE49-F238E27FC236}">
                <a16:creationId xmlns:a16="http://schemas.microsoft.com/office/drawing/2014/main" id="{1FC9D307-C0B5-C525-BC0D-18EFFE39F658}"/>
              </a:ext>
            </a:extLst>
          </p:cNvPr>
          <p:cNvSpPr txBox="1"/>
          <p:nvPr/>
        </p:nvSpPr>
        <p:spPr>
          <a:xfrm>
            <a:off x="3833024" y="2705965"/>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90" name="TextBox 89">
            <a:extLst>
              <a:ext uri="{FF2B5EF4-FFF2-40B4-BE49-F238E27FC236}">
                <a16:creationId xmlns:a16="http://schemas.microsoft.com/office/drawing/2014/main" id="{138033F0-10B6-E971-A94E-4A158F0128E4}"/>
              </a:ext>
            </a:extLst>
          </p:cNvPr>
          <p:cNvSpPr txBox="1"/>
          <p:nvPr/>
        </p:nvSpPr>
        <p:spPr>
          <a:xfrm>
            <a:off x="2438400" y="3486090"/>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91" name="TextBox 90">
            <a:extLst>
              <a:ext uri="{FF2B5EF4-FFF2-40B4-BE49-F238E27FC236}">
                <a16:creationId xmlns:a16="http://schemas.microsoft.com/office/drawing/2014/main" id="{144EBDA0-DCA5-EC6E-8F04-F6EE35A6E97B}"/>
              </a:ext>
            </a:extLst>
          </p:cNvPr>
          <p:cNvSpPr txBox="1"/>
          <p:nvPr/>
        </p:nvSpPr>
        <p:spPr>
          <a:xfrm>
            <a:off x="6172200" y="3424536"/>
            <a:ext cx="370614"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A</a:t>
            </a:r>
          </a:p>
        </p:txBody>
      </p:sp>
      <p:sp>
        <p:nvSpPr>
          <p:cNvPr id="92" name="TextBox 91">
            <a:extLst>
              <a:ext uri="{FF2B5EF4-FFF2-40B4-BE49-F238E27FC236}">
                <a16:creationId xmlns:a16="http://schemas.microsoft.com/office/drawing/2014/main" id="{ACE8FD23-9CCE-D39A-DDD8-7DE9918AE97A}"/>
              </a:ext>
            </a:extLst>
          </p:cNvPr>
          <p:cNvSpPr txBox="1"/>
          <p:nvPr/>
        </p:nvSpPr>
        <p:spPr>
          <a:xfrm>
            <a:off x="6414621" y="3429001"/>
            <a:ext cx="753732" cy="461665"/>
          </a:xfrm>
          <a:prstGeom prst="rect">
            <a:avLst/>
          </a:prstGeom>
          <a:noFill/>
        </p:spPr>
        <p:txBody>
          <a:bodyPr wrap="none" rtlCol="0">
            <a:spAutoFit/>
          </a:bodyPr>
          <a:lstStyle/>
          <a:p>
            <a:pPr algn="ctr">
              <a:buClrTx/>
              <a:buFontTx/>
              <a:buNone/>
            </a:pPr>
            <a:r>
              <a:rPr lang="en-US" sz="2400" b="1" kern="1200" dirty="0">
                <a:solidFill>
                  <a:srgbClr val="212121"/>
                </a:solidFill>
                <a:latin typeface="Roboto Condensed"/>
                <a:ea typeface="+mn-ea"/>
                <a:cs typeface="+mn-cs"/>
              </a:rPr>
              <a:t>| </a:t>
            </a:r>
            <a:r>
              <a:rPr lang="en-US" sz="2400" b="1" kern="1200" dirty="0">
                <a:solidFill>
                  <a:srgbClr val="C00000"/>
                </a:solidFill>
                <a:latin typeface="Roboto Condensed"/>
                <a:ea typeface="+mn-ea"/>
                <a:cs typeface="+mn-cs"/>
              </a:rPr>
              <a:t>B C</a:t>
            </a:r>
          </a:p>
        </p:txBody>
      </p:sp>
      <p:sp>
        <p:nvSpPr>
          <p:cNvPr id="93" name="TextBox 92">
            <a:extLst>
              <a:ext uri="{FF2B5EF4-FFF2-40B4-BE49-F238E27FC236}">
                <a16:creationId xmlns:a16="http://schemas.microsoft.com/office/drawing/2014/main" id="{1E4CCDEE-D989-86C9-712E-67A695E42299}"/>
              </a:ext>
            </a:extLst>
          </p:cNvPr>
          <p:cNvSpPr txBox="1"/>
          <p:nvPr/>
        </p:nvSpPr>
        <p:spPr>
          <a:xfrm>
            <a:off x="7076343" y="3429001"/>
            <a:ext cx="1194558" cy="461665"/>
          </a:xfrm>
          <a:prstGeom prst="rect">
            <a:avLst/>
          </a:prstGeom>
          <a:noFill/>
        </p:spPr>
        <p:txBody>
          <a:bodyPr wrap="none" rtlCol="0">
            <a:spAutoFit/>
          </a:bodyPr>
          <a:lstStyle/>
          <a:p>
            <a:pPr algn="ctr">
              <a:buClrTx/>
              <a:buFontTx/>
              <a:buNone/>
            </a:pPr>
            <a:r>
              <a:rPr lang="en-US" sz="2400" b="1" kern="1200" dirty="0">
                <a:solidFill>
                  <a:srgbClr val="212121"/>
                </a:solidFill>
                <a:latin typeface="Roboto Condensed"/>
                <a:ea typeface="+mn-ea"/>
                <a:cs typeface="+mn-cs"/>
              </a:rPr>
              <a:t>| </a:t>
            </a:r>
            <a:r>
              <a:rPr lang="en-US" sz="2400" b="1" kern="1200" dirty="0">
                <a:solidFill>
                  <a:srgbClr val="C00000"/>
                </a:solidFill>
                <a:latin typeface="Roboto Condensed"/>
                <a:ea typeface="+mn-ea"/>
                <a:cs typeface="+mn-cs"/>
              </a:rPr>
              <a:t>D E F G</a:t>
            </a:r>
          </a:p>
        </p:txBody>
      </p:sp>
      <p:sp>
        <p:nvSpPr>
          <p:cNvPr id="94" name="TextBox 93">
            <a:extLst>
              <a:ext uri="{FF2B5EF4-FFF2-40B4-BE49-F238E27FC236}">
                <a16:creationId xmlns:a16="http://schemas.microsoft.com/office/drawing/2014/main" id="{241589B7-E19E-B38A-0362-ECFC26345828}"/>
              </a:ext>
            </a:extLst>
          </p:cNvPr>
          <p:cNvSpPr txBox="1"/>
          <p:nvPr/>
        </p:nvSpPr>
        <p:spPr>
          <a:xfrm>
            <a:off x="8204835" y="3429001"/>
            <a:ext cx="522899" cy="461665"/>
          </a:xfrm>
          <a:prstGeom prst="rect">
            <a:avLst/>
          </a:prstGeom>
          <a:noFill/>
        </p:spPr>
        <p:txBody>
          <a:bodyPr wrap="none" rtlCol="0">
            <a:spAutoFit/>
          </a:bodyPr>
          <a:lstStyle/>
          <a:p>
            <a:pPr algn="ctr">
              <a:buClrTx/>
              <a:buFontTx/>
              <a:buNone/>
            </a:pPr>
            <a:r>
              <a:rPr lang="en-US" sz="2400" b="1" kern="1200" dirty="0">
                <a:solidFill>
                  <a:srgbClr val="212121"/>
                </a:solidFill>
                <a:latin typeface="Roboto Condensed"/>
                <a:ea typeface="+mn-ea"/>
                <a:cs typeface="+mn-cs"/>
              </a:rPr>
              <a:t>| </a:t>
            </a:r>
            <a:r>
              <a:rPr lang="en-US" sz="2400" b="1" kern="1200" dirty="0">
                <a:solidFill>
                  <a:srgbClr val="C00000"/>
                </a:solidFill>
                <a:latin typeface="Roboto Condensed"/>
                <a:ea typeface="+mn-ea"/>
                <a:cs typeface="+mn-cs"/>
              </a:rPr>
              <a:t>H</a:t>
            </a:r>
          </a:p>
        </p:txBody>
      </p:sp>
      <p:sp>
        <p:nvSpPr>
          <p:cNvPr id="95" name="TextBox 94">
            <a:extLst>
              <a:ext uri="{FF2B5EF4-FFF2-40B4-BE49-F238E27FC236}">
                <a16:creationId xmlns:a16="http://schemas.microsoft.com/office/drawing/2014/main" id="{12C0F19E-AE46-4ED3-275B-D2B3DAE8E260}"/>
              </a:ext>
            </a:extLst>
          </p:cNvPr>
          <p:cNvSpPr txBox="1"/>
          <p:nvPr/>
        </p:nvSpPr>
        <p:spPr>
          <a:xfrm>
            <a:off x="8591817" y="926804"/>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96" name="TextBox 95">
            <a:extLst>
              <a:ext uri="{FF2B5EF4-FFF2-40B4-BE49-F238E27FC236}">
                <a16:creationId xmlns:a16="http://schemas.microsoft.com/office/drawing/2014/main" id="{A4383E6E-18FB-9364-8F14-B42A620BE741}"/>
              </a:ext>
            </a:extLst>
          </p:cNvPr>
          <p:cNvSpPr txBox="1"/>
          <p:nvPr/>
        </p:nvSpPr>
        <p:spPr>
          <a:xfrm>
            <a:off x="7988584" y="1476345"/>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97" name="TextBox 96">
            <a:extLst>
              <a:ext uri="{FF2B5EF4-FFF2-40B4-BE49-F238E27FC236}">
                <a16:creationId xmlns:a16="http://schemas.microsoft.com/office/drawing/2014/main" id="{3217DCEB-B483-8B8E-C1CC-AF5CFD28C7A4}"/>
              </a:ext>
            </a:extLst>
          </p:cNvPr>
          <p:cNvSpPr txBox="1"/>
          <p:nvPr/>
        </p:nvSpPr>
        <p:spPr>
          <a:xfrm>
            <a:off x="9260287" y="1521741"/>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98" name="TextBox 97">
            <a:extLst>
              <a:ext uri="{FF2B5EF4-FFF2-40B4-BE49-F238E27FC236}">
                <a16:creationId xmlns:a16="http://schemas.microsoft.com/office/drawing/2014/main" id="{1B4554EF-F892-7D5F-4D93-EB790170C4B8}"/>
              </a:ext>
            </a:extLst>
          </p:cNvPr>
          <p:cNvSpPr txBox="1"/>
          <p:nvPr/>
        </p:nvSpPr>
        <p:spPr>
          <a:xfrm>
            <a:off x="7515636" y="2132272"/>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99" name="TextBox 98">
            <a:extLst>
              <a:ext uri="{FF2B5EF4-FFF2-40B4-BE49-F238E27FC236}">
                <a16:creationId xmlns:a16="http://schemas.microsoft.com/office/drawing/2014/main" id="{8F744E15-7C7C-AB53-5E68-0C7BA4BE2A1B}"/>
              </a:ext>
            </a:extLst>
          </p:cNvPr>
          <p:cNvSpPr txBox="1"/>
          <p:nvPr/>
        </p:nvSpPr>
        <p:spPr>
          <a:xfrm>
            <a:off x="8385975" y="2083889"/>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100" name="TextBox 99">
            <a:extLst>
              <a:ext uri="{FF2B5EF4-FFF2-40B4-BE49-F238E27FC236}">
                <a16:creationId xmlns:a16="http://schemas.microsoft.com/office/drawing/2014/main" id="{1471FEBE-BAE6-83EB-FC42-0D2210F7361E}"/>
              </a:ext>
            </a:extLst>
          </p:cNvPr>
          <p:cNvSpPr txBox="1"/>
          <p:nvPr/>
        </p:nvSpPr>
        <p:spPr>
          <a:xfrm>
            <a:off x="9584137" y="2088172"/>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101" name="TextBox 100">
            <a:extLst>
              <a:ext uri="{FF2B5EF4-FFF2-40B4-BE49-F238E27FC236}">
                <a16:creationId xmlns:a16="http://schemas.microsoft.com/office/drawing/2014/main" id="{9CDE12F6-DF8A-7BE1-F3ED-7896D0650445}"/>
              </a:ext>
            </a:extLst>
          </p:cNvPr>
          <p:cNvSpPr txBox="1"/>
          <p:nvPr/>
        </p:nvSpPr>
        <p:spPr>
          <a:xfrm>
            <a:off x="10194370" y="1819245"/>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102" name="TextBox 101">
            <a:extLst>
              <a:ext uri="{FF2B5EF4-FFF2-40B4-BE49-F238E27FC236}">
                <a16:creationId xmlns:a16="http://schemas.microsoft.com/office/drawing/2014/main" id="{E783ED7B-5ABA-7377-EB9C-5D379CF49341}"/>
              </a:ext>
            </a:extLst>
          </p:cNvPr>
          <p:cNvSpPr txBox="1"/>
          <p:nvPr/>
        </p:nvSpPr>
        <p:spPr>
          <a:xfrm>
            <a:off x="9209681" y="3409890"/>
            <a:ext cx="377026" cy="400110"/>
          </a:xfrm>
          <a:prstGeom prst="rect">
            <a:avLst/>
          </a:prstGeom>
          <a:noFill/>
        </p:spPr>
        <p:txBody>
          <a:bodyPr wrap="none" rtlCol="0">
            <a:spAutoFit/>
          </a:bodyPr>
          <a:lstStyle/>
          <a:p>
            <a:pPr>
              <a:buClrTx/>
              <a:buFontTx/>
              <a:buNone/>
            </a:pPr>
            <a:r>
              <a:rPr lang="en-US" sz="2000" b="1" kern="1200" dirty="0">
                <a:solidFill>
                  <a:srgbClr val="212121"/>
                </a:solidFill>
                <a:latin typeface="Roboto Condensed"/>
                <a:ea typeface="+mn-ea"/>
                <a:cs typeface="+mn-cs"/>
              </a:rPr>
              <a:t>✓</a:t>
            </a:r>
          </a:p>
        </p:txBody>
      </p:sp>
      <p:sp>
        <p:nvSpPr>
          <p:cNvPr id="103" name="TextBox 102">
            <a:extLst>
              <a:ext uri="{FF2B5EF4-FFF2-40B4-BE49-F238E27FC236}">
                <a16:creationId xmlns:a16="http://schemas.microsoft.com/office/drawing/2014/main" id="{DCD1E9BA-6F18-2608-13D6-264273AAC319}"/>
              </a:ext>
            </a:extLst>
          </p:cNvPr>
          <p:cNvSpPr txBox="1"/>
          <p:nvPr/>
        </p:nvSpPr>
        <p:spPr>
          <a:xfrm>
            <a:off x="7718588" y="4641768"/>
            <a:ext cx="2914579"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V</a:t>
            </a:r>
            <a:r>
              <a:rPr lang="en-US" sz="2400" b="1" kern="1200" baseline="-25000" dirty="0">
                <a:solidFill>
                  <a:srgbClr val="C00000"/>
                </a:solidFill>
                <a:latin typeface="Roboto Condensed"/>
                <a:ea typeface="+mn-ea"/>
                <a:cs typeface="+mn-cs"/>
              </a:rPr>
              <a:t>0</a:t>
            </a:r>
            <a:r>
              <a:rPr lang="en-US" sz="2400" b="1" kern="1200" dirty="0">
                <a:solidFill>
                  <a:srgbClr val="212121"/>
                </a:solidFill>
                <a:latin typeface="Roboto Condensed"/>
                <a:ea typeface="+mn-ea"/>
                <a:cs typeface="+mn-cs"/>
              </a:rPr>
              <a:t>| </a:t>
            </a:r>
            <a:r>
              <a:rPr lang="en-US" sz="2400" b="1" kern="1200" dirty="0">
                <a:solidFill>
                  <a:srgbClr val="C00000"/>
                </a:solidFill>
                <a:latin typeface="Roboto Condensed"/>
                <a:ea typeface="+mn-ea"/>
                <a:cs typeface="+mn-cs"/>
              </a:rPr>
              <a:t>V</a:t>
            </a:r>
            <a:r>
              <a:rPr lang="en-US" sz="2400" b="1" kern="1200" baseline="-25000" dirty="0">
                <a:solidFill>
                  <a:srgbClr val="C00000"/>
                </a:solidFill>
                <a:latin typeface="Roboto Condensed"/>
                <a:ea typeface="+mn-ea"/>
                <a:cs typeface="+mn-cs"/>
              </a:rPr>
              <a:t>1 </a:t>
            </a:r>
            <a:r>
              <a:rPr lang="en-US" sz="2400" b="1" kern="1200" dirty="0">
                <a:solidFill>
                  <a:srgbClr val="C00000"/>
                </a:solidFill>
                <a:latin typeface="Roboto Condensed"/>
                <a:ea typeface="+mn-ea"/>
                <a:cs typeface="+mn-cs"/>
              </a:rPr>
              <a:t>V</a:t>
            </a:r>
            <a:r>
              <a:rPr lang="en-US" sz="2400" b="1" kern="1200" baseline="-25000" dirty="0">
                <a:solidFill>
                  <a:srgbClr val="C00000"/>
                </a:solidFill>
                <a:latin typeface="Roboto Condensed"/>
                <a:ea typeface="+mn-ea"/>
                <a:cs typeface="+mn-cs"/>
              </a:rPr>
              <a:t>2</a:t>
            </a:r>
            <a:r>
              <a:rPr lang="en-US" sz="2400" b="1" kern="1200" dirty="0">
                <a:solidFill>
                  <a:srgbClr val="212121"/>
                </a:solidFill>
                <a:latin typeface="Roboto Condensed"/>
                <a:ea typeface="+mn-ea"/>
                <a:cs typeface="+mn-cs"/>
              </a:rPr>
              <a:t> |</a:t>
            </a:r>
            <a:r>
              <a:rPr lang="en-US" sz="2400" b="1" kern="1200" dirty="0">
                <a:solidFill>
                  <a:srgbClr val="C00000"/>
                </a:solidFill>
                <a:latin typeface="Roboto Condensed"/>
                <a:ea typeface="+mn-ea"/>
                <a:cs typeface="+mn-cs"/>
              </a:rPr>
              <a:t> V</a:t>
            </a:r>
            <a:r>
              <a:rPr lang="en-US" sz="2400" b="1" kern="1200" baseline="-25000" dirty="0">
                <a:solidFill>
                  <a:srgbClr val="C00000"/>
                </a:solidFill>
                <a:latin typeface="Roboto Condensed"/>
                <a:ea typeface="+mn-ea"/>
                <a:cs typeface="+mn-cs"/>
              </a:rPr>
              <a:t>4 </a:t>
            </a:r>
            <a:r>
              <a:rPr lang="en-US" sz="2400" b="1" kern="1200" dirty="0">
                <a:solidFill>
                  <a:srgbClr val="C00000"/>
                </a:solidFill>
                <a:latin typeface="Roboto Condensed"/>
                <a:ea typeface="+mn-ea"/>
                <a:cs typeface="+mn-cs"/>
              </a:rPr>
              <a:t>V</a:t>
            </a:r>
            <a:r>
              <a:rPr lang="en-US" sz="2400" b="1" kern="1200" baseline="-25000" dirty="0">
                <a:solidFill>
                  <a:srgbClr val="C00000"/>
                </a:solidFill>
                <a:latin typeface="Roboto Condensed"/>
                <a:ea typeface="+mn-ea"/>
                <a:cs typeface="+mn-cs"/>
              </a:rPr>
              <a:t>6</a:t>
            </a:r>
            <a:r>
              <a:rPr lang="en-US" sz="2400" b="1" kern="1200" dirty="0">
                <a:solidFill>
                  <a:srgbClr val="C00000"/>
                </a:solidFill>
                <a:latin typeface="Roboto Condensed"/>
                <a:ea typeface="+mn-ea"/>
                <a:cs typeface="+mn-cs"/>
              </a:rPr>
              <a:t> V</a:t>
            </a:r>
            <a:r>
              <a:rPr lang="en-US" sz="2400" b="1" kern="1200" baseline="-25000" dirty="0">
                <a:solidFill>
                  <a:srgbClr val="C00000"/>
                </a:solidFill>
                <a:latin typeface="Roboto Condensed"/>
                <a:ea typeface="+mn-ea"/>
                <a:cs typeface="+mn-cs"/>
              </a:rPr>
              <a:t>3</a:t>
            </a:r>
            <a:r>
              <a:rPr lang="en-US" sz="2400" b="1" kern="1200" dirty="0">
                <a:solidFill>
                  <a:srgbClr val="C00000"/>
                </a:solidFill>
                <a:latin typeface="Roboto Condensed"/>
                <a:ea typeface="+mn-ea"/>
                <a:cs typeface="+mn-cs"/>
              </a:rPr>
              <a:t> </a:t>
            </a:r>
            <a:r>
              <a:rPr lang="en-US" sz="2400" b="1" kern="1200" dirty="0">
                <a:solidFill>
                  <a:srgbClr val="212121"/>
                </a:solidFill>
                <a:latin typeface="Roboto Condensed"/>
                <a:ea typeface="+mn-ea"/>
                <a:cs typeface="+mn-cs"/>
              </a:rPr>
              <a:t>| </a:t>
            </a:r>
            <a:r>
              <a:rPr lang="en-US" sz="2400" b="1" kern="1200" dirty="0">
                <a:solidFill>
                  <a:srgbClr val="C00000"/>
                </a:solidFill>
                <a:latin typeface="Roboto Condensed"/>
                <a:ea typeface="+mn-ea"/>
                <a:cs typeface="+mn-cs"/>
              </a:rPr>
              <a:t>V</a:t>
            </a:r>
            <a:r>
              <a:rPr lang="en-US" sz="2400" b="1" kern="1200" baseline="-25000" dirty="0">
                <a:solidFill>
                  <a:srgbClr val="C00000"/>
                </a:solidFill>
                <a:latin typeface="Roboto Condensed"/>
                <a:ea typeface="+mn-ea"/>
                <a:cs typeface="+mn-cs"/>
              </a:rPr>
              <a:t>5</a:t>
            </a:r>
            <a:endParaRPr lang="en-US" sz="2400" b="1" kern="1200" dirty="0">
              <a:solidFill>
                <a:srgbClr val="C00000"/>
              </a:solidFill>
              <a:latin typeface="Roboto Condensed"/>
              <a:ea typeface="+mn-ea"/>
              <a:cs typeface="+mn-cs"/>
            </a:endParaRPr>
          </a:p>
        </p:txBody>
      </p:sp>
    </p:spTree>
    <p:extLst>
      <p:ext uri="{BB962C8B-B14F-4D97-AF65-F5344CB8AC3E}">
        <p14:creationId xmlns:p14="http://schemas.microsoft.com/office/powerpoint/2010/main" val="1797369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Procedure: BFS (Vertex V)</a:t>
            </a:r>
          </a:p>
        </p:txBody>
      </p:sp>
      <p:sp>
        <p:nvSpPr>
          <p:cNvPr id="71" name="Google Shape;71;p15"/>
          <p:cNvSpPr txBox="1"/>
          <p:nvPr/>
        </p:nvSpPr>
        <p:spPr>
          <a:xfrm>
            <a:off x="132342" y="780079"/>
            <a:ext cx="11917384" cy="2992445"/>
          </a:xfrm>
          <a:prstGeom prst="rect">
            <a:avLst/>
          </a:prstGeom>
          <a:noFill/>
          <a:ln>
            <a:noFill/>
          </a:ln>
        </p:spPr>
        <p:txBody>
          <a:bodyPr spcFirstLastPara="1" wrap="square" lIns="121900" tIns="121900" rIns="121900" bIns="121900" anchor="t" anchorCtr="0">
            <a:spAutoFit/>
          </a:bodyPr>
          <a:lstStyle/>
          <a:p>
            <a:pPr marL="265113" marR="0" lvl="0" indent="-265113" algn="just" defTabSz="914400" rtl="0" eaLnBrk="1" fontAlgn="auto" latinLnBrk="0" hangingPunct="1">
              <a:lnSpc>
                <a:spcPct val="114000"/>
              </a:lnSpc>
              <a:spcBef>
                <a:spcPts val="1000"/>
              </a:spcBef>
              <a:spcAft>
                <a:spcPts val="0"/>
              </a:spcAft>
              <a:buClr>
                <a:srgbClr val="B84742"/>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This procedure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traverse the graph G in BFS</a:t>
            </a:r>
            <a:r>
              <a:rPr kumimoji="0" lang="en-US" sz="2400" b="0"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manner.</a:t>
            </a:r>
          </a:p>
          <a:p>
            <a:pPr marL="265113" marR="0" lvl="0" indent="-265113" algn="just" defTabSz="914400" rtl="0" eaLnBrk="1" fontAlgn="auto" latinLnBrk="0" hangingPunct="1">
              <a:lnSpc>
                <a:spcPct val="114000"/>
              </a:lnSpc>
              <a:spcBef>
                <a:spcPts val="1000"/>
              </a:spcBef>
              <a:spcAft>
                <a:spcPts val="0"/>
              </a:spcAft>
              <a:buClr>
                <a:srgbClr val="B84742"/>
              </a:buClr>
              <a:buSzTx/>
              <a:buFont typeface="Wingdings 3" panose="05040102010807070707" pitchFamily="18" charset="2"/>
              <a:buChar char=""/>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V</a:t>
            </a:r>
            <a:r>
              <a:rPr kumimoji="0" lang="en-US" sz="2400" b="0"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is a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starting vertex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to be explored.</a:t>
            </a:r>
          </a:p>
          <a:p>
            <a:pPr marL="265113" marR="0" lvl="0" indent="-265113" algn="just" defTabSz="914400" rtl="0" eaLnBrk="1" fontAlgn="auto" latinLnBrk="0" hangingPunct="1">
              <a:lnSpc>
                <a:spcPct val="114000"/>
              </a:lnSpc>
              <a:spcBef>
                <a:spcPts val="1000"/>
              </a:spcBef>
              <a:spcAft>
                <a:spcPts val="0"/>
              </a:spcAft>
              <a:buClr>
                <a:srgbClr val="B84742"/>
              </a:buClr>
              <a:buSzTx/>
              <a:buFont typeface="Wingdings 3" panose="05040102010807070707" pitchFamily="18" charset="2"/>
              <a:buChar char=""/>
              <a:tabLst/>
              <a:defRPr/>
            </a:pPr>
            <a:r>
              <a:rPr lang="en-US" sz="2400" b="1" kern="1200" dirty="0">
                <a:solidFill>
                  <a:srgbClr val="C00000"/>
                </a:solidFill>
                <a:latin typeface="Cambria" panose="02040503050406030204" pitchFamily="18" charset="0"/>
                <a:ea typeface="Cambria" panose="02040503050406030204" pitchFamily="18" charset="0"/>
                <a:cs typeface="+mn-cs"/>
              </a:rPr>
              <a:t>Q</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 is a queue.</a:t>
            </a:r>
          </a:p>
          <a:p>
            <a:pPr marL="265113" marR="0" lvl="0" indent="-265113" algn="just" defTabSz="914400" rtl="0" eaLnBrk="1" fontAlgn="auto" latinLnBrk="0" hangingPunct="1">
              <a:lnSpc>
                <a:spcPct val="114000"/>
              </a:lnSpc>
              <a:spcBef>
                <a:spcPts val="1000"/>
              </a:spcBef>
              <a:spcAft>
                <a:spcPts val="0"/>
              </a:spcAft>
              <a:buClr>
                <a:srgbClr val="B84742"/>
              </a:buClr>
              <a:buSzTx/>
              <a:buFont typeface="Wingdings 3" panose="05040102010807070707" pitchFamily="18" charset="2"/>
              <a:buChar char=""/>
              <a:tabLst/>
              <a:defRPr/>
            </a:pPr>
            <a:r>
              <a:rPr lang="en-US" sz="2400" b="1" kern="1200" dirty="0">
                <a:solidFill>
                  <a:srgbClr val="C00000"/>
                </a:solidFill>
                <a:latin typeface="Cambria" panose="02040503050406030204" pitchFamily="18" charset="0"/>
                <a:ea typeface="Cambria" panose="02040503050406030204" pitchFamily="18" charset="0"/>
                <a:cs typeface="+mn-cs"/>
              </a:rPr>
              <a:t>visited[ ]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is an array which tells you whether particular vertex is visited or not</a:t>
            </a:r>
          </a:p>
          <a:p>
            <a:pPr marL="265113" marR="0" lvl="0" indent="-265113" algn="just" defTabSz="914400" rtl="0" eaLnBrk="1" fontAlgn="auto" latinLnBrk="0" hangingPunct="1">
              <a:lnSpc>
                <a:spcPct val="114000"/>
              </a:lnSpc>
              <a:spcBef>
                <a:spcPts val="1000"/>
              </a:spcBef>
              <a:spcAft>
                <a:spcPts val="0"/>
              </a:spcAft>
              <a:buClr>
                <a:srgbClr val="B84742"/>
              </a:buClr>
              <a:buSzTx/>
              <a:buFont typeface="Wingdings 3" panose="05040102010807070707" pitchFamily="18" charset="2"/>
              <a:buChar char=""/>
              <a:tabLst/>
              <a:defRPr/>
            </a:pPr>
            <a:r>
              <a:rPr lang="en-US" sz="2400" b="1" kern="1200" dirty="0">
                <a:solidFill>
                  <a:srgbClr val="C00000"/>
                </a:solidFill>
                <a:latin typeface="Cambria" panose="02040503050406030204" pitchFamily="18" charset="0"/>
                <a:ea typeface="Cambria" panose="02040503050406030204" pitchFamily="18" charset="0"/>
                <a:cs typeface="+mn-cs"/>
              </a:rPr>
              <a:t>W</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 is a adjacent node of vertex </a:t>
            </a:r>
            <a:r>
              <a:rPr lang="en-US" sz="2400" b="1" kern="1200" dirty="0">
                <a:solidFill>
                  <a:srgbClr val="C00000"/>
                </a:solidFill>
                <a:latin typeface="Cambria" panose="02040503050406030204" pitchFamily="18" charset="0"/>
                <a:ea typeface="Cambria" panose="02040503050406030204" pitchFamily="18" charset="0"/>
                <a:cs typeface="+mn-cs"/>
              </a:rPr>
              <a:t>V.</a:t>
            </a:r>
          </a:p>
        </p:txBody>
      </p:sp>
    </p:spTree>
    <p:extLst>
      <p:ext uri="{BB962C8B-B14F-4D97-AF65-F5344CB8AC3E}">
        <p14:creationId xmlns:p14="http://schemas.microsoft.com/office/powerpoint/2010/main" val="519907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Procedure: BFS (Vertex V)</a:t>
            </a:r>
          </a:p>
        </p:txBody>
      </p:sp>
      <p:sp>
        <p:nvSpPr>
          <p:cNvPr id="3" name="TextBox 2">
            <a:extLst>
              <a:ext uri="{FF2B5EF4-FFF2-40B4-BE49-F238E27FC236}">
                <a16:creationId xmlns:a16="http://schemas.microsoft.com/office/drawing/2014/main" id="{81C4BCF7-A3D3-993E-64A5-B3D086878E1D}"/>
              </a:ext>
            </a:extLst>
          </p:cNvPr>
          <p:cNvSpPr txBox="1"/>
          <p:nvPr/>
        </p:nvSpPr>
        <p:spPr>
          <a:xfrm>
            <a:off x="163281" y="845387"/>
            <a:ext cx="6552480" cy="5262979"/>
          </a:xfrm>
          <a:prstGeom prst="rect">
            <a:avLst/>
          </a:prstGeom>
          <a:solidFill>
            <a:sysClr val="window" lastClr="FFFFFF">
              <a:lumMod val="95000"/>
            </a:sysClr>
          </a:solidFill>
          <a:ln>
            <a:noFill/>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1D6FA9"/>
                </a:solidFill>
                <a:effectLst/>
                <a:uLnTx/>
                <a:uFillTx/>
                <a:latin typeface="Consolas" pitchFamily="49" charset="0"/>
                <a:ea typeface="+mj-ea"/>
                <a:cs typeface="Consolas" pitchFamily="49" charset="0"/>
              </a:rPr>
              <a:t>1. [Initialize Queue &amp; Visited]</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rPr>
              <a:t>   visited[] </a:t>
            </a:r>
            <a:r>
              <a:rPr kumimoji="0" lang="en-IN"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sym typeface="Wingdings" panose="05000000000000000000" pitchFamily="2" charset="2"/>
              </a:rPr>
              <a:t></a:t>
            </a:r>
            <a:r>
              <a:rPr kumimoji="0" lang="en-IN"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rPr>
              <a:t> 0</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rPr>
              <a:t>   F </a:t>
            </a:r>
            <a:r>
              <a:rPr kumimoji="0" lang="en-IN"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sym typeface="Wingdings" panose="05000000000000000000" pitchFamily="2" charset="2"/>
              </a:rPr>
              <a:t> R </a:t>
            </a:r>
            <a:r>
              <a:rPr kumimoji="0" lang="en-IN"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rPr>
              <a:t> 0</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1D6FA9"/>
                </a:solidFill>
                <a:effectLst/>
                <a:uLnTx/>
                <a:uFillTx/>
                <a:latin typeface="Consolas" pitchFamily="49" charset="0"/>
                <a:ea typeface="+mj-ea"/>
                <a:cs typeface="Consolas" pitchFamily="49" charset="0"/>
              </a:rPr>
              <a:t>2. [</a:t>
            </a:r>
            <a:r>
              <a:rPr kumimoji="0" lang="en-US" sz="2400" b="1" i="0" u="none" strike="noStrike" kern="1200" cap="none" spc="0" normalizeH="0" baseline="0" noProof="0" dirty="0">
                <a:ln>
                  <a:noFill/>
                </a:ln>
                <a:solidFill>
                  <a:srgbClr val="1D6FA9"/>
                </a:solidFill>
                <a:effectLst/>
                <a:uLnTx/>
                <a:uFillTx/>
                <a:latin typeface="Consolas" pitchFamily="49" charset="0"/>
                <a:ea typeface="+mj-ea"/>
                <a:cs typeface="Consolas" pitchFamily="49" charset="0"/>
              </a:rPr>
              <a:t>Marks visited of V as 1</a:t>
            </a:r>
            <a:r>
              <a:rPr kumimoji="0" lang="en-IN" sz="2400" b="1" i="0" u="none" strike="noStrike" kern="1200" cap="none" spc="0" normalizeH="0" baseline="0" noProof="0" dirty="0">
                <a:ln>
                  <a:noFill/>
                </a:ln>
                <a:solidFill>
                  <a:srgbClr val="1D6FA9"/>
                </a:solidFill>
                <a:effectLst/>
                <a:uLnTx/>
                <a:uFillTx/>
                <a:latin typeface="Consolas" pitchFamily="49" charset="0"/>
                <a:ea typeface="+mj-ea"/>
                <a:cs typeface="Consolas"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rPr>
              <a:t>   visited[v] </a:t>
            </a:r>
            <a:r>
              <a:rPr kumimoji="0" lang="en-IN"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sym typeface="Wingdings" panose="05000000000000000000" pitchFamily="2" charset="2"/>
              </a:rPr>
              <a:t></a:t>
            </a:r>
            <a:r>
              <a:rPr kumimoji="0" lang="en-IN"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rPr>
              <a:t> 1</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1D6FA9"/>
                </a:solidFill>
                <a:effectLst/>
                <a:uLnTx/>
                <a:uFillTx/>
                <a:latin typeface="Consolas" pitchFamily="49" charset="0"/>
                <a:ea typeface="+mj-ea"/>
                <a:cs typeface="Consolas" pitchFamily="49" charset="0"/>
              </a:rPr>
              <a:t>3. [</a:t>
            </a:r>
            <a:r>
              <a:rPr kumimoji="0" lang="en-US" sz="2400" b="1" i="0" u="none" strike="noStrike" kern="1200" cap="none" spc="0" normalizeH="0" baseline="0" noProof="0" dirty="0">
                <a:ln>
                  <a:noFill/>
                </a:ln>
                <a:solidFill>
                  <a:srgbClr val="1D6FA9"/>
                </a:solidFill>
                <a:effectLst/>
                <a:uLnTx/>
                <a:uFillTx/>
                <a:latin typeface="Consolas" pitchFamily="49" charset="0"/>
                <a:ea typeface="+mj-ea"/>
                <a:cs typeface="Consolas" pitchFamily="49" charset="0"/>
              </a:rPr>
              <a:t>Add vertex v to Q</a:t>
            </a:r>
            <a:r>
              <a:rPr kumimoji="0" lang="en-IN" sz="2400" b="1" i="0" u="none" strike="noStrike" kern="1200" cap="none" spc="0" normalizeH="0" baseline="0" noProof="0" dirty="0">
                <a:ln>
                  <a:noFill/>
                </a:ln>
                <a:solidFill>
                  <a:srgbClr val="1D6FA9"/>
                </a:solidFill>
                <a:effectLst/>
                <a:uLnTx/>
                <a:uFillTx/>
                <a:latin typeface="Consolas" pitchFamily="49" charset="0"/>
                <a:ea typeface="+mj-ea"/>
                <a:cs typeface="Consolas"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rPr>
              <a:t>   </a:t>
            </a:r>
            <a:r>
              <a:rPr kumimoji="0" lang="en-IN" sz="2400" b="0" i="0" u="none" strike="noStrike" kern="1200" cap="none" spc="0" normalizeH="0" baseline="0" noProof="0" dirty="0" err="1">
                <a:ln>
                  <a:noFill/>
                </a:ln>
                <a:solidFill>
                  <a:srgbClr val="212121"/>
                </a:solidFill>
                <a:effectLst/>
                <a:uLnTx/>
                <a:uFillTx/>
                <a:latin typeface="Consolas" pitchFamily="49" charset="0"/>
                <a:ea typeface="+mj-ea"/>
                <a:cs typeface="Consolas" pitchFamily="49" charset="0"/>
              </a:rPr>
              <a:t>InsertQueue</a:t>
            </a:r>
            <a:r>
              <a:rPr kumimoji="0" lang="en-IN"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rPr>
              <a:t>(V)</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1D6FA9"/>
                </a:solidFill>
                <a:effectLst/>
                <a:uLnTx/>
                <a:uFillTx/>
                <a:latin typeface="Consolas" pitchFamily="49" charset="0"/>
                <a:ea typeface="+mj-ea"/>
                <a:cs typeface="Consolas" pitchFamily="49" charset="0"/>
              </a:rPr>
              <a:t>4. [</a:t>
            </a:r>
            <a:r>
              <a:rPr kumimoji="0" lang="en-US" sz="2400" b="1" i="0" u="none" strike="noStrike" kern="1200" cap="none" spc="0" normalizeH="0" baseline="0" noProof="0" dirty="0">
                <a:ln>
                  <a:noFill/>
                </a:ln>
                <a:solidFill>
                  <a:srgbClr val="1D6FA9"/>
                </a:solidFill>
                <a:effectLst/>
                <a:uLnTx/>
                <a:uFillTx/>
                <a:latin typeface="Consolas" pitchFamily="49" charset="0"/>
                <a:ea typeface="+mj-ea"/>
                <a:cs typeface="Consolas" pitchFamily="49" charset="0"/>
              </a:rPr>
              <a:t>Repeat while Q is not Empty</a:t>
            </a:r>
            <a:r>
              <a:rPr kumimoji="0" lang="en-IN" sz="2400" b="1" i="0" u="none" strike="noStrike" kern="1200" cap="none" spc="0" normalizeH="0" baseline="0" noProof="0" dirty="0">
                <a:ln>
                  <a:noFill/>
                </a:ln>
                <a:solidFill>
                  <a:srgbClr val="1D6FA9"/>
                </a:solidFill>
                <a:effectLst/>
                <a:uLnTx/>
                <a:uFillTx/>
                <a:latin typeface="Consolas" pitchFamily="49" charset="0"/>
                <a:ea typeface="+mj-ea"/>
                <a:cs typeface="Consolas"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rPr>
              <a:t>   </a:t>
            </a:r>
            <a:r>
              <a:rPr kumimoji="0" lang="en-US" sz="2400" b="0" i="0" u="none" strike="noStrike" kern="1200" cap="none" spc="0" normalizeH="0" baseline="0" noProof="0" dirty="0">
                <a:ln>
                  <a:noFill/>
                </a:ln>
                <a:solidFill>
                  <a:srgbClr val="1D6FA9">
                    <a:lumMod val="75000"/>
                  </a:srgbClr>
                </a:solidFill>
                <a:effectLst/>
                <a:uLnTx/>
                <a:uFillTx/>
                <a:latin typeface="Consolas" pitchFamily="49" charset="0"/>
                <a:ea typeface="+mj-ea"/>
                <a:cs typeface="Consolas" pitchFamily="49" charset="0"/>
              </a:rPr>
              <a:t>Repeat </a:t>
            </a:r>
            <a:r>
              <a:rPr kumimoji="0" lang="en-US"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rPr>
              <a:t>while Q is not empty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rPr>
              <a:t>     v </a:t>
            </a:r>
            <a:r>
              <a:rPr kumimoji="0" lang="en-US"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sym typeface="Wingdings" panose="05000000000000000000" pitchFamily="2" charset="2"/>
              </a:rPr>
              <a:t></a:t>
            </a:r>
            <a:r>
              <a:rPr kumimoji="0" lang="en-US"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rPr>
              <a:t> </a:t>
            </a:r>
            <a:r>
              <a:rPr kumimoji="0" lang="en-US" sz="2400" b="0" i="0" u="none" strike="noStrike" kern="1200" cap="none" spc="0" normalizeH="0" baseline="0" noProof="0" dirty="0" err="1">
                <a:ln>
                  <a:noFill/>
                </a:ln>
                <a:solidFill>
                  <a:srgbClr val="212121"/>
                </a:solidFill>
                <a:effectLst/>
                <a:uLnTx/>
                <a:uFillTx/>
                <a:latin typeface="Consolas" pitchFamily="49" charset="0"/>
                <a:ea typeface="+mj-ea"/>
                <a:cs typeface="Consolas" pitchFamily="49" charset="0"/>
              </a:rPr>
              <a:t>RemoveFromQueue</a:t>
            </a:r>
            <a:r>
              <a:rPr kumimoji="0" lang="en-US"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rPr>
              <a:t>     </a:t>
            </a:r>
            <a:r>
              <a:rPr kumimoji="0" lang="en-US" sz="2400" b="0" i="0" u="none" strike="noStrike" kern="1200" cap="none" spc="0" normalizeH="0" baseline="0" noProof="0" dirty="0">
                <a:ln>
                  <a:noFill/>
                </a:ln>
                <a:solidFill>
                  <a:srgbClr val="1D6FA9">
                    <a:lumMod val="75000"/>
                  </a:srgbClr>
                </a:solidFill>
                <a:effectLst/>
                <a:uLnTx/>
                <a:uFillTx/>
                <a:latin typeface="Consolas" pitchFamily="49" charset="0"/>
                <a:ea typeface="+mj-ea"/>
                <a:cs typeface="Consolas" pitchFamily="49" charset="0"/>
              </a:rPr>
              <a:t>For </a:t>
            </a:r>
            <a:r>
              <a:rPr kumimoji="0" lang="en-US"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rPr>
              <a:t>all vertices W adjacent to v</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rPr>
              <a:t>       </a:t>
            </a:r>
            <a:r>
              <a:rPr kumimoji="0" lang="en-US" sz="2400" b="0" i="0" u="none" strike="noStrike" kern="1200" cap="none" spc="0" normalizeH="0" baseline="0" noProof="0" dirty="0">
                <a:ln>
                  <a:noFill/>
                </a:ln>
                <a:solidFill>
                  <a:srgbClr val="1D6FA9">
                    <a:lumMod val="75000"/>
                  </a:srgbClr>
                </a:solidFill>
                <a:effectLst/>
                <a:uLnTx/>
                <a:uFillTx/>
                <a:latin typeface="Consolas" pitchFamily="49" charset="0"/>
                <a:ea typeface="+mj-ea"/>
                <a:cs typeface="Consolas" pitchFamily="49" charset="0"/>
              </a:rPr>
              <a:t>If</a:t>
            </a:r>
            <a:r>
              <a:rPr kumimoji="0" lang="en-US"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rPr>
              <a:t>   visited[w] is 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rPr>
              <a:t> 	 </a:t>
            </a:r>
            <a:r>
              <a:rPr kumimoji="0" lang="en-US" sz="2400" b="0" i="0" u="none" strike="noStrike" kern="1200" cap="none" spc="0" normalizeH="0" baseline="0" noProof="0" dirty="0">
                <a:ln>
                  <a:noFill/>
                </a:ln>
                <a:solidFill>
                  <a:srgbClr val="1D6FA9">
                    <a:lumMod val="75000"/>
                  </a:srgbClr>
                </a:solidFill>
                <a:effectLst/>
                <a:uLnTx/>
                <a:uFillTx/>
                <a:latin typeface="Consolas" pitchFamily="49" charset="0"/>
                <a:ea typeface="+mj-ea"/>
                <a:cs typeface="Consolas" pitchFamily="49" charset="0"/>
              </a:rPr>
              <a:t>Then</a:t>
            </a:r>
            <a:r>
              <a:rPr kumimoji="0" lang="en-US"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rPr>
              <a:t>	visited[w] </a:t>
            </a:r>
            <a:r>
              <a:rPr kumimoji="0" lang="en-US"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sym typeface="Wingdings" panose="05000000000000000000" pitchFamily="2" charset="2"/>
              </a:rPr>
              <a:t> </a:t>
            </a:r>
            <a:r>
              <a:rPr kumimoji="0" lang="en-US"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rPr>
              <a:t>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rPr>
              <a:t>            </a:t>
            </a:r>
            <a:r>
              <a:rPr kumimoji="0" lang="en-US" sz="2400" b="0" i="0" u="none" strike="noStrike" kern="1200" cap="none" spc="0" normalizeH="0" baseline="0" noProof="0" dirty="0" err="1">
                <a:ln>
                  <a:noFill/>
                </a:ln>
                <a:solidFill>
                  <a:srgbClr val="212121"/>
                </a:solidFill>
                <a:effectLst/>
                <a:uLnTx/>
                <a:uFillTx/>
                <a:latin typeface="Consolas" pitchFamily="49" charset="0"/>
                <a:ea typeface="+mj-ea"/>
                <a:cs typeface="Consolas" pitchFamily="49" charset="0"/>
              </a:rPr>
              <a:t>InsertQueue</a:t>
            </a:r>
            <a:r>
              <a:rPr kumimoji="0" lang="en-US" sz="2400" b="0" i="0" u="none" strike="noStrike" kern="1200" cap="none" spc="0" normalizeH="0" baseline="0" noProof="0" dirty="0">
                <a:ln>
                  <a:noFill/>
                </a:ln>
                <a:solidFill>
                  <a:srgbClr val="212121"/>
                </a:solidFill>
                <a:effectLst/>
                <a:uLnTx/>
                <a:uFillTx/>
                <a:latin typeface="Consolas" pitchFamily="49" charset="0"/>
                <a:ea typeface="+mj-ea"/>
                <a:cs typeface="Consolas" pitchFamily="49" charset="0"/>
              </a:rPr>
              <a:t>(w)</a:t>
            </a:r>
            <a:r>
              <a:rPr kumimoji="0" lang="en-IN" sz="2400" b="1" i="0" u="none" strike="noStrike" kern="1200" cap="none" spc="0" normalizeH="0" baseline="0" noProof="0" dirty="0">
                <a:ln>
                  <a:noFill/>
                </a:ln>
                <a:solidFill>
                  <a:srgbClr val="1D6FA9">
                    <a:lumMod val="60000"/>
                    <a:lumOff val="40000"/>
                  </a:srgbClr>
                </a:solidFill>
                <a:effectLst/>
                <a:uLnTx/>
                <a:uFillTx/>
                <a:latin typeface="Consolas" pitchFamily="49" charset="0"/>
                <a:ea typeface="+mj-ea"/>
                <a:cs typeface="Consolas" pitchFamily="49" charset="0"/>
              </a:rPr>
              <a:t>   </a:t>
            </a:r>
          </a:p>
        </p:txBody>
      </p:sp>
    </p:spTree>
    <p:extLst>
      <p:ext uri="{BB962C8B-B14F-4D97-AF65-F5344CB8AC3E}">
        <p14:creationId xmlns:p14="http://schemas.microsoft.com/office/powerpoint/2010/main" val="1850878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Procedure: BFS (Vertex V)</a:t>
            </a:r>
          </a:p>
        </p:txBody>
      </p:sp>
      <p:sp>
        <p:nvSpPr>
          <p:cNvPr id="71" name="Google Shape;71;p15"/>
          <p:cNvSpPr txBox="1"/>
          <p:nvPr/>
        </p:nvSpPr>
        <p:spPr>
          <a:xfrm>
            <a:off x="132342" y="780079"/>
            <a:ext cx="11917384" cy="3413458"/>
          </a:xfrm>
          <a:prstGeom prst="rect">
            <a:avLst/>
          </a:prstGeom>
          <a:noFill/>
          <a:ln>
            <a:noFill/>
          </a:ln>
        </p:spPr>
        <p:txBody>
          <a:bodyPr spcFirstLastPara="1" wrap="square" lIns="121900" tIns="121900" rIns="121900" bIns="121900" anchor="t" anchorCtr="0">
            <a:spAutoFit/>
          </a:bodyPr>
          <a:lstStyle/>
          <a:p>
            <a:pPr marL="342900" marR="0" lvl="0" indent="-342900" algn="just" defTabSz="914400" rtl="0" eaLnBrk="1" fontAlgn="auto" latinLnBrk="0" hangingPunct="1">
              <a:lnSpc>
                <a:spcPct val="114000"/>
              </a:lnSpc>
              <a:spcBef>
                <a:spcPts val="1000"/>
              </a:spcBef>
              <a:spcAft>
                <a:spcPts val="0"/>
              </a:spcAft>
              <a:buClr>
                <a:srgbClr val="B84742"/>
              </a:buClr>
              <a:buSzTx/>
              <a:buFont typeface="Wingdings" panose="05000000000000000000" pitchFamily="2" charset="2"/>
              <a:buChar char="q"/>
              <a:tabLst/>
              <a:defRPr/>
            </a:pPr>
            <a:r>
              <a:rPr kumimoji="0" 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The BFS algorithm works as follows:</a:t>
            </a:r>
          </a:p>
          <a:p>
            <a:pPr marL="457200" marR="0" lvl="0" indent="-457200" algn="just" defTabSz="914400" rtl="0" eaLnBrk="1" fontAlgn="auto" latinLnBrk="0" hangingPunct="1">
              <a:lnSpc>
                <a:spcPct val="114000"/>
              </a:lnSpc>
              <a:spcBef>
                <a:spcPts val="1000"/>
              </a:spcBef>
              <a:spcAft>
                <a:spcPts val="0"/>
              </a:spcAft>
              <a:buClr>
                <a:srgbClr val="B84742"/>
              </a:buClr>
              <a:buSzTx/>
              <a:buFont typeface="+mj-lt"/>
              <a:buAutoNum type="arabicPeriod"/>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Start by putting any one of the graph's vertices at the back of a queue.</a:t>
            </a:r>
          </a:p>
          <a:p>
            <a:pPr marL="457200" marR="0" lvl="0" indent="-457200" algn="just" defTabSz="914400" rtl="0" eaLnBrk="1" fontAlgn="auto" latinLnBrk="0" hangingPunct="1">
              <a:lnSpc>
                <a:spcPct val="114000"/>
              </a:lnSpc>
              <a:spcBef>
                <a:spcPts val="1000"/>
              </a:spcBef>
              <a:spcAft>
                <a:spcPts val="0"/>
              </a:spcAft>
              <a:buClr>
                <a:srgbClr val="B84742"/>
              </a:buClr>
              <a:buSzTx/>
              <a:buFont typeface="+mj-lt"/>
              <a:buAutoNum type="arabicPeriod"/>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Take the front item of the queue and add it to the visited list.</a:t>
            </a:r>
          </a:p>
          <a:p>
            <a:pPr marL="457200" marR="0" lvl="0" indent="-457200" algn="just" defTabSz="914400" rtl="0" eaLnBrk="1" fontAlgn="auto" latinLnBrk="0" hangingPunct="1">
              <a:lnSpc>
                <a:spcPct val="114000"/>
              </a:lnSpc>
              <a:spcBef>
                <a:spcPts val="1000"/>
              </a:spcBef>
              <a:spcAft>
                <a:spcPts val="0"/>
              </a:spcAft>
              <a:buClr>
                <a:srgbClr val="B84742"/>
              </a:buClr>
              <a:buSzTx/>
              <a:buFont typeface="+mj-lt"/>
              <a:buAutoNum type="arabicPeriod"/>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Create a list of that vertex's adjacent nodes. Add the ones which aren't in the visited list to the back of the queue.</a:t>
            </a:r>
          </a:p>
          <a:p>
            <a:pPr marL="457200" marR="0" lvl="0" indent="-457200" algn="just" defTabSz="914400" rtl="0" eaLnBrk="1" fontAlgn="auto" latinLnBrk="0" hangingPunct="1">
              <a:lnSpc>
                <a:spcPct val="114000"/>
              </a:lnSpc>
              <a:spcBef>
                <a:spcPts val="1000"/>
              </a:spcBef>
              <a:spcAft>
                <a:spcPts val="0"/>
              </a:spcAft>
              <a:buClr>
                <a:srgbClr val="B84742"/>
              </a:buClr>
              <a:buSzTx/>
              <a:buFont typeface="+mj-lt"/>
              <a:buAutoNum type="arabicPeriod"/>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Keep repeating steps 2 and 3 until the queue is empty.</a:t>
            </a:r>
            <a:endParaRPr lang="en-US" sz="2400" b="1" kern="1200" dirty="0">
              <a:solidFill>
                <a:srgbClr val="C00000"/>
              </a:solidFill>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151179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Breadth First Search (BFS) Example - 1</a:t>
            </a:r>
            <a:endParaRPr sz="3067" b="1" dirty="0">
              <a:solidFill>
                <a:srgbClr val="00A4B6"/>
              </a:solidFill>
              <a:latin typeface="Proxima Nova"/>
              <a:ea typeface="Proxima Nova"/>
              <a:cs typeface="Proxima Nova"/>
              <a:sym typeface="Proxima Nova"/>
            </a:endParaRPr>
          </a:p>
        </p:txBody>
      </p:sp>
      <p:sp>
        <p:nvSpPr>
          <p:cNvPr id="3" name="Oval 2">
            <a:extLst>
              <a:ext uri="{FF2B5EF4-FFF2-40B4-BE49-F238E27FC236}">
                <a16:creationId xmlns:a16="http://schemas.microsoft.com/office/drawing/2014/main" id="{1611EEDC-7CBE-88B7-6B96-C6A74B8DE38B}"/>
              </a:ext>
            </a:extLst>
          </p:cNvPr>
          <p:cNvSpPr/>
          <p:nvPr/>
        </p:nvSpPr>
        <p:spPr>
          <a:xfrm>
            <a:off x="472811" y="2196553"/>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1</a:t>
            </a:r>
          </a:p>
        </p:txBody>
      </p:sp>
      <p:sp>
        <p:nvSpPr>
          <p:cNvPr id="5" name="Oval 4">
            <a:extLst>
              <a:ext uri="{FF2B5EF4-FFF2-40B4-BE49-F238E27FC236}">
                <a16:creationId xmlns:a16="http://schemas.microsoft.com/office/drawing/2014/main" id="{3846CB07-85AF-2167-2EE5-C325FDFA2DCD}"/>
              </a:ext>
            </a:extLst>
          </p:cNvPr>
          <p:cNvSpPr/>
          <p:nvPr/>
        </p:nvSpPr>
        <p:spPr>
          <a:xfrm>
            <a:off x="472811" y="4449856"/>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2</a:t>
            </a:r>
          </a:p>
        </p:txBody>
      </p:sp>
      <p:sp>
        <p:nvSpPr>
          <p:cNvPr id="6" name="Oval 5">
            <a:extLst>
              <a:ext uri="{FF2B5EF4-FFF2-40B4-BE49-F238E27FC236}">
                <a16:creationId xmlns:a16="http://schemas.microsoft.com/office/drawing/2014/main" id="{75F330B5-5A49-7498-784D-D668674DE4DD}"/>
              </a:ext>
            </a:extLst>
          </p:cNvPr>
          <p:cNvSpPr/>
          <p:nvPr/>
        </p:nvSpPr>
        <p:spPr>
          <a:xfrm>
            <a:off x="1679570" y="3351640"/>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3</a:t>
            </a:r>
          </a:p>
        </p:txBody>
      </p:sp>
      <p:sp>
        <p:nvSpPr>
          <p:cNvPr id="7" name="Oval 6">
            <a:extLst>
              <a:ext uri="{FF2B5EF4-FFF2-40B4-BE49-F238E27FC236}">
                <a16:creationId xmlns:a16="http://schemas.microsoft.com/office/drawing/2014/main" id="{22E0FB7C-742E-8655-F542-A9186AAFE823}"/>
              </a:ext>
            </a:extLst>
          </p:cNvPr>
          <p:cNvSpPr/>
          <p:nvPr/>
        </p:nvSpPr>
        <p:spPr>
          <a:xfrm>
            <a:off x="2786720" y="2196553"/>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4</a:t>
            </a:r>
          </a:p>
        </p:txBody>
      </p:sp>
      <p:sp>
        <p:nvSpPr>
          <p:cNvPr id="8" name="Oval 7">
            <a:extLst>
              <a:ext uri="{FF2B5EF4-FFF2-40B4-BE49-F238E27FC236}">
                <a16:creationId xmlns:a16="http://schemas.microsoft.com/office/drawing/2014/main" id="{E826E687-F61B-2F8E-5D86-7287206940CB}"/>
              </a:ext>
            </a:extLst>
          </p:cNvPr>
          <p:cNvSpPr/>
          <p:nvPr/>
        </p:nvSpPr>
        <p:spPr>
          <a:xfrm>
            <a:off x="2786720" y="4449856"/>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5</a:t>
            </a:r>
          </a:p>
        </p:txBody>
      </p:sp>
      <p:cxnSp>
        <p:nvCxnSpPr>
          <p:cNvPr id="9" name="Straight Connector 8">
            <a:extLst>
              <a:ext uri="{FF2B5EF4-FFF2-40B4-BE49-F238E27FC236}">
                <a16:creationId xmlns:a16="http://schemas.microsoft.com/office/drawing/2014/main" id="{A8375E66-05EC-FEDB-F541-3450BFC33B75}"/>
              </a:ext>
            </a:extLst>
          </p:cNvPr>
          <p:cNvCxnSpPr>
            <a:cxnSpLocks/>
            <a:stCxn id="3" idx="4"/>
            <a:endCxn id="5" idx="0"/>
          </p:cNvCxnSpPr>
          <p:nvPr/>
        </p:nvCxnSpPr>
        <p:spPr>
          <a:xfrm>
            <a:off x="847211" y="2945353"/>
            <a:ext cx="0" cy="1504503"/>
          </a:xfrm>
          <a:prstGeom prst="line">
            <a:avLst/>
          </a:prstGeom>
          <a:noFill/>
          <a:ln w="28575" cap="flat" cmpd="sng" algn="ctr">
            <a:solidFill>
              <a:srgbClr val="B84742"/>
            </a:solidFill>
            <a:prstDash val="solid"/>
            <a:miter lim="800000"/>
          </a:ln>
          <a:effectLst/>
        </p:spPr>
      </p:cxnSp>
      <p:cxnSp>
        <p:nvCxnSpPr>
          <p:cNvPr id="10" name="Straight Connector 9">
            <a:extLst>
              <a:ext uri="{FF2B5EF4-FFF2-40B4-BE49-F238E27FC236}">
                <a16:creationId xmlns:a16="http://schemas.microsoft.com/office/drawing/2014/main" id="{E372C7B6-85B3-31A6-EB50-A04B9CE264D6}"/>
              </a:ext>
            </a:extLst>
          </p:cNvPr>
          <p:cNvCxnSpPr>
            <a:cxnSpLocks/>
            <a:stCxn id="6" idx="5"/>
            <a:endCxn id="8" idx="1"/>
          </p:cNvCxnSpPr>
          <p:nvPr/>
        </p:nvCxnSpPr>
        <p:spPr>
          <a:xfrm>
            <a:off x="2318711" y="3990781"/>
            <a:ext cx="577668" cy="568734"/>
          </a:xfrm>
          <a:prstGeom prst="line">
            <a:avLst/>
          </a:prstGeom>
          <a:noFill/>
          <a:ln w="28575" cap="flat" cmpd="sng" algn="ctr">
            <a:solidFill>
              <a:srgbClr val="B84742"/>
            </a:solidFill>
            <a:prstDash val="solid"/>
            <a:miter lim="800000"/>
          </a:ln>
          <a:effectLst/>
        </p:spPr>
      </p:cxnSp>
      <p:cxnSp>
        <p:nvCxnSpPr>
          <p:cNvPr id="11" name="Straight Connector 10">
            <a:extLst>
              <a:ext uri="{FF2B5EF4-FFF2-40B4-BE49-F238E27FC236}">
                <a16:creationId xmlns:a16="http://schemas.microsoft.com/office/drawing/2014/main" id="{5EC55E54-9F3F-84C1-35DB-7DFE00AD9CB9}"/>
              </a:ext>
            </a:extLst>
          </p:cNvPr>
          <p:cNvCxnSpPr>
            <a:cxnSpLocks/>
            <a:stCxn id="3" idx="5"/>
            <a:endCxn id="6" idx="1"/>
          </p:cNvCxnSpPr>
          <p:nvPr/>
        </p:nvCxnSpPr>
        <p:spPr>
          <a:xfrm>
            <a:off x="1111952" y="2835694"/>
            <a:ext cx="677277" cy="625605"/>
          </a:xfrm>
          <a:prstGeom prst="line">
            <a:avLst/>
          </a:prstGeom>
          <a:noFill/>
          <a:ln w="28575" cap="flat" cmpd="sng" algn="ctr">
            <a:solidFill>
              <a:srgbClr val="B84742"/>
            </a:solidFill>
            <a:prstDash val="solid"/>
            <a:miter lim="800000"/>
          </a:ln>
          <a:effectLst/>
        </p:spPr>
      </p:cxnSp>
      <p:cxnSp>
        <p:nvCxnSpPr>
          <p:cNvPr id="12" name="Straight Connector 11">
            <a:extLst>
              <a:ext uri="{FF2B5EF4-FFF2-40B4-BE49-F238E27FC236}">
                <a16:creationId xmlns:a16="http://schemas.microsoft.com/office/drawing/2014/main" id="{B28E902C-A258-EBD5-FB11-63FA912245F7}"/>
              </a:ext>
            </a:extLst>
          </p:cNvPr>
          <p:cNvCxnSpPr>
            <a:cxnSpLocks/>
            <a:stCxn id="3" idx="6"/>
            <a:endCxn id="7" idx="2"/>
          </p:cNvCxnSpPr>
          <p:nvPr/>
        </p:nvCxnSpPr>
        <p:spPr>
          <a:xfrm>
            <a:off x="1221611" y="2570953"/>
            <a:ext cx="1565109" cy="0"/>
          </a:xfrm>
          <a:prstGeom prst="line">
            <a:avLst/>
          </a:prstGeom>
          <a:noFill/>
          <a:ln w="28575" cap="flat" cmpd="sng" algn="ctr">
            <a:solidFill>
              <a:srgbClr val="B84742"/>
            </a:solidFill>
            <a:prstDash val="solid"/>
            <a:miter lim="800000"/>
          </a:ln>
          <a:effectLst/>
        </p:spPr>
      </p:cxnSp>
      <p:sp>
        <p:nvSpPr>
          <p:cNvPr id="88" name="Rectangle 87">
            <a:extLst>
              <a:ext uri="{FF2B5EF4-FFF2-40B4-BE49-F238E27FC236}">
                <a16:creationId xmlns:a16="http://schemas.microsoft.com/office/drawing/2014/main" id="{8CC85F8D-450A-3036-8385-EB608D203536}"/>
              </a:ext>
            </a:extLst>
          </p:cNvPr>
          <p:cNvSpPr/>
          <p:nvPr/>
        </p:nvSpPr>
        <p:spPr>
          <a:xfrm>
            <a:off x="5920091"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89" name="Rectangle 88">
            <a:extLst>
              <a:ext uri="{FF2B5EF4-FFF2-40B4-BE49-F238E27FC236}">
                <a16:creationId xmlns:a16="http://schemas.microsoft.com/office/drawing/2014/main" id="{3669FA27-69FD-EE51-61C7-A73DF26C29D1}"/>
              </a:ext>
            </a:extLst>
          </p:cNvPr>
          <p:cNvSpPr/>
          <p:nvPr/>
        </p:nvSpPr>
        <p:spPr>
          <a:xfrm>
            <a:off x="6622728"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0" name="Rectangle 89">
            <a:extLst>
              <a:ext uri="{FF2B5EF4-FFF2-40B4-BE49-F238E27FC236}">
                <a16:creationId xmlns:a16="http://schemas.microsoft.com/office/drawing/2014/main" id="{A8D143BA-E575-9879-4F63-4C340FED4351}"/>
              </a:ext>
            </a:extLst>
          </p:cNvPr>
          <p:cNvSpPr/>
          <p:nvPr/>
        </p:nvSpPr>
        <p:spPr>
          <a:xfrm>
            <a:off x="7327816"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1" name="Rectangle 90">
            <a:extLst>
              <a:ext uri="{FF2B5EF4-FFF2-40B4-BE49-F238E27FC236}">
                <a16:creationId xmlns:a16="http://schemas.microsoft.com/office/drawing/2014/main" id="{DBBBCD5E-7029-F22C-F51E-577D4AC8828C}"/>
              </a:ext>
            </a:extLst>
          </p:cNvPr>
          <p:cNvSpPr/>
          <p:nvPr/>
        </p:nvSpPr>
        <p:spPr>
          <a:xfrm>
            <a:off x="8037776"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2" name="Rectangle 91">
            <a:extLst>
              <a:ext uri="{FF2B5EF4-FFF2-40B4-BE49-F238E27FC236}">
                <a16:creationId xmlns:a16="http://schemas.microsoft.com/office/drawing/2014/main" id="{02DF9E25-CEF4-3B0F-5432-7A12DC229F88}"/>
              </a:ext>
            </a:extLst>
          </p:cNvPr>
          <p:cNvSpPr/>
          <p:nvPr/>
        </p:nvSpPr>
        <p:spPr>
          <a:xfrm>
            <a:off x="8748976"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3" name="TextBox 92">
            <a:extLst>
              <a:ext uri="{FF2B5EF4-FFF2-40B4-BE49-F238E27FC236}">
                <a16:creationId xmlns:a16="http://schemas.microsoft.com/office/drawing/2014/main" id="{FAB2DDC9-3324-4860-2782-2028A8A4E746}"/>
              </a:ext>
            </a:extLst>
          </p:cNvPr>
          <p:cNvSpPr txBox="1"/>
          <p:nvPr/>
        </p:nvSpPr>
        <p:spPr>
          <a:xfrm>
            <a:off x="5695544" y="1683748"/>
            <a:ext cx="340158" cy="461665"/>
          </a:xfrm>
          <a:prstGeom prst="rect">
            <a:avLst/>
          </a:prstGeom>
          <a:noFill/>
        </p:spPr>
        <p:txBody>
          <a:bodyPr wrap="none" rtlCol="0">
            <a:spAutoFit/>
          </a:bodyPr>
          <a:lstStyle/>
          <a:p>
            <a:pPr>
              <a:buClrTx/>
              <a:buFontTx/>
              <a:buNone/>
            </a:pPr>
            <a:r>
              <a:rPr lang="en-IN" sz="2400" b="1" kern="1200" dirty="0">
                <a:solidFill>
                  <a:prstClr val="white"/>
                </a:solidFill>
                <a:latin typeface="Roboto Condensed"/>
                <a:ea typeface="+mn-ea"/>
                <a:cs typeface="+mn-cs"/>
              </a:rPr>
              <a:t>5</a:t>
            </a:r>
            <a:endParaRPr lang="en-US" sz="2400" b="1" kern="1200" dirty="0">
              <a:solidFill>
                <a:prstClr val="white"/>
              </a:solidFill>
              <a:latin typeface="Roboto Condensed"/>
              <a:ea typeface="+mn-ea"/>
              <a:cs typeface="+mn-cs"/>
            </a:endParaRPr>
          </a:p>
        </p:txBody>
      </p:sp>
      <p:sp>
        <p:nvSpPr>
          <p:cNvPr id="97" name="TextBox 96">
            <a:extLst>
              <a:ext uri="{FF2B5EF4-FFF2-40B4-BE49-F238E27FC236}">
                <a16:creationId xmlns:a16="http://schemas.microsoft.com/office/drawing/2014/main" id="{CCDC2597-40CC-05B9-EFDF-9B38B454B470}"/>
              </a:ext>
            </a:extLst>
          </p:cNvPr>
          <p:cNvSpPr txBox="1"/>
          <p:nvPr/>
        </p:nvSpPr>
        <p:spPr>
          <a:xfrm>
            <a:off x="6846025" y="3553979"/>
            <a:ext cx="1686680" cy="379656"/>
          </a:xfrm>
          <a:prstGeom prst="rect">
            <a:avLst/>
          </a:prstGeom>
          <a:noFill/>
        </p:spPr>
        <p:txBody>
          <a:bodyPr wrap="none" rtlCol="0">
            <a:spAutoFit/>
          </a:bodyPr>
          <a:lstStyle/>
          <a:p>
            <a:r>
              <a:rPr lang="en-IN" b="1" dirty="0">
                <a:solidFill>
                  <a:srgbClr val="0070C0"/>
                </a:solidFill>
                <a:latin typeface="Cambria" panose="02040503050406030204" pitchFamily="18" charset="0"/>
                <a:ea typeface="Cambria" panose="02040503050406030204" pitchFamily="18" charset="0"/>
              </a:rPr>
              <a:t>Visited Nodes</a:t>
            </a:r>
          </a:p>
        </p:txBody>
      </p:sp>
      <p:cxnSp>
        <p:nvCxnSpPr>
          <p:cNvPr id="13" name="Straight Connector 12">
            <a:extLst>
              <a:ext uri="{FF2B5EF4-FFF2-40B4-BE49-F238E27FC236}">
                <a16:creationId xmlns:a16="http://schemas.microsoft.com/office/drawing/2014/main" id="{7618C905-3B43-8FA4-644A-3D443A768E96}"/>
              </a:ext>
            </a:extLst>
          </p:cNvPr>
          <p:cNvCxnSpPr>
            <a:cxnSpLocks/>
            <a:stCxn id="5" idx="7"/>
            <a:endCxn id="6" idx="3"/>
          </p:cNvCxnSpPr>
          <p:nvPr/>
        </p:nvCxnSpPr>
        <p:spPr>
          <a:xfrm flipV="1">
            <a:off x="1111952" y="3990781"/>
            <a:ext cx="677277" cy="568734"/>
          </a:xfrm>
          <a:prstGeom prst="line">
            <a:avLst/>
          </a:prstGeom>
          <a:noFill/>
          <a:ln w="28575" cap="flat" cmpd="sng" algn="ctr">
            <a:solidFill>
              <a:srgbClr val="B84742"/>
            </a:solidFill>
            <a:prstDash val="solid"/>
            <a:miter lim="800000"/>
          </a:ln>
          <a:effectLst/>
        </p:spPr>
      </p:cxnSp>
      <p:sp>
        <p:nvSpPr>
          <p:cNvPr id="16" name="Rectangle 15">
            <a:extLst>
              <a:ext uri="{FF2B5EF4-FFF2-40B4-BE49-F238E27FC236}">
                <a16:creationId xmlns:a16="http://schemas.microsoft.com/office/drawing/2014/main" id="{57A84F34-8629-63F6-0A88-A60E59FAA5DA}"/>
              </a:ext>
            </a:extLst>
          </p:cNvPr>
          <p:cNvSpPr/>
          <p:nvPr/>
        </p:nvSpPr>
        <p:spPr>
          <a:xfrm>
            <a:off x="5926040"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17" name="Rectangle 16">
            <a:extLst>
              <a:ext uri="{FF2B5EF4-FFF2-40B4-BE49-F238E27FC236}">
                <a16:creationId xmlns:a16="http://schemas.microsoft.com/office/drawing/2014/main" id="{45FA6801-8F3E-91B4-90A4-6DA051D43FE8}"/>
              </a:ext>
            </a:extLst>
          </p:cNvPr>
          <p:cNvSpPr/>
          <p:nvPr/>
        </p:nvSpPr>
        <p:spPr>
          <a:xfrm>
            <a:off x="6628677"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18" name="Rectangle 17">
            <a:extLst>
              <a:ext uri="{FF2B5EF4-FFF2-40B4-BE49-F238E27FC236}">
                <a16:creationId xmlns:a16="http://schemas.microsoft.com/office/drawing/2014/main" id="{E2C6C8CC-2893-54A0-07B1-4AA77005188D}"/>
              </a:ext>
            </a:extLst>
          </p:cNvPr>
          <p:cNvSpPr/>
          <p:nvPr/>
        </p:nvSpPr>
        <p:spPr>
          <a:xfrm>
            <a:off x="7333765"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19" name="Rectangle 18">
            <a:extLst>
              <a:ext uri="{FF2B5EF4-FFF2-40B4-BE49-F238E27FC236}">
                <a16:creationId xmlns:a16="http://schemas.microsoft.com/office/drawing/2014/main" id="{74890FA2-0205-B45C-C97B-0C6F06DAF719}"/>
              </a:ext>
            </a:extLst>
          </p:cNvPr>
          <p:cNvSpPr/>
          <p:nvPr/>
        </p:nvSpPr>
        <p:spPr>
          <a:xfrm>
            <a:off x="8043725"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20" name="Rectangle 19">
            <a:extLst>
              <a:ext uri="{FF2B5EF4-FFF2-40B4-BE49-F238E27FC236}">
                <a16:creationId xmlns:a16="http://schemas.microsoft.com/office/drawing/2014/main" id="{96E5410C-AA5A-A3D6-0898-0E3A7CC37512}"/>
              </a:ext>
            </a:extLst>
          </p:cNvPr>
          <p:cNvSpPr/>
          <p:nvPr/>
        </p:nvSpPr>
        <p:spPr>
          <a:xfrm>
            <a:off x="8754925"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grpSp>
        <p:nvGrpSpPr>
          <p:cNvPr id="26" name="Group 25">
            <a:extLst>
              <a:ext uri="{FF2B5EF4-FFF2-40B4-BE49-F238E27FC236}">
                <a16:creationId xmlns:a16="http://schemas.microsoft.com/office/drawing/2014/main" id="{385317DD-92EC-4C4F-20E6-599F1F2E4956}"/>
              </a:ext>
            </a:extLst>
          </p:cNvPr>
          <p:cNvGrpSpPr/>
          <p:nvPr/>
        </p:nvGrpSpPr>
        <p:grpSpPr>
          <a:xfrm>
            <a:off x="5285358" y="5107889"/>
            <a:ext cx="298480" cy="561710"/>
            <a:chOff x="772328" y="1681844"/>
            <a:chExt cx="298480" cy="561710"/>
          </a:xfrm>
        </p:grpSpPr>
        <p:sp>
          <p:nvSpPr>
            <p:cNvPr id="27" name="TextBox 26">
              <a:extLst>
                <a:ext uri="{FF2B5EF4-FFF2-40B4-BE49-F238E27FC236}">
                  <a16:creationId xmlns:a16="http://schemas.microsoft.com/office/drawing/2014/main" id="{E00E37AB-9A0A-3395-D3EC-08A261ED17C7}"/>
                </a:ext>
              </a:extLst>
            </p:cNvPr>
            <p:cNvSpPr txBox="1"/>
            <p:nvPr/>
          </p:nvSpPr>
          <p:spPr>
            <a:xfrm>
              <a:off x="772328" y="1905000"/>
              <a:ext cx="29848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F</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28" name="Straight Arrow Connector 27">
              <a:extLst>
                <a:ext uri="{FF2B5EF4-FFF2-40B4-BE49-F238E27FC236}">
                  <a16:creationId xmlns:a16="http://schemas.microsoft.com/office/drawing/2014/main" id="{48AC486D-A7B6-F516-DDA4-0CAE2E9CB215}"/>
                </a:ext>
              </a:extLst>
            </p:cNvPr>
            <p:cNvCxnSpPr>
              <a:stCxn id="27"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grpSp>
        <p:nvGrpSpPr>
          <p:cNvPr id="29" name="Group 28">
            <a:extLst>
              <a:ext uri="{FF2B5EF4-FFF2-40B4-BE49-F238E27FC236}">
                <a16:creationId xmlns:a16="http://schemas.microsoft.com/office/drawing/2014/main" id="{44903663-3065-F172-36AF-FEEFB42B8BC4}"/>
              </a:ext>
            </a:extLst>
          </p:cNvPr>
          <p:cNvGrpSpPr/>
          <p:nvPr/>
        </p:nvGrpSpPr>
        <p:grpSpPr>
          <a:xfrm>
            <a:off x="5482106" y="5107889"/>
            <a:ext cx="320922" cy="561710"/>
            <a:chOff x="761107" y="1681844"/>
            <a:chExt cx="320922" cy="561710"/>
          </a:xfrm>
        </p:grpSpPr>
        <p:sp>
          <p:nvSpPr>
            <p:cNvPr id="30" name="TextBox 29">
              <a:extLst>
                <a:ext uri="{FF2B5EF4-FFF2-40B4-BE49-F238E27FC236}">
                  <a16:creationId xmlns:a16="http://schemas.microsoft.com/office/drawing/2014/main" id="{771952B7-A4EE-38D2-57DC-E219F2A385CC}"/>
                </a:ext>
              </a:extLst>
            </p:cNvPr>
            <p:cNvSpPr txBox="1"/>
            <p:nvPr/>
          </p:nvSpPr>
          <p:spPr>
            <a:xfrm>
              <a:off x="761107" y="1905000"/>
              <a:ext cx="320922"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31" name="Straight Arrow Connector 30">
              <a:extLst>
                <a:ext uri="{FF2B5EF4-FFF2-40B4-BE49-F238E27FC236}">
                  <a16:creationId xmlns:a16="http://schemas.microsoft.com/office/drawing/2014/main" id="{DBC15CD6-C5BC-8448-5555-EFC5346FE259}"/>
                </a:ext>
              </a:extLst>
            </p:cNvPr>
            <p:cNvCxnSpPr>
              <a:stCxn id="30"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sp>
        <p:nvSpPr>
          <p:cNvPr id="32" name="TextBox 31">
            <a:extLst>
              <a:ext uri="{FF2B5EF4-FFF2-40B4-BE49-F238E27FC236}">
                <a16:creationId xmlns:a16="http://schemas.microsoft.com/office/drawing/2014/main" id="{6503548D-C189-6F37-3EFF-C3BA6E682415}"/>
              </a:ext>
            </a:extLst>
          </p:cNvPr>
          <p:cNvSpPr txBox="1"/>
          <p:nvPr/>
        </p:nvSpPr>
        <p:spPr>
          <a:xfrm>
            <a:off x="139192" y="946606"/>
            <a:ext cx="11911293" cy="769441"/>
          </a:xfrm>
          <a:prstGeom prst="rect">
            <a:avLst/>
          </a:prstGeom>
          <a:noFill/>
        </p:spPr>
        <p:txBody>
          <a:bodyPr wrap="square" rtlCol="0">
            <a:spAutoFit/>
          </a:bodyPr>
          <a:lstStyle/>
          <a:p>
            <a:pPr marL="342900" indent="-342900">
              <a:buClr>
                <a:srgbClr val="C00000"/>
              </a:buClr>
              <a:buFont typeface="Wingdings" panose="05000000000000000000" pitchFamily="2" charset="2"/>
              <a:buChar char="§"/>
            </a:pPr>
            <a:r>
              <a:rPr lang="en-US" sz="2200" b="0" i="0" dirty="0">
                <a:effectLst/>
                <a:latin typeface="Cambria" panose="02040503050406030204" pitchFamily="18" charset="0"/>
                <a:ea typeface="Cambria" panose="02040503050406030204" pitchFamily="18" charset="0"/>
              </a:rPr>
              <a:t>Let's see how the Breadth First Search algorithm works with an example. We use an undirected graph with 5 vertices.</a:t>
            </a:r>
            <a:endParaRPr lang="en-IN" sz="2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94025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b="1" dirty="0">
                <a:solidFill>
                  <a:srgbClr val="00A4B6"/>
                </a:solidFill>
                <a:latin typeface="Proxima Nova"/>
                <a:ea typeface="Proxima Nova"/>
                <a:cs typeface="Proxima Nova"/>
                <a:sym typeface="Proxima Nova"/>
              </a:rPr>
              <a:t>Breadth First Search (BFS) Example - 1</a:t>
            </a:r>
          </a:p>
        </p:txBody>
      </p:sp>
      <p:sp>
        <p:nvSpPr>
          <p:cNvPr id="3" name="Oval 2">
            <a:extLst>
              <a:ext uri="{FF2B5EF4-FFF2-40B4-BE49-F238E27FC236}">
                <a16:creationId xmlns:a16="http://schemas.microsoft.com/office/drawing/2014/main" id="{1611EEDC-7CBE-88B7-6B96-C6A74B8DE38B}"/>
              </a:ext>
            </a:extLst>
          </p:cNvPr>
          <p:cNvSpPr/>
          <p:nvPr/>
        </p:nvSpPr>
        <p:spPr>
          <a:xfrm>
            <a:off x="472811" y="2196553"/>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1</a:t>
            </a:r>
          </a:p>
        </p:txBody>
      </p:sp>
      <p:sp>
        <p:nvSpPr>
          <p:cNvPr id="5" name="Oval 4">
            <a:extLst>
              <a:ext uri="{FF2B5EF4-FFF2-40B4-BE49-F238E27FC236}">
                <a16:creationId xmlns:a16="http://schemas.microsoft.com/office/drawing/2014/main" id="{3846CB07-85AF-2167-2EE5-C325FDFA2DCD}"/>
              </a:ext>
            </a:extLst>
          </p:cNvPr>
          <p:cNvSpPr/>
          <p:nvPr/>
        </p:nvSpPr>
        <p:spPr>
          <a:xfrm>
            <a:off x="472811" y="4449856"/>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2</a:t>
            </a:r>
          </a:p>
        </p:txBody>
      </p:sp>
      <p:sp>
        <p:nvSpPr>
          <p:cNvPr id="6" name="Oval 5">
            <a:extLst>
              <a:ext uri="{FF2B5EF4-FFF2-40B4-BE49-F238E27FC236}">
                <a16:creationId xmlns:a16="http://schemas.microsoft.com/office/drawing/2014/main" id="{75F330B5-5A49-7498-784D-D668674DE4DD}"/>
              </a:ext>
            </a:extLst>
          </p:cNvPr>
          <p:cNvSpPr/>
          <p:nvPr/>
        </p:nvSpPr>
        <p:spPr>
          <a:xfrm>
            <a:off x="1679570" y="3351640"/>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3</a:t>
            </a:r>
          </a:p>
        </p:txBody>
      </p:sp>
      <p:sp>
        <p:nvSpPr>
          <p:cNvPr id="7" name="Oval 6">
            <a:extLst>
              <a:ext uri="{FF2B5EF4-FFF2-40B4-BE49-F238E27FC236}">
                <a16:creationId xmlns:a16="http://schemas.microsoft.com/office/drawing/2014/main" id="{22E0FB7C-742E-8655-F542-A9186AAFE823}"/>
              </a:ext>
            </a:extLst>
          </p:cNvPr>
          <p:cNvSpPr/>
          <p:nvPr/>
        </p:nvSpPr>
        <p:spPr>
          <a:xfrm>
            <a:off x="2786720" y="2196553"/>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4</a:t>
            </a:r>
          </a:p>
        </p:txBody>
      </p:sp>
      <p:sp>
        <p:nvSpPr>
          <p:cNvPr id="8" name="Oval 7">
            <a:extLst>
              <a:ext uri="{FF2B5EF4-FFF2-40B4-BE49-F238E27FC236}">
                <a16:creationId xmlns:a16="http://schemas.microsoft.com/office/drawing/2014/main" id="{E826E687-F61B-2F8E-5D86-7287206940CB}"/>
              </a:ext>
            </a:extLst>
          </p:cNvPr>
          <p:cNvSpPr/>
          <p:nvPr/>
        </p:nvSpPr>
        <p:spPr>
          <a:xfrm>
            <a:off x="2786720" y="4449856"/>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5</a:t>
            </a:r>
          </a:p>
        </p:txBody>
      </p:sp>
      <p:cxnSp>
        <p:nvCxnSpPr>
          <p:cNvPr id="9" name="Straight Connector 8">
            <a:extLst>
              <a:ext uri="{FF2B5EF4-FFF2-40B4-BE49-F238E27FC236}">
                <a16:creationId xmlns:a16="http://schemas.microsoft.com/office/drawing/2014/main" id="{A8375E66-05EC-FEDB-F541-3450BFC33B75}"/>
              </a:ext>
            </a:extLst>
          </p:cNvPr>
          <p:cNvCxnSpPr>
            <a:cxnSpLocks/>
            <a:stCxn id="3" idx="4"/>
            <a:endCxn id="5" idx="0"/>
          </p:cNvCxnSpPr>
          <p:nvPr/>
        </p:nvCxnSpPr>
        <p:spPr>
          <a:xfrm>
            <a:off x="847211" y="2945353"/>
            <a:ext cx="0" cy="1504503"/>
          </a:xfrm>
          <a:prstGeom prst="line">
            <a:avLst/>
          </a:prstGeom>
          <a:noFill/>
          <a:ln w="28575" cap="flat" cmpd="sng" algn="ctr">
            <a:solidFill>
              <a:srgbClr val="B84742"/>
            </a:solidFill>
            <a:prstDash val="solid"/>
            <a:miter lim="800000"/>
          </a:ln>
          <a:effectLst/>
        </p:spPr>
      </p:cxnSp>
      <p:cxnSp>
        <p:nvCxnSpPr>
          <p:cNvPr id="10" name="Straight Connector 9">
            <a:extLst>
              <a:ext uri="{FF2B5EF4-FFF2-40B4-BE49-F238E27FC236}">
                <a16:creationId xmlns:a16="http://schemas.microsoft.com/office/drawing/2014/main" id="{E372C7B6-85B3-31A6-EB50-A04B9CE264D6}"/>
              </a:ext>
            </a:extLst>
          </p:cNvPr>
          <p:cNvCxnSpPr>
            <a:cxnSpLocks/>
            <a:stCxn id="6" idx="5"/>
            <a:endCxn id="8" idx="1"/>
          </p:cNvCxnSpPr>
          <p:nvPr/>
        </p:nvCxnSpPr>
        <p:spPr>
          <a:xfrm>
            <a:off x="2318711" y="3990781"/>
            <a:ext cx="577668" cy="568734"/>
          </a:xfrm>
          <a:prstGeom prst="line">
            <a:avLst/>
          </a:prstGeom>
          <a:noFill/>
          <a:ln w="28575" cap="flat" cmpd="sng" algn="ctr">
            <a:solidFill>
              <a:srgbClr val="B84742"/>
            </a:solidFill>
            <a:prstDash val="solid"/>
            <a:miter lim="800000"/>
          </a:ln>
          <a:effectLst/>
        </p:spPr>
      </p:cxnSp>
      <p:cxnSp>
        <p:nvCxnSpPr>
          <p:cNvPr id="11" name="Straight Connector 10">
            <a:extLst>
              <a:ext uri="{FF2B5EF4-FFF2-40B4-BE49-F238E27FC236}">
                <a16:creationId xmlns:a16="http://schemas.microsoft.com/office/drawing/2014/main" id="{5EC55E54-9F3F-84C1-35DB-7DFE00AD9CB9}"/>
              </a:ext>
            </a:extLst>
          </p:cNvPr>
          <p:cNvCxnSpPr>
            <a:cxnSpLocks/>
            <a:stCxn id="3" idx="5"/>
            <a:endCxn id="6" idx="1"/>
          </p:cNvCxnSpPr>
          <p:nvPr/>
        </p:nvCxnSpPr>
        <p:spPr>
          <a:xfrm>
            <a:off x="1111952" y="2835694"/>
            <a:ext cx="677277" cy="625605"/>
          </a:xfrm>
          <a:prstGeom prst="line">
            <a:avLst/>
          </a:prstGeom>
          <a:noFill/>
          <a:ln w="28575" cap="flat" cmpd="sng" algn="ctr">
            <a:solidFill>
              <a:srgbClr val="B84742"/>
            </a:solidFill>
            <a:prstDash val="solid"/>
            <a:miter lim="800000"/>
          </a:ln>
          <a:effectLst/>
        </p:spPr>
      </p:cxnSp>
      <p:cxnSp>
        <p:nvCxnSpPr>
          <p:cNvPr id="12" name="Straight Connector 11">
            <a:extLst>
              <a:ext uri="{FF2B5EF4-FFF2-40B4-BE49-F238E27FC236}">
                <a16:creationId xmlns:a16="http://schemas.microsoft.com/office/drawing/2014/main" id="{B28E902C-A258-EBD5-FB11-63FA912245F7}"/>
              </a:ext>
            </a:extLst>
          </p:cNvPr>
          <p:cNvCxnSpPr>
            <a:cxnSpLocks/>
            <a:stCxn id="3" idx="6"/>
            <a:endCxn id="7" idx="2"/>
          </p:cNvCxnSpPr>
          <p:nvPr/>
        </p:nvCxnSpPr>
        <p:spPr>
          <a:xfrm>
            <a:off x="1221611" y="2570953"/>
            <a:ext cx="1565109" cy="0"/>
          </a:xfrm>
          <a:prstGeom prst="line">
            <a:avLst/>
          </a:prstGeom>
          <a:noFill/>
          <a:ln w="28575" cap="flat" cmpd="sng" algn="ctr">
            <a:solidFill>
              <a:srgbClr val="B84742"/>
            </a:solidFill>
            <a:prstDash val="solid"/>
            <a:miter lim="800000"/>
          </a:ln>
          <a:effectLst/>
        </p:spPr>
      </p:cxnSp>
      <p:sp>
        <p:nvSpPr>
          <p:cNvPr id="88" name="Rectangle 87">
            <a:extLst>
              <a:ext uri="{FF2B5EF4-FFF2-40B4-BE49-F238E27FC236}">
                <a16:creationId xmlns:a16="http://schemas.microsoft.com/office/drawing/2014/main" id="{8CC85F8D-450A-3036-8385-EB608D203536}"/>
              </a:ext>
            </a:extLst>
          </p:cNvPr>
          <p:cNvSpPr/>
          <p:nvPr/>
        </p:nvSpPr>
        <p:spPr>
          <a:xfrm>
            <a:off x="5920091"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89" name="Rectangle 88">
            <a:extLst>
              <a:ext uri="{FF2B5EF4-FFF2-40B4-BE49-F238E27FC236}">
                <a16:creationId xmlns:a16="http://schemas.microsoft.com/office/drawing/2014/main" id="{3669FA27-69FD-EE51-61C7-A73DF26C29D1}"/>
              </a:ext>
            </a:extLst>
          </p:cNvPr>
          <p:cNvSpPr/>
          <p:nvPr/>
        </p:nvSpPr>
        <p:spPr>
          <a:xfrm>
            <a:off x="6622728"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0" name="Rectangle 89">
            <a:extLst>
              <a:ext uri="{FF2B5EF4-FFF2-40B4-BE49-F238E27FC236}">
                <a16:creationId xmlns:a16="http://schemas.microsoft.com/office/drawing/2014/main" id="{A8D143BA-E575-9879-4F63-4C340FED4351}"/>
              </a:ext>
            </a:extLst>
          </p:cNvPr>
          <p:cNvSpPr/>
          <p:nvPr/>
        </p:nvSpPr>
        <p:spPr>
          <a:xfrm>
            <a:off x="7327816"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1" name="Rectangle 90">
            <a:extLst>
              <a:ext uri="{FF2B5EF4-FFF2-40B4-BE49-F238E27FC236}">
                <a16:creationId xmlns:a16="http://schemas.microsoft.com/office/drawing/2014/main" id="{DBBBCD5E-7029-F22C-F51E-577D4AC8828C}"/>
              </a:ext>
            </a:extLst>
          </p:cNvPr>
          <p:cNvSpPr/>
          <p:nvPr/>
        </p:nvSpPr>
        <p:spPr>
          <a:xfrm>
            <a:off x="8037776"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2" name="Rectangle 91">
            <a:extLst>
              <a:ext uri="{FF2B5EF4-FFF2-40B4-BE49-F238E27FC236}">
                <a16:creationId xmlns:a16="http://schemas.microsoft.com/office/drawing/2014/main" id="{02DF9E25-CEF4-3B0F-5432-7A12DC229F88}"/>
              </a:ext>
            </a:extLst>
          </p:cNvPr>
          <p:cNvSpPr/>
          <p:nvPr/>
        </p:nvSpPr>
        <p:spPr>
          <a:xfrm>
            <a:off x="8748976"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3" name="TextBox 92">
            <a:extLst>
              <a:ext uri="{FF2B5EF4-FFF2-40B4-BE49-F238E27FC236}">
                <a16:creationId xmlns:a16="http://schemas.microsoft.com/office/drawing/2014/main" id="{FAB2DDC9-3324-4860-2782-2028A8A4E746}"/>
              </a:ext>
            </a:extLst>
          </p:cNvPr>
          <p:cNvSpPr txBox="1"/>
          <p:nvPr/>
        </p:nvSpPr>
        <p:spPr>
          <a:xfrm>
            <a:off x="5695544" y="1683748"/>
            <a:ext cx="340158" cy="461665"/>
          </a:xfrm>
          <a:prstGeom prst="rect">
            <a:avLst/>
          </a:prstGeom>
          <a:noFill/>
        </p:spPr>
        <p:txBody>
          <a:bodyPr wrap="none" rtlCol="0">
            <a:spAutoFit/>
          </a:bodyPr>
          <a:lstStyle/>
          <a:p>
            <a:pPr>
              <a:buClrTx/>
              <a:buFontTx/>
              <a:buNone/>
            </a:pPr>
            <a:r>
              <a:rPr lang="en-IN" sz="2400" b="1" kern="1200" dirty="0">
                <a:solidFill>
                  <a:prstClr val="white"/>
                </a:solidFill>
                <a:latin typeface="Roboto Condensed"/>
                <a:ea typeface="+mn-ea"/>
                <a:cs typeface="+mn-cs"/>
              </a:rPr>
              <a:t>5</a:t>
            </a:r>
            <a:endParaRPr lang="en-US" sz="2400" b="1" kern="1200" dirty="0">
              <a:solidFill>
                <a:prstClr val="white"/>
              </a:solidFill>
              <a:latin typeface="Roboto Condensed"/>
              <a:ea typeface="+mn-ea"/>
              <a:cs typeface="+mn-cs"/>
            </a:endParaRPr>
          </a:p>
        </p:txBody>
      </p:sp>
      <p:sp>
        <p:nvSpPr>
          <p:cNvPr id="94" name="Rectangle 93">
            <a:extLst>
              <a:ext uri="{FF2B5EF4-FFF2-40B4-BE49-F238E27FC236}">
                <a16:creationId xmlns:a16="http://schemas.microsoft.com/office/drawing/2014/main" id="{5EA2C49E-8C27-85DE-8A37-1259932F4FB1}"/>
              </a:ext>
            </a:extLst>
          </p:cNvPr>
          <p:cNvSpPr/>
          <p:nvPr/>
        </p:nvSpPr>
        <p:spPr>
          <a:xfrm>
            <a:off x="5920091" y="2937550"/>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1</a:t>
            </a:r>
            <a:endParaRPr lang="en-US" sz="2400" b="1" kern="1200" dirty="0">
              <a:solidFill>
                <a:prstClr val="white"/>
              </a:solidFill>
              <a:latin typeface="Roboto Condensed"/>
              <a:ea typeface="+mn-ea"/>
              <a:cs typeface="+mn-cs"/>
            </a:endParaRPr>
          </a:p>
        </p:txBody>
      </p:sp>
      <p:sp>
        <p:nvSpPr>
          <p:cNvPr id="97" name="TextBox 96">
            <a:extLst>
              <a:ext uri="{FF2B5EF4-FFF2-40B4-BE49-F238E27FC236}">
                <a16:creationId xmlns:a16="http://schemas.microsoft.com/office/drawing/2014/main" id="{CCDC2597-40CC-05B9-EFDF-9B38B454B470}"/>
              </a:ext>
            </a:extLst>
          </p:cNvPr>
          <p:cNvSpPr txBox="1"/>
          <p:nvPr/>
        </p:nvSpPr>
        <p:spPr>
          <a:xfrm>
            <a:off x="6846025" y="3553979"/>
            <a:ext cx="1686680" cy="379656"/>
          </a:xfrm>
          <a:prstGeom prst="rect">
            <a:avLst/>
          </a:prstGeom>
          <a:noFill/>
        </p:spPr>
        <p:txBody>
          <a:bodyPr wrap="none" rtlCol="0">
            <a:spAutoFit/>
          </a:bodyPr>
          <a:lstStyle/>
          <a:p>
            <a:r>
              <a:rPr lang="en-IN" b="1" dirty="0">
                <a:solidFill>
                  <a:srgbClr val="0070C0"/>
                </a:solidFill>
                <a:latin typeface="Cambria" panose="02040503050406030204" pitchFamily="18" charset="0"/>
                <a:ea typeface="Cambria" panose="02040503050406030204" pitchFamily="18" charset="0"/>
              </a:rPr>
              <a:t>Visited Nodes</a:t>
            </a:r>
          </a:p>
        </p:txBody>
      </p:sp>
      <p:cxnSp>
        <p:nvCxnSpPr>
          <p:cNvPr id="13" name="Straight Connector 12">
            <a:extLst>
              <a:ext uri="{FF2B5EF4-FFF2-40B4-BE49-F238E27FC236}">
                <a16:creationId xmlns:a16="http://schemas.microsoft.com/office/drawing/2014/main" id="{7618C905-3B43-8FA4-644A-3D443A768E96}"/>
              </a:ext>
            </a:extLst>
          </p:cNvPr>
          <p:cNvCxnSpPr>
            <a:cxnSpLocks/>
            <a:stCxn id="5" idx="7"/>
            <a:endCxn id="6" idx="3"/>
          </p:cNvCxnSpPr>
          <p:nvPr/>
        </p:nvCxnSpPr>
        <p:spPr>
          <a:xfrm flipV="1">
            <a:off x="1111952" y="3990781"/>
            <a:ext cx="677277" cy="568734"/>
          </a:xfrm>
          <a:prstGeom prst="line">
            <a:avLst/>
          </a:prstGeom>
          <a:noFill/>
          <a:ln w="28575" cap="flat" cmpd="sng" algn="ctr">
            <a:solidFill>
              <a:srgbClr val="B84742"/>
            </a:solidFill>
            <a:prstDash val="solid"/>
            <a:miter lim="800000"/>
          </a:ln>
          <a:effectLst/>
        </p:spPr>
      </p:cxnSp>
      <p:sp>
        <p:nvSpPr>
          <p:cNvPr id="16" name="Rectangle 15">
            <a:extLst>
              <a:ext uri="{FF2B5EF4-FFF2-40B4-BE49-F238E27FC236}">
                <a16:creationId xmlns:a16="http://schemas.microsoft.com/office/drawing/2014/main" id="{57A84F34-8629-63F6-0A88-A60E59FAA5DA}"/>
              </a:ext>
            </a:extLst>
          </p:cNvPr>
          <p:cNvSpPr/>
          <p:nvPr/>
        </p:nvSpPr>
        <p:spPr>
          <a:xfrm>
            <a:off x="5926040"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17" name="Rectangle 16">
            <a:extLst>
              <a:ext uri="{FF2B5EF4-FFF2-40B4-BE49-F238E27FC236}">
                <a16:creationId xmlns:a16="http://schemas.microsoft.com/office/drawing/2014/main" id="{45FA6801-8F3E-91B4-90A4-6DA051D43FE8}"/>
              </a:ext>
            </a:extLst>
          </p:cNvPr>
          <p:cNvSpPr/>
          <p:nvPr/>
        </p:nvSpPr>
        <p:spPr>
          <a:xfrm>
            <a:off x="6628677"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18" name="Rectangle 17">
            <a:extLst>
              <a:ext uri="{FF2B5EF4-FFF2-40B4-BE49-F238E27FC236}">
                <a16:creationId xmlns:a16="http://schemas.microsoft.com/office/drawing/2014/main" id="{E2C6C8CC-2893-54A0-07B1-4AA77005188D}"/>
              </a:ext>
            </a:extLst>
          </p:cNvPr>
          <p:cNvSpPr/>
          <p:nvPr/>
        </p:nvSpPr>
        <p:spPr>
          <a:xfrm>
            <a:off x="7333765"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19" name="Rectangle 18">
            <a:extLst>
              <a:ext uri="{FF2B5EF4-FFF2-40B4-BE49-F238E27FC236}">
                <a16:creationId xmlns:a16="http://schemas.microsoft.com/office/drawing/2014/main" id="{74890FA2-0205-B45C-C97B-0C6F06DAF719}"/>
              </a:ext>
            </a:extLst>
          </p:cNvPr>
          <p:cNvSpPr/>
          <p:nvPr/>
        </p:nvSpPr>
        <p:spPr>
          <a:xfrm>
            <a:off x="8043725"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20" name="Rectangle 19">
            <a:extLst>
              <a:ext uri="{FF2B5EF4-FFF2-40B4-BE49-F238E27FC236}">
                <a16:creationId xmlns:a16="http://schemas.microsoft.com/office/drawing/2014/main" id="{96E5410C-AA5A-A3D6-0898-0E3A7CC37512}"/>
              </a:ext>
            </a:extLst>
          </p:cNvPr>
          <p:cNvSpPr/>
          <p:nvPr/>
        </p:nvSpPr>
        <p:spPr>
          <a:xfrm>
            <a:off x="8754925"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22" name="Rectangle 21">
            <a:extLst>
              <a:ext uri="{FF2B5EF4-FFF2-40B4-BE49-F238E27FC236}">
                <a16:creationId xmlns:a16="http://schemas.microsoft.com/office/drawing/2014/main" id="{0A0D1982-FDC2-CAC7-9019-DDD3FB3609FA}"/>
              </a:ext>
            </a:extLst>
          </p:cNvPr>
          <p:cNvSpPr/>
          <p:nvPr/>
        </p:nvSpPr>
        <p:spPr>
          <a:xfrm>
            <a:off x="7332524" y="4498785"/>
            <a:ext cx="706492"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4</a:t>
            </a:r>
            <a:endParaRPr lang="en-US" sz="2400" b="1" kern="1200" dirty="0">
              <a:solidFill>
                <a:prstClr val="white"/>
              </a:solidFill>
              <a:latin typeface="Roboto Condensed"/>
              <a:ea typeface="+mn-ea"/>
              <a:cs typeface="+mn-cs"/>
            </a:endParaRPr>
          </a:p>
        </p:txBody>
      </p:sp>
      <p:sp>
        <p:nvSpPr>
          <p:cNvPr id="24" name="Rectangle 23">
            <a:extLst>
              <a:ext uri="{FF2B5EF4-FFF2-40B4-BE49-F238E27FC236}">
                <a16:creationId xmlns:a16="http://schemas.microsoft.com/office/drawing/2014/main" id="{898DA24C-404E-81D8-F377-AA34C47AFBE5}"/>
              </a:ext>
            </a:extLst>
          </p:cNvPr>
          <p:cNvSpPr/>
          <p:nvPr/>
        </p:nvSpPr>
        <p:spPr>
          <a:xfrm>
            <a:off x="5918692" y="4498289"/>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2</a:t>
            </a:r>
            <a:endParaRPr lang="en-US" sz="2400" b="1" kern="1200" dirty="0">
              <a:solidFill>
                <a:prstClr val="white"/>
              </a:solidFill>
              <a:latin typeface="Roboto Condensed"/>
              <a:ea typeface="+mn-ea"/>
              <a:cs typeface="+mn-cs"/>
            </a:endParaRPr>
          </a:p>
        </p:txBody>
      </p:sp>
      <p:sp>
        <p:nvSpPr>
          <p:cNvPr id="25" name="Rectangle 24">
            <a:extLst>
              <a:ext uri="{FF2B5EF4-FFF2-40B4-BE49-F238E27FC236}">
                <a16:creationId xmlns:a16="http://schemas.microsoft.com/office/drawing/2014/main" id="{07AB3D4D-BA90-03DB-F7B1-56E19981DD59}"/>
              </a:ext>
            </a:extLst>
          </p:cNvPr>
          <p:cNvSpPr/>
          <p:nvPr/>
        </p:nvSpPr>
        <p:spPr>
          <a:xfrm>
            <a:off x="6629273" y="4498289"/>
            <a:ext cx="710579"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3</a:t>
            </a:r>
            <a:endParaRPr lang="en-US" sz="2400" b="1" kern="1200" dirty="0">
              <a:solidFill>
                <a:prstClr val="white"/>
              </a:solidFill>
              <a:latin typeface="Roboto Condensed"/>
              <a:ea typeface="+mn-ea"/>
              <a:cs typeface="+mn-cs"/>
            </a:endParaRPr>
          </a:p>
        </p:txBody>
      </p:sp>
      <p:grpSp>
        <p:nvGrpSpPr>
          <p:cNvPr id="26" name="Group 25">
            <a:extLst>
              <a:ext uri="{FF2B5EF4-FFF2-40B4-BE49-F238E27FC236}">
                <a16:creationId xmlns:a16="http://schemas.microsoft.com/office/drawing/2014/main" id="{385317DD-92EC-4C4F-20E6-599F1F2E4956}"/>
              </a:ext>
            </a:extLst>
          </p:cNvPr>
          <p:cNvGrpSpPr/>
          <p:nvPr/>
        </p:nvGrpSpPr>
        <p:grpSpPr>
          <a:xfrm>
            <a:off x="6006208" y="5107889"/>
            <a:ext cx="298480" cy="561710"/>
            <a:chOff x="772328" y="1681844"/>
            <a:chExt cx="298480" cy="561710"/>
          </a:xfrm>
        </p:grpSpPr>
        <p:sp>
          <p:nvSpPr>
            <p:cNvPr id="27" name="TextBox 26">
              <a:extLst>
                <a:ext uri="{FF2B5EF4-FFF2-40B4-BE49-F238E27FC236}">
                  <a16:creationId xmlns:a16="http://schemas.microsoft.com/office/drawing/2014/main" id="{E00E37AB-9A0A-3395-D3EC-08A261ED17C7}"/>
                </a:ext>
              </a:extLst>
            </p:cNvPr>
            <p:cNvSpPr txBox="1"/>
            <p:nvPr/>
          </p:nvSpPr>
          <p:spPr>
            <a:xfrm>
              <a:off x="772328" y="1905000"/>
              <a:ext cx="29848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F</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28" name="Straight Arrow Connector 27">
              <a:extLst>
                <a:ext uri="{FF2B5EF4-FFF2-40B4-BE49-F238E27FC236}">
                  <a16:creationId xmlns:a16="http://schemas.microsoft.com/office/drawing/2014/main" id="{48AC486D-A7B6-F516-DDA4-0CAE2E9CB215}"/>
                </a:ext>
              </a:extLst>
            </p:cNvPr>
            <p:cNvCxnSpPr>
              <a:stCxn id="27"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grpSp>
        <p:nvGrpSpPr>
          <p:cNvPr id="29" name="Group 28">
            <a:extLst>
              <a:ext uri="{FF2B5EF4-FFF2-40B4-BE49-F238E27FC236}">
                <a16:creationId xmlns:a16="http://schemas.microsoft.com/office/drawing/2014/main" id="{44903663-3065-F172-36AF-FEEFB42B8BC4}"/>
              </a:ext>
            </a:extLst>
          </p:cNvPr>
          <p:cNvGrpSpPr/>
          <p:nvPr/>
        </p:nvGrpSpPr>
        <p:grpSpPr>
          <a:xfrm>
            <a:off x="6233963" y="5114718"/>
            <a:ext cx="320922" cy="561710"/>
            <a:chOff x="761107" y="1681844"/>
            <a:chExt cx="320922" cy="561710"/>
          </a:xfrm>
        </p:grpSpPr>
        <p:sp>
          <p:nvSpPr>
            <p:cNvPr id="30" name="TextBox 29">
              <a:extLst>
                <a:ext uri="{FF2B5EF4-FFF2-40B4-BE49-F238E27FC236}">
                  <a16:creationId xmlns:a16="http://schemas.microsoft.com/office/drawing/2014/main" id="{771952B7-A4EE-38D2-57DC-E219F2A385CC}"/>
                </a:ext>
              </a:extLst>
            </p:cNvPr>
            <p:cNvSpPr txBox="1"/>
            <p:nvPr/>
          </p:nvSpPr>
          <p:spPr>
            <a:xfrm>
              <a:off x="761107" y="1905000"/>
              <a:ext cx="320922"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31" name="Straight Arrow Connector 30">
              <a:extLst>
                <a:ext uri="{FF2B5EF4-FFF2-40B4-BE49-F238E27FC236}">
                  <a16:creationId xmlns:a16="http://schemas.microsoft.com/office/drawing/2014/main" id="{DBC15CD6-C5BC-8448-5555-EFC5346FE259}"/>
                </a:ext>
              </a:extLst>
            </p:cNvPr>
            <p:cNvCxnSpPr>
              <a:stCxn id="30"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grpSp>
        <p:nvGrpSpPr>
          <p:cNvPr id="14" name="Group 13">
            <a:extLst>
              <a:ext uri="{FF2B5EF4-FFF2-40B4-BE49-F238E27FC236}">
                <a16:creationId xmlns:a16="http://schemas.microsoft.com/office/drawing/2014/main" id="{D12C3731-35EB-E189-2FE7-107B16F510A7}"/>
              </a:ext>
            </a:extLst>
          </p:cNvPr>
          <p:cNvGrpSpPr/>
          <p:nvPr/>
        </p:nvGrpSpPr>
        <p:grpSpPr>
          <a:xfrm>
            <a:off x="5285358" y="5107889"/>
            <a:ext cx="298480" cy="561710"/>
            <a:chOff x="772328" y="1681844"/>
            <a:chExt cx="298480" cy="561710"/>
          </a:xfrm>
        </p:grpSpPr>
        <p:sp>
          <p:nvSpPr>
            <p:cNvPr id="15" name="TextBox 14">
              <a:extLst>
                <a:ext uri="{FF2B5EF4-FFF2-40B4-BE49-F238E27FC236}">
                  <a16:creationId xmlns:a16="http://schemas.microsoft.com/office/drawing/2014/main" id="{711424EB-D06F-5CAF-65FE-A44132BCF989}"/>
                </a:ext>
              </a:extLst>
            </p:cNvPr>
            <p:cNvSpPr txBox="1"/>
            <p:nvPr/>
          </p:nvSpPr>
          <p:spPr>
            <a:xfrm>
              <a:off x="772328" y="1905000"/>
              <a:ext cx="29848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F</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32" name="Straight Arrow Connector 31">
              <a:extLst>
                <a:ext uri="{FF2B5EF4-FFF2-40B4-BE49-F238E27FC236}">
                  <a16:creationId xmlns:a16="http://schemas.microsoft.com/office/drawing/2014/main" id="{EA6A886C-833E-FD8C-FD8F-CA693A1B1F86}"/>
                </a:ext>
              </a:extLst>
            </p:cNvPr>
            <p:cNvCxnSpPr>
              <a:stCxn id="15"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grpSp>
        <p:nvGrpSpPr>
          <p:cNvPr id="33" name="Group 32">
            <a:extLst>
              <a:ext uri="{FF2B5EF4-FFF2-40B4-BE49-F238E27FC236}">
                <a16:creationId xmlns:a16="http://schemas.microsoft.com/office/drawing/2014/main" id="{3692814B-5476-DDCE-CEF2-379C4601B528}"/>
              </a:ext>
            </a:extLst>
          </p:cNvPr>
          <p:cNvGrpSpPr/>
          <p:nvPr/>
        </p:nvGrpSpPr>
        <p:grpSpPr>
          <a:xfrm>
            <a:off x="5482106" y="5107889"/>
            <a:ext cx="320922" cy="561710"/>
            <a:chOff x="761107" y="1681844"/>
            <a:chExt cx="320922" cy="561710"/>
          </a:xfrm>
        </p:grpSpPr>
        <p:sp>
          <p:nvSpPr>
            <p:cNvPr id="34" name="TextBox 33">
              <a:extLst>
                <a:ext uri="{FF2B5EF4-FFF2-40B4-BE49-F238E27FC236}">
                  <a16:creationId xmlns:a16="http://schemas.microsoft.com/office/drawing/2014/main" id="{3CE6E03F-9632-5286-9BC7-DCAB5AA4C872}"/>
                </a:ext>
              </a:extLst>
            </p:cNvPr>
            <p:cNvSpPr txBox="1"/>
            <p:nvPr/>
          </p:nvSpPr>
          <p:spPr>
            <a:xfrm>
              <a:off x="761107" y="1905000"/>
              <a:ext cx="320922"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35" name="Straight Arrow Connector 34">
              <a:extLst>
                <a:ext uri="{FF2B5EF4-FFF2-40B4-BE49-F238E27FC236}">
                  <a16:creationId xmlns:a16="http://schemas.microsoft.com/office/drawing/2014/main" id="{20B417B0-DB04-2BC7-B9DE-DE4A449D806A}"/>
                </a:ext>
              </a:extLst>
            </p:cNvPr>
            <p:cNvCxnSpPr>
              <a:stCxn id="34"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grpSp>
        <p:nvGrpSpPr>
          <p:cNvPr id="36" name="Group 35">
            <a:extLst>
              <a:ext uri="{FF2B5EF4-FFF2-40B4-BE49-F238E27FC236}">
                <a16:creationId xmlns:a16="http://schemas.microsoft.com/office/drawing/2014/main" id="{98C1E95A-4CF0-48E3-19E5-F08BCD50FB0D}"/>
              </a:ext>
            </a:extLst>
          </p:cNvPr>
          <p:cNvGrpSpPr/>
          <p:nvPr/>
        </p:nvGrpSpPr>
        <p:grpSpPr>
          <a:xfrm>
            <a:off x="6936601" y="5114718"/>
            <a:ext cx="320922" cy="561710"/>
            <a:chOff x="761107" y="1681844"/>
            <a:chExt cx="320922" cy="561710"/>
          </a:xfrm>
        </p:grpSpPr>
        <p:sp>
          <p:nvSpPr>
            <p:cNvPr id="37" name="TextBox 36">
              <a:extLst>
                <a:ext uri="{FF2B5EF4-FFF2-40B4-BE49-F238E27FC236}">
                  <a16:creationId xmlns:a16="http://schemas.microsoft.com/office/drawing/2014/main" id="{A3D58F8E-3A61-C372-7955-7F2F2406ACCA}"/>
                </a:ext>
              </a:extLst>
            </p:cNvPr>
            <p:cNvSpPr txBox="1"/>
            <p:nvPr/>
          </p:nvSpPr>
          <p:spPr>
            <a:xfrm>
              <a:off x="761107" y="1905000"/>
              <a:ext cx="320922"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38" name="Straight Arrow Connector 37">
              <a:extLst>
                <a:ext uri="{FF2B5EF4-FFF2-40B4-BE49-F238E27FC236}">
                  <a16:creationId xmlns:a16="http://schemas.microsoft.com/office/drawing/2014/main" id="{1DD6DF06-CFE1-981B-2D7B-B991130021C9}"/>
                </a:ext>
              </a:extLst>
            </p:cNvPr>
            <p:cNvCxnSpPr>
              <a:stCxn id="37"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grpSp>
        <p:nvGrpSpPr>
          <p:cNvPr id="39" name="Group 38">
            <a:extLst>
              <a:ext uri="{FF2B5EF4-FFF2-40B4-BE49-F238E27FC236}">
                <a16:creationId xmlns:a16="http://schemas.microsoft.com/office/drawing/2014/main" id="{94E8FC33-1BA5-7878-F1D4-FDA456B8D6FB}"/>
              </a:ext>
            </a:extLst>
          </p:cNvPr>
          <p:cNvGrpSpPr/>
          <p:nvPr/>
        </p:nvGrpSpPr>
        <p:grpSpPr>
          <a:xfrm>
            <a:off x="7655487" y="5125254"/>
            <a:ext cx="320922" cy="561710"/>
            <a:chOff x="761107" y="1681844"/>
            <a:chExt cx="320922" cy="561710"/>
          </a:xfrm>
        </p:grpSpPr>
        <p:sp>
          <p:nvSpPr>
            <p:cNvPr id="40" name="TextBox 39">
              <a:extLst>
                <a:ext uri="{FF2B5EF4-FFF2-40B4-BE49-F238E27FC236}">
                  <a16:creationId xmlns:a16="http://schemas.microsoft.com/office/drawing/2014/main" id="{82AB8AA7-7264-07FA-A050-D4DCE3049372}"/>
                </a:ext>
              </a:extLst>
            </p:cNvPr>
            <p:cNvSpPr txBox="1"/>
            <p:nvPr/>
          </p:nvSpPr>
          <p:spPr>
            <a:xfrm>
              <a:off x="761107" y="1905000"/>
              <a:ext cx="320922"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41" name="Straight Arrow Connector 40">
              <a:extLst>
                <a:ext uri="{FF2B5EF4-FFF2-40B4-BE49-F238E27FC236}">
                  <a16:creationId xmlns:a16="http://schemas.microsoft.com/office/drawing/2014/main" id="{C82F8BF6-1282-E876-0174-7006695912F4}"/>
                </a:ext>
              </a:extLst>
            </p:cNvPr>
            <p:cNvCxnSpPr>
              <a:stCxn id="40"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sp>
        <p:nvSpPr>
          <p:cNvPr id="42" name="TextBox 41">
            <a:extLst>
              <a:ext uri="{FF2B5EF4-FFF2-40B4-BE49-F238E27FC236}">
                <a16:creationId xmlns:a16="http://schemas.microsoft.com/office/drawing/2014/main" id="{35DB4B1F-A20B-FA42-96CF-1CB0E070F0B8}"/>
              </a:ext>
            </a:extLst>
          </p:cNvPr>
          <p:cNvSpPr txBox="1"/>
          <p:nvPr/>
        </p:nvSpPr>
        <p:spPr>
          <a:xfrm>
            <a:off x="152401" y="1019069"/>
            <a:ext cx="11894966" cy="830997"/>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effectLst/>
                <a:latin typeface="Cambria" panose="02040503050406030204" pitchFamily="18" charset="0"/>
                <a:ea typeface="Cambria" panose="02040503050406030204" pitchFamily="18" charset="0"/>
              </a:rPr>
              <a:t>We start from vertex 1, the BFS algorithm starts by putting it in the Visited list and putting all its adjacent vertices in the queue.</a:t>
            </a:r>
            <a:endParaRPr lang="en-IN"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5428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3"/>
                                        </p:tgtEl>
                                        <p:attrNameLst>
                                          <p:attrName>fillcolor</p:attrName>
                                        </p:attrNameLst>
                                      </p:cBhvr>
                                      <p:to>
                                        <a:schemeClr val="accent2"/>
                                      </p:to>
                                    </p:animClr>
                                    <p:set>
                                      <p:cBhvr>
                                        <p:cTn id="7" dur="10" fill="hold"/>
                                        <p:tgtEl>
                                          <p:spTgt spid="3"/>
                                        </p:tgtEl>
                                        <p:attrNameLst>
                                          <p:attrName>fill.type</p:attrName>
                                        </p:attrNameLst>
                                      </p:cBhvr>
                                      <p:to>
                                        <p:strVal val="solid"/>
                                      </p:to>
                                    </p:set>
                                    <p:set>
                                      <p:cBhvr>
                                        <p:cTn id="8" dur="10" fill="hold"/>
                                        <p:tgtEl>
                                          <p:spTgt spid="3"/>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wipe(up)">
                                      <p:cBhvr>
                                        <p:cTn id="13" dur="500"/>
                                        <p:tgtEl>
                                          <p:spTgt spid="9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up)">
                                      <p:cBhvr>
                                        <p:cTn id="18" dur="500"/>
                                        <p:tgtEl>
                                          <p:spTgt spid="24"/>
                                        </p:tgtEl>
                                      </p:cBhvr>
                                    </p:animEffect>
                                  </p:childTnLst>
                                </p:cTn>
                              </p:par>
                              <p:par>
                                <p:cTn id="19" presetID="1" presetClass="exit" presetSubtype="0" fill="hold"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par>
                                <p:cTn id="32" presetID="1" presetClass="exit" presetSubtype="0" fill="hold" nodeType="withEffect">
                                  <p:stCondLst>
                                    <p:cond delay="0"/>
                                  </p:stCondLst>
                                  <p:childTnLst>
                                    <p:set>
                                      <p:cBhvr>
                                        <p:cTn id="33" dur="1" fill="hold">
                                          <p:stCondLst>
                                            <p:cond delay="0"/>
                                          </p:stCondLst>
                                        </p:cTn>
                                        <p:tgtEl>
                                          <p:spTgt spid="29"/>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up)">
                                      <p:cBhvr>
                                        <p:cTn id="40" dur="500"/>
                                        <p:tgtEl>
                                          <p:spTgt spid="22"/>
                                        </p:tgtEl>
                                      </p:cBhvr>
                                    </p:animEffect>
                                  </p:childTnLst>
                                </p:cTn>
                              </p:par>
                              <p:par>
                                <p:cTn id="41" presetID="1" presetClass="exit" presetSubtype="0" fill="hold" nodeType="withEffect">
                                  <p:stCondLst>
                                    <p:cond delay="0"/>
                                  </p:stCondLst>
                                  <p:childTnLst>
                                    <p:set>
                                      <p:cBhvr>
                                        <p:cTn id="42" dur="1" fill="hold">
                                          <p:stCondLst>
                                            <p:cond delay="0"/>
                                          </p:stCondLst>
                                        </p:cTn>
                                        <p:tgtEl>
                                          <p:spTgt spid="36"/>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22" grpId="0" animBg="1"/>
      <p:bldP spid="24" grpId="0" animBg="1"/>
      <p:bldP spid="2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b="1" dirty="0">
                <a:solidFill>
                  <a:srgbClr val="00A4B6"/>
                </a:solidFill>
                <a:latin typeface="Proxima Nova"/>
                <a:ea typeface="Proxima Nova"/>
                <a:cs typeface="Proxima Nova"/>
                <a:sym typeface="Proxima Nova"/>
              </a:rPr>
              <a:t>Breadth First Search (BFS) Example - 1</a:t>
            </a:r>
          </a:p>
        </p:txBody>
      </p:sp>
      <p:sp>
        <p:nvSpPr>
          <p:cNvPr id="3" name="Oval 2">
            <a:extLst>
              <a:ext uri="{FF2B5EF4-FFF2-40B4-BE49-F238E27FC236}">
                <a16:creationId xmlns:a16="http://schemas.microsoft.com/office/drawing/2014/main" id="{1611EEDC-7CBE-88B7-6B96-C6A74B8DE38B}"/>
              </a:ext>
            </a:extLst>
          </p:cNvPr>
          <p:cNvSpPr/>
          <p:nvPr/>
        </p:nvSpPr>
        <p:spPr>
          <a:xfrm>
            <a:off x="472811" y="2196553"/>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1</a:t>
            </a:r>
          </a:p>
        </p:txBody>
      </p:sp>
      <p:sp>
        <p:nvSpPr>
          <p:cNvPr id="5" name="Oval 4">
            <a:extLst>
              <a:ext uri="{FF2B5EF4-FFF2-40B4-BE49-F238E27FC236}">
                <a16:creationId xmlns:a16="http://schemas.microsoft.com/office/drawing/2014/main" id="{3846CB07-85AF-2167-2EE5-C325FDFA2DCD}"/>
              </a:ext>
            </a:extLst>
          </p:cNvPr>
          <p:cNvSpPr/>
          <p:nvPr/>
        </p:nvSpPr>
        <p:spPr>
          <a:xfrm>
            <a:off x="472811" y="4449856"/>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2</a:t>
            </a:r>
          </a:p>
        </p:txBody>
      </p:sp>
      <p:sp>
        <p:nvSpPr>
          <p:cNvPr id="6" name="Oval 5">
            <a:extLst>
              <a:ext uri="{FF2B5EF4-FFF2-40B4-BE49-F238E27FC236}">
                <a16:creationId xmlns:a16="http://schemas.microsoft.com/office/drawing/2014/main" id="{75F330B5-5A49-7498-784D-D668674DE4DD}"/>
              </a:ext>
            </a:extLst>
          </p:cNvPr>
          <p:cNvSpPr/>
          <p:nvPr/>
        </p:nvSpPr>
        <p:spPr>
          <a:xfrm>
            <a:off x="1679570" y="3351640"/>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3</a:t>
            </a:r>
          </a:p>
        </p:txBody>
      </p:sp>
      <p:sp>
        <p:nvSpPr>
          <p:cNvPr id="7" name="Oval 6">
            <a:extLst>
              <a:ext uri="{FF2B5EF4-FFF2-40B4-BE49-F238E27FC236}">
                <a16:creationId xmlns:a16="http://schemas.microsoft.com/office/drawing/2014/main" id="{22E0FB7C-742E-8655-F542-A9186AAFE823}"/>
              </a:ext>
            </a:extLst>
          </p:cNvPr>
          <p:cNvSpPr/>
          <p:nvPr/>
        </p:nvSpPr>
        <p:spPr>
          <a:xfrm>
            <a:off x="2786720" y="2196553"/>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4</a:t>
            </a:r>
          </a:p>
        </p:txBody>
      </p:sp>
      <p:sp>
        <p:nvSpPr>
          <p:cNvPr id="8" name="Oval 7">
            <a:extLst>
              <a:ext uri="{FF2B5EF4-FFF2-40B4-BE49-F238E27FC236}">
                <a16:creationId xmlns:a16="http://schemas.microsoft.com/office/drawing/2014/main" id="{E826E687-F61B-2F8E-5D86-7287206940CB}"/>
              </a:ext>
            </a:extLst>
          </p:cNvPr>
          <p:cNvSpPr/>
          <p:nvPr/>
        </p:nvSpPr>
        <p:spPr>
          <a:xfrm>
            <a:off x="2786720" y="4449856"/>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5</a:t>
            </a:r>
          </a:p>
        </p:txBody>
      </p:sp>
      <p:cxnSp>
        <p:nvCxnSpPr>
          <p:cNvPr id="9" name="Straight Connector 8">
            <a:extLst>
              <a:ext uri="{FF2B5EF4-FFF2-40B4-BE49-F238E27FC236}">
                <a16:creationId xmlns:a16="http://schemas.microsoft.com/office/drawing/2014/main" id="{A8375E66-05EC-FEDB-F541-3450BFC33B75}"/>
              </a:ext>
            </a:extLst>
          </p:cNvPr>
          <p:cNvCxnSpPr>
            <a:cxnSpLocks/>
            <a:stCxn id="3" idx="4"/>
            <a:endCxn id="5" idx="0"/>
          </p:cNvCxnSpPr>
          <p:nvPr/>
        </p:nvCxnSpPr>
        <p:spPr>
          <a:xfrm>
            <a:off x="847211" y="2945353"/>
            <a:ext cx="0" cy="1504503"/>
          </a:xfrm>
          <a:prstGeom prst="line">
            <a:avLst/>
          </a:prstGeom>
          <a:noFill/>
          <a:ln w="28575" cap="flat" cmpd="sng" algn="ctr">
            <a:solidFill>
              <a:srgbClr val="B84742"/>
            </a:solidFill>
            <a:prstDash val="solid"/>
            <a:miter lim="800000"/>
          </a:ln>
          <a:effectLst/>
        </p:spPr>
      </p:cxnSp>
      <p:cxnSp>
        <p:nvCxnSpPr>
          <p:cNvPr id="10" name="Straight Connector 9">
            <a:extLst>
              <a:ext uri="{FF2B5EF4-FFF2-40B4-BE49-F238E27FC236}">
                <a16:creationId xmlns:a16="http://schemas.microsoft.com/office/drawing/2014/main" id="{E372C7B6-85B3-31A6-EB50-A04B9CE264D6}"/>
              </a:ext>
            </a:extLst>
          </p:cNvPr>
          <p:cNvCxnSpPr>
            <a:cxnSpLocks/>
            <a:stCxn id="6" idx="5"/>
            <a:endCxn id="8" idx="1"/>
          </p:cNvCxnSpPr>
          <p:nvPr/>
        </p:nvCxnSpPr>
        <p:spPr>
          <a:xfrm>
            <a:off x="2318711" y="3990781"/>
            <a:ext cx="577668" cy="568734"/>
          </a:xfrm>
          <a:prstGeom prst="line">
            <a:avLst/>
          </a:prstGeom>
          <a:noFill/>
          <a:ln w="28575" cap="flat" cmpd="sng" algn="ctr">
            <a:solidFill>
              <a:srgbClr val="B84742"/>
            </a:solidFill>
            <a:prstDash val="solid"/>
            <a:miter lim="800000"/>
          </a:ln>
          <a:effectLst/>
        </p:spPr>
      </p:cxnSp>
      <p:cxnSp>
        <p:nvCxnSpPr>
          <p:cNvPr id="11" name="Straight Connector 10">
            <a:extLst>
              <a:ext uri="{FF2B5EF4-FFF2-40B4-BE49-F238E27FC236}">
                <a16:creationId xmlns:a16="http://schemas.microsoft.com/office/drawing/2014/main" id="{5EC55E54-9F3F-84C1-35DB-7DFE00AD9CB9}"/>
              </a:ext>
            </a:extLst>
          </p:cNvPr>
          <p:cNvCxnSpPr>
            <a:cxnSpLocks/>
            <a:stCxn id="3" idx="5"/>
            <a:endCxn id="6" idx="1"/>
          </p:cNvCxnSpPr>
          <p:nvPr/>
        </p:nvCxnSpPr>
        <p:spPr>
          <a:xfrm>
            <a:off x="1111952" y="2835694"/>
            <a:ext cx="677277" cy="625605"/>
          </a:xfrm>
          <a:prstGeom prst="line">
            <a:avLst/>
          </a:prstGeom>
          <a:noFill/>
          <a:ln w="28575" cap="flat" cmpd="sng" algn="ctr">
            <a:solidFill>
              <a:srgbClr val="B84742"/>
            </a:solidFill>
            <a:prstDash val="solid"/>
            <a:miter lim="800000"/>
          </a:ln>
          <a:effectLst/>
        </p:spPr>
      </p:cxnSp>
      <p:cxnSp>
        <p:nvCxnSpPr>
          <p:cNvPr id="12" name="Straight Connector 11">
            <a:extLst>
              <a:ext uri="{FF2B5EF4-FFF2-40B4-BE49-F238E27FC236}">
                <a16:creationId xmlns:a16="http://schemas.microsoft.com/office/drawing/2014/main" id="{B28E902C-A258-EBD5-FB11-63FA912245F7}"/>
              </a:ext>
            </a:extLst>
          </p:cNvPr>
          <p:cNvCxnSpPr>
            <a:cxnSpLocks/>
            <a:stCxn id="3" idx="6"/>
            <a:endCxn id="7" idx="2"/>
          </p:cNvCxnSpPr>
          <p:nvPr/>
        </p:nvCxnSpPr>
        <p:spPr>
          <a:xfrm>
            <a:off x="1221611" y="2570953"/>
            <a:ext cx="1565109" cy="0"/>
          </a:xfrm>
          <a:prstGeom prst="line">
            <a:avLst/>
          </a:prstGeom>
          <a:noFill/>
          <a:ln w="28575" cap="flat" cmpd="sng" algn="ctr">
            <a:solidFill>
              <a:srgbClr val="B84742"/>
            </a:solidFill>
            <a:prstDash val="solid"/>
            <a:miter lim="800000"/>
          </a:ln>
          <a:effectLst/>
        </p:spPr>
      </p:cxnSp>
      <p:sp>
        <p:nvSpPr>
          <p:cNvPr id="88" name="Rectangle 87">
            <a:extLst>
              <a:ext uri="{FF2B5EF4-FFF2-40B4-BE49-F238E27FC236}">
                <a16:creationId xmlns:a16="http://schemas.microsoft.com/office/drawing/2014/main" id="{8CC85F8D-450A-3036-8385-EB608D203536}"/>
              </a:ext>
            </a:extLst>
          </p:cNvPr>
          <p:cNvSpPr/>
          <p:nvPr/>
        </p:nvSpPr>
        <p:spPr>
          <a:xfrm>
            <a:off x="5920091"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89" name="Rectangle 88">
            <a:extLst>
              <a:ext uri="{FF2B5EF4-FFF2-40B4-BE49-F238E27FC236}">
                <a16:creationId xmlns:a16="http://schemas.microsoft.com/office/drawing/2014/main" id="{3669FA27-69FD-EE51-61C7-A73DF26C29D1}"/>
              </a:ext>
            </a:extLst>
          </p:cNvPr>
          <p:cNvSpPr/>
          <p:nvPr/>
        </p:nvSpPr>
        <p:spPr>
          <a:xfrm>
            <a:off x="6622728"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0" name="Rectangle 89">
            <a:extLst>
              <a:ext uri="{FF2B5EF4-FFF2-40B4-BE49-F238E27FC236}">
                <a16:creationId xmlns:a16="http://schemas.microsoft.com/office/drawing/2014/main" id="{A8D143BA-E575-9879-4F63-4C340FED4351}"/>
              </a:ext>
            </a:extLst>
          </p:cNvPr>
          <p:cNvSpPr/>
          <p:nvPr/>
        </p:nvSpPr>
        <p:spPr>
          <a:xfrm>
            <a:off x="7327816"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1" name="Rectangle 90">
            <a:extLst>
              <a:ext uri="{FF2B5EF4-FFF2-40B4-BE49-F238E27FC236}">
                <a16:creationId xmlns:a16="http://schemas.microsoft.com/office/drawing/2014/main" id="{DBBBCD5E-7029-F22C-F51E-577D4AC8828C}"/>
              </a:ext>
            </a:extLst>
          </p:cNvPr>
          <p:cNvSpPr/>
          <p:nvPr/>
        </p:nvSpPr>
        <p:spPr>
          <a:xfrm>
            <a:off x="8037776"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2" name="Rectangle 91">
            <a:extLst>
              <a:ext uri="{FF2B5EF4-FFF2-40B4-BE49-F238E27FC236}">
                <a16:creationId xmlns:a16="http://schemas.microsoft.com/office/drawing/2014/main" id="{02DF9E25-CEF4-3B0F-5432-7A12DC229F88}"/>
              </a:ext>
            </a:extLst>
          </p:cNvPr>
          <p:cNvSpPr/>
          <p:nvPr/>
        </p:nvSpPr>
        <p:spPr>
          <a:xfrm>
            <a:off x="8748976"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3" name="TextBox 92">
            <a:extLst>
              <a:ext uri="{FF2B5EF4-FFF2-40B4-BE49-F238E27FC236}">
                <a16:creationId xmlns:a16="http://schemas.microsoft.com/office/drawing/2014/main" id="{FAB2DDC9-3324-4860-2782-2028A8A4E746}"/>
              </a:ext>
            </a:extLst>
          </p:cNvPr>
          <p:cNvSpPr txBox="1"/>
          <p:nvPr/>
        </p:nvSpPr>
        <p:spPr>
          <a:xfrm>
            <a:off x="5695544" y="1683748"/>
            <a:ext cx="340158" cy="461665"/>
          </a:xfrm>
          <a:prstGeom prst="rect">
            <a:avLst/>
          </a:prstGeom>
          <a:noFill/>
        </p:spPr>
        <p:txBody>
          <a:bodyPr wrap="none" rtlCol="0">
            <a:spAutoFit/>
          </a:bodyPr>
          <a:lstStyle/>
          <a:p>
            <a:pPr>
              <a:buClrTx/>
              <a:buFontTx/>
              <a:buNone/>
            </a:pPr>
            <a:r>
              <a:rPr lang="en-IN" sz="2400" b="1" kern="1200" dirty="0">
                <a:solidFill>
                  <a:prstClr val="white"/>
                </a:solidFill>
                <a:latin typeface="Roboto Condensed"/>
                <a:ea typeface="+mn-ea"/>
                <a:cs typeface="+mn-cs"/>
              </a:rPr>
              <a:t>5</a:t>
            </a:r>
            <a:endParaRPr lang="en-US" sz="2400" b="1" kern="1200" dirty="0">
              <a:solidFill>
                <a:prstClr val="white"/>
              </a:solidFill>
              <a:latin typeface="Roboto Condensed"/>
              <a:ea typeface="+mn-ea"/>
              <a:cs typeface="+mn-cs"/>
            </a:endParaRPr>
          </a:p>
        </p:txBody>
      </p:sp>
      <p:sp>
        <p:nvSpPr>
          <p:cNvPr id="94" name="Rectangle 93">
            <a:extLst>
              <a:ext uri="{FF2B5EF4-FFF2-40B4-BE49-F238E27FC236}">
                <a16:creationId xmlns:a16="http://schemas.microsoft.com/office/drawing/2014/main" id="{5EA2C49E-8C27-85DE-8A37-1259932F4FB1}"/>
              </a:ext>
            </a:extLst>
          </p:cNvPr>
          <p:cNvSpPr/>
          <p:nvPr/>
        </p:nvSpPr>
        <p:spPr>
          <a:xfrm>
            <a:off x="5920091" y="2937550"/>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1</a:t>
            </a:r>
            <a:endParaRPr lang="en-US" sz="2400" b="1" kern="1200" dirty="0">
              <a:solidFill>
                <a:prstClr val="white"/>
              </a:solidFill>
              <a:latin typeface="Roboto Condensed"/>
              <a:ea typeface="+mn-ea"/>
              <a:cs typeface="+mn-cs"/>
            </a:endParaRPr>
          </a:p>
        </p:txBody>
      </p:sp>
      <p:sp>
        <p:nvSpPr>
          <p:cNvPr id="97" name="TextBox 96">
            <a:extLst>
              <a:ext uri="{FF2B5EF4-FFF2-40B4-BE49-F238E27FC236}">
                <a16:creationId xmlns:a16="http://schemas.microsoft.com/office/drawing/2014/main" id="{CCDC2597-40CC-05B9-EFDF-9B38B454B470}"/>
              </a:ext>
            </a:extLst>
          </p:cNvPr>
          <p:cNvSpPr txBox="1"/>
          <p:nvPr/>
        </p:nvSpPr>
        <p:spPr>
          <a:xfrm>
            <a:off x="6846025" y="3553979"/>
            <a:ext cx="1686680" cy="379656"/>
          </a:xfrm>
          <a:prstGeom prst="rect">
            <a:avLst/>
          </a:prstGeom>
          <a:noFill/>
        </p:spPr>
        <p:txBody>
          <a:bodyPr wrap="none" rtlCol="0">
            <a:spAutoFit/>
          </a:bodyPr>
          <a:lstStyle/>
          <a:p>
            <a:r>
              <a:rPr lang="en-IN" b="1" dirty="0">
                <a:solidFill>
                  <a:srgbClr val="0070C0"/>
                </a:solidFill>
                <a:latin typeface="Cambria" panose="02040503050406030204" pitchFamily="18" charset="0"/>
                <a:ea typeface="Cambria" panose="02040503050406030204" pitchFamily="18" charset="0"/>
              </a:rPr>
              <a:t>Visited Nodes</a:t>
            </a:r>
          </a:p>
        </p:txBody>
      </p:sp>
      <p:cxnSp>
        <p:nvCxnSpPr>
          <p:cNvPr id="13" name="Straight Connector 12">
            <a:extLst>
              <a:ext uri="{FF2B5EF4-FFF2-40B4-BE49-F238E27FC236}">
                <a16:creationId xmlns:a16="http://schemas.microsoft.com/office/drawing/2014/main" id="{7618C905-3B43-8FA4-644A-3D443A768E96}"/>
              </a:ext>
            </a:extLst>
          </p:cNvPr>
          <p:cNvCxnSpPr>
            <a:cxnSpLocks/>
            <a:stCxn id="5" idx="7"/>
            <a:endCxn id="6" idx="3"/>
          </p:cNvCxnSpPr>
          <p:nvPr/>
        </p:nvCxnSpPr>
        <p:spPr>
          <a:xfrm flipV="1">
            <a:off x="1111952" y="3990781"/>
            <a:ext cx="677277" cy="568734"/>
          </a:xfrm>
          <a:prstGeom prst="line">
            <a:avLst/>
          </a:prstGeom>
          <a:noFill/>
          <a:ln w="28575" cap="flat" cmpd="sng" algn="ctr">
            <a:solidFill>
              <a:srgbClr val="B84742"/>
            </a:solidFill>
            <a:prstDash val="solid"/>
            <a:miter lim="800000"/>
          </a:ln>
          <a:effectLst/>
        </p:spPr>
      </p:cxnSp>
      <p:sp>
        <p:nvSpPr>
          <p:cNvPr id="16" name="Rectangle 15">
            <a:extLst>
              <a:ext uri="{FF2B5EF4-FFF2-40B4-BE49-F238E27FC236}">
                <a16:creationId xmlns:a16="http://schemas.microsoft.com/office/drawing/2014/main" id="{57A84F34-8629-63F6-0A88-A60E59FAA5DA}"/>
              </a:ext>
            </a:extLst>
          </p:cNvPr>
          <p:cNvSpPr/>
          <p:nvPr/>
        </p:nvSpPr>
        <p:spPr>
          <a:xfrm>
            <a:off x="5926040"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17" name="Rectangle 16">
            <a:extLst>
              <a:ext uri="{FF2B5EF4-FFF2-40B4-BE49-F238E27FC236}">
                <a16:creationId xmlns:a16="http://schemas.microsoft.com/office/drawing/2014/main" id="{45FA6801-8F3E-91B4-90A4-6DA051D43FE8}"/>
              </a:ext>
            </a:extLst>
          </p:cNvPr>
          <p:cNvSpPr/>
          <p:nvPr/>
        </p:nvSpPr>
        <p:spPr>
          <a:xfrm>
            <a:off x="6628677"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18" name="Rectangle 17">
            <a:extLst>
              <a:ext uri="{FF2B5EF4-FFF2-40B4-BE49-F238E27FC236}">
                <a16:creationId xmlns:a16="http://schemas.microsoft.com/office/drawing/2014/main" id="{E2C6C8CC-2893-54A0-07B1-4AA77005188D}"/>
              </a:ext>
            </a:extLst>
          </p:cNvPr>
          <p:cNvSpPr/>
          <p:nvPr/>
        </p:nvSpPr>
        <p:spPr>
          <a:xfrm>
            <a:off x="7333765"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19" name="Rectangle 18">
            <a:extLst>
              <a:ext uri="{FF2B5EF4-FFF2-40B4-BE49-F238E27FC236}">
                <a16:creationId xmlns:a16="http://schemas.microsoft.com/office/drawing/2014/main" id="{74890FA2-0205-B45C-C97B-0C6F06DAF719}"/>
              </a:ext>
            </a:extLst>
          </p:cNvPr>
          <p:cNvSpPr/>
          <p:nvPr/>
        </p:nvSpPr>
        <p:spPr>
          <a:xfrm>
            <a:off x="8043725"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20" name="Rectangle 19">
            <a:extLst>
              <a:ext uri="{FF2B5EF4-FFF2-40B4-BE49-F238E27FC236}">
                <a16:creationId xmlns:a16="http://schemas.microsoft.com/office/drawing/2014/main" id="{96E5410C-AA5A-A3D6-0898-0E3A7CC37512}"/>
              </a:ext>
            </a:extLst>
          </p:cNvPr>
          <p:cNvSpPr/>
          <p:nvPr/>
        </p:nvSpPr>
        <p:spPr>
          <a:xfrm>
            <a:off x="8754925"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22" name="Rectangle 21">
            <a:extLst>
              <a:ext uri="{FF2B5EF4-FFF2-40B4-BE49-F238E27FC236}">
                <a16:creationId xmlns:a16="http://schemas.microsoft.com/office/drawing/2014/main" id="{0A0D1982-FDC2-CAC7-9019-DDD3FB3609FA}"/>
              </a:ext>
            </a:extLst>
          </p:cNvPr>
          <p:cNvSpPr/>
          <p:nvPr/>
        </p:nvSpPr>
        <p:spPr>
          <a:xfrm>
            <a:off x="7336577" y="4498785"/>
            <a:ext cx="707145"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4</a:t>
            </a:r>
            <a:endParaRPr lang="en-US" sz="2400" b="1" kern="1200" dirty="0">
              <a:solidFill>
                <a:prstClr val="white"/>
              </a:solidFill>
              <a:latin typeface="Roboto Condensed"/>
              <a:ea typeface="+mn-ea"/>
              <a:cs typeface="+mn-cs"/>
            </a:endParaRPr>
          </a:p>
        </p:txBody>
      </p:sp>
      <p:sp>
        <p:nvSpPr>
          <p:cNvPr id="24" name="Rectangle 23">
            <a:extLst>
              <a:ext uri="{FF2B5EF4-FFF2-40B4-BE49-F238E27FC236}">
                <a16:creationId xmlns:a16="http://schemas.microsoft.com/office/drawing/2014/main" id="{898DA24C-404E-81D8-F377-AA34C47AFBE5}"/>
              </a:ext>
            </a:extLst>
          </p:cNvPr>
          <p:cNvSpPr/>
          <p:nvPr/>
        </p:nvSpPr>
        <p:spPr>
          <a:xfrm>
            <a:off x="5928852" y="4498289"/>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2</a:t>
            </a:r>
            <a:endParaRPr lang="en-US" sz="2400" b="1" kern="1200" dirty="0">
              <a:solidFill>
                <a:prstClr val="white"/>
              </a:solidFill>
              <a:latin typeface="Roboto Condensed"/>
              <a:ea typeface="+mn-ea"/>
              <a:cs typeface="+mn-cs"/>
            </a:endParaRPr>
          </a:p>
        </p:txBody>
      </p:sp>
      <p:sp>
        <p:nvSpPr>
          <p:cNvPr id="25" name="Rectangle 24">
            <a:extLst>
              <a:ext uri="{FF2B5EF4-FFF2-40B4-BE49-F238E27FC236}">
                <a16:creationId xmlns:a16="http://schemas.microsoft.com/office/drawing/2014/main" id="{07AB3D4D-BA90-03DB-F7B1-56E19981DD59}"/>
              </a:ext>
            </a:extLst>
          </p:cNvPr>
          <p:cNvSpPr/>
          <p:nvPr/>
        </p:nvSpPr>
        <p:spPr>
          <a:xfrm>
            <a:off x="6639432" y="4498289"/>
            <a:ext cx="700445"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3</a:t>
            </a:r>
            <a:endParaRPr lang="en-US" sz="2400" b="1" kern="1200" dirty="0">
              <a:solidFill>
                <a:prstClr val="white"/>
              </a:solidFill>
              <a:latin typeface="Roboto Condensed"/>
              <a:ea typeface="+mn-ea"/>
              <a:cs typeface="+mn-cs"/>
            </a:endParaRPr>
          </a:p>
        </p:txBody>
      </p:sp>
      <p:grpSp>
        <p:nvGrpSpPr>
          <p:cNvPr id="14" name="Group 13">
            <a:extLst>
              <a:ext uri="{FF2B5EF4-FFF2-40B4-BE49-F238E27FC236}">
                <a16:creationId xmlns:a16="http://schemas.microsoft.com/office/drawing/2014/main" id="{F085B837-C875-1F6F-50D4-1E1383F1385D}"/>
              </a:ext>
            </a:extLst>
          </p:cNvPr>
          <p:cNvGrpSpPr/>
          <p:nvPr/>
        </p:nvGrpSpPr>
        <p:grpSpPr>
          <a:xfrm>
            <a:off x="6006208" y="5107889"/>
            <a:ext cx="298480" cy="561710"/>
            <a:chOff x="772328" y="1681844"/>
            <a:chExt cx="298480" cy="561710"/>
          </a:xfrm>
        </p:grpSpPr>
        <p:sp>
          <p:nvSpPr>
            <p:cNvPr id="15" name="TextBox 14">
              <a:extLst>
                <a:ext uri="{FF2B5EF4-FFF2-40B4-BE49-F238E27FC236}">
                  <a16:creationId xmlns:a16="http://schemas.microsoft.com/office/drawing/2014/main" id="{ACA1E08F-CE36-241F-4E6B-7F7718DA6472}"/>
                </a:ext>
              </a:extLst>
            </p:cNvPr>
            <p:cNvSpPr txBox="1"/>
            <p:nvPr/>
          </p:nvSpPr>
          <p:spPr>
            <a:xfrm>
              <a:off x="772328" y="1905000"/>
              <a:ext cx="29848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F</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21" name="Straight Arrow Connector 20">
              <a:extLst>
                <a:ext uri="{FF2B5EF4-FFF2-40B4-BE49-F238E27FC236}">
                  <a16:creationId xmlns:a16="http://schemas.microsoft.com/office/drawing/2014/main" id="{63AC4B2C-F7D0-69AF-7DAB-BAD171562105}"/>
                </a:ext>
              </a:extLst>
            </p:cNvPr>
            <p:cNvCxnSpPr>
              <a:stCxn id="15"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grpSp>
        <p:nvGrpSpPr>
          <p:cNvPr id="23" name="Group 22">
            <a:extLst>
              <a:ext uri="{FF2B5EF4-FFF2-40B4-BE49-F238E27FC236}">
                <a16:creationId xmlns:a16="http://schemas.microsoft.com/office/drawing/2014/main" id="{4D6C48D0-672F-F136-E525-04AB9A920DF9}"/>
              </a:ext>
            </a:extLst>
          </p:cNvPr>
          <p:cNvGrpSpPr/>
          <p:nvPr/>
        </p:nvGrpSpPr>
        <p:grpSpPr>
          <a:xfrm>
            <a:off x="7655487" y="5125254"/>
            <a:ext cx="320922" cy="561710"/>
            <a:chOff x="761107" y="1681844"/>
            <a:chExt cx="320922" cy="561710"/>
          </a:xfrm>
        </p:grpSpPr>
        <p:sp>
          <p:nvSpPr>
            <p:cNvPr id="32" name="TextBox 31">
              <a:extLst>
                <a:ext uri="{FF2B5EF4-FFF2-40B4-BE49-F238E27FC236}">
                  <a16:creationId xmlns:a16="http://schemas.microsoft.com/office/drawing/2014/main" id="{04851445-D7D9-E1E6-4089-9F66C6692C72}"/>
                </a:ext>
              </a:extLst>
            </p:cNvPr>
            <p:cNvSpPr txBox="1"/>
            <p:nvPr/>
          </p:nvSpPr>
          <p:spPr>
            <a:xfrm>
              <a:off x="761107" y="1905000"/>
              <a:ext cx="320922"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33" name="Straight Arrow Connector 32">
              <a:extLst>
                <a:ext uri="{FF2B5EF4-FFF2-40B4-BE49-F238E27FC236}">
                  <a16:creationId xmlns:a16="http://schemas.microsoft.com/office/drawing/2014/main" id="{D9088854-6937-8527-34BB-14AAD8A0265C}"/>
                </a:ext>
              </a:extLst>
            </p:cNvPr>
            <p:cNvCxnSpPr>
              <a:stCxn id="32"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sp>
        <p:nvSpPr>
          <p:cNvPr id="34" name="Rectangle 33">
            <a:extLst>
              <a:ext uri="{FF2B5EF4-FFF2-40B4-BE49-F238E27FC236}">
                <a16:creationId xmlns:a16="http://schemas.microsoft.com/office/drawing/2014/main" id="{71A4FAC8-6507-0112-BD85-B39B99022494}"/>
              </a:ext>
            </a:extLst>
          </p:cNvPr>
          <p:cNvSpPr/>
          <p:nvPr/>
        </p:nvSpPr>
        <p:spPr>
          <a:xfrm>
            <a:off x="6628923" y="2937550"/>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2</a:t>
            </a:r>
            <a:endParaRPr lang="en-US" sz="2400" b="1" kern="1200" dirty="0">
              <a:solidFill>
                <a:prstClr val="white"/>
              </a:solidFill>
              <a:latin typeface="Roboto Condensed"/>
              <a:ea typeface="+mn-ea"/>
              <a:cs typeface="+mn-cs"/>
            </a:endParaRPr>
          </a:p>
        </p:txBody>
      </p:sp>
      <p:grpSp>
        <p:nvGrpSpPr>
          <p:cNvPr id="35" name="Group 34">
            <a:extLst>
              <a:ext uri="{FF2B5EF4-FFF2-40B4-BE49-F238E27FC236}">
                <a16:creationId xmlns:a16="http://schemas.microsoft.com/office/drawing/2014/main" id="{A405CF05-8BF2-8F04-5D38-3DF1EDA13F17}"/>
              </a:ext>
            </a:extLst>
          </p:cNvPr>
          <p:cNvGrpSpPr/>
          <p:nvPr/>
        </p:nvGrpSpPr>
        <p:grpSpPr>
          <a:xfrm>
            <a:off x="6622728" y="5125254"/>
            <a:ext cx="298480" cy="561710"/>
            <a:chOff x="772328" y="1681844"/>
            <a:chExt cx="298480" cy="561710"/>
          </a:xfrm>
        </p:grpSpPr>
        <p:sp>
          <p:nvSpPr>
            <p:cNvPr id="36" name="TextBox 35">
              <a:extLst>
                <a:ext uri="{FF2B5EF4-FFF2-40B4-BE49-F238E27FC236}">
                  <a16:creationId xmlns:a16="http://schemas.microsoft.com/office/drawing/2014/main" id="{5F2CF8BA-F685-734D-73C8-5462A9915F37}"/>
                </a:ext>
              </a:extLst>
            </p:cNvPr>
            <p:cNvSpPr txBox="1"/>
            <p:nvPr/>
          </p:nvSpPr>
          <p:spPr>
            <a:xfrm>
              <a:off x="772328" y="1905000"/>
              <a:ext cx="29848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F</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37" name="Straight Arrow Connector 36">
              <a:extLst>
                <a:ext uri="{FF2B5EF4-FFF2-40B4-BE49-F238E27FC236}">
                  <a16:creationId xmlns:a16="http://schemas.microsoft.com/office/drawing/2014/main" id="{99A59D38-E0A0-8DE6-9630-B975D868E726}"/>
                </a:ext>
              </a:extLst>
            </p:cNvPr>
            <p:cNvCxnSpPr>
              <a:stCxn id="36"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sp>
        <p:nvSpPr>
          <p:cNvPr id="38" name="TextBox 37">
            <a:extLst>
              <a:ext uri="{FF2B5EF4-FFF2-40B4-BE49-F238E27FC236}">
                <a16:creationId xmlns:a16="http://schemas.microsoft.com/office/drawing/2014/main" id="{B6A7E3E9-87DB-E625-B916-FF125E4DC39B}"/>
              </a:ext>
            </a:extLst>
          </p:cNvPr>
          <p:cNvSpPr txBox="1"/>
          <p:nvPr/>
        </p:nvSpPr>
        <p:spPr>
          <a:xfrm>
            <a:off x="152401" y="1019069"/>
            <a:ext cx="11894966" cy="830997"/>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effectLst/>
                <a:latin typeface="Cambria" panose="02040503050406030204" pitchFamily="18" charset="0"/>
                <a:ea typeface="Cambria" panose="02040503050406030204" pitchFamily="18" charset="0"/>
              </a:rPr>
              <a:t>Next, we visit the first element of the queue i.e. 2 and go to its adjacent nodes. Since 1 has already been visited and 3 is already added in queue.</a:t>
            </a:r>
            <a:endParaRPr lang="en-IN"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8432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5"/>
                                        </p:tgtEl>
                                        <p:attrNameLst>
                                          <p:attrName>fillcolor</p:attrName>
                                        </p:attrNameLst>
                                      </p:cBhvr>
                                      <p:to>
                                        <a:schemeClr val="accent2"/>
                                      </p:to>
                                    </p:animClr>
                                    <p:set>
                                      <p:cBhvr>
                                        <p:cTn id="7" dur="10" fill="hold"/>
                                        <p:tgtEl>
                                          <p:spTgt spid="5"/>
                                        </p:tgtEl>
                                        <p:attrNameLst>
                                          <p:attrName>fill.type</p:attrName>
                                        </p:attrNameLst>
                                      </p:cBhvr>
                                      <p:to>
                                        <p:strVal val="solid"/>
                                      </p:to>
                                    </p:set>
                                    <p:set>
                                      <p:cBhvr>
                                        <p:cTn id="8" dur="10" fill="hold"/>
                                        <p:tgtEl>
                                          <p:spTgt spid="5"/>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hidden"/>
                                      </p:to>
                                    </p:set>
                                  </p:childTnLst>
                                </p:cTn>
                              </p:par>
                              <p:par>
                                <p:cTn id="13" presetID="22"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par>
                                <p:cTn id="16" presetID="1"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childTnLst>
                                </p:cTn>
                              </p:par>
                              <p:par>
                                <p:cTn id="18" presetID="1" presetClass="exit" presetSubtype="0" fill="hold" nodeType="withEffect">
                                  <p:stCondLst>
                                    <p:cond delay="0"/>
                                  </p:stCondLst>
                                  <p:childTnLst>
                                    <p:set>
                                      <p:cBhvr>
                                        <p:cTn id="19"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b="1" dirty="0">
                <a:solidFill>
                  <a:srgbClr val="00A4B6"/>
                </a:solidFill>
                <a:latin typeface="Proxima Nova"/>
                <a:ea typeface="Proxima Nova"/>
                <a:cs typeface="Proxima Nova"/>
                <a:sym typeface="Proxima Nova"/>
              </a:rPr>
              <a:t>Breadth First Search (BFS) Example - 1</a:t>
            </a:r>
          </a:p>
        </p:txBody>
      </p:sp>
      <p:sp>
        <p:nvSpPr>
          <p:cNvPr id="3" name="Oval 2">
            <a:extLst>
              <a:ext uri="{FF2B5EF4-FFF2-40B4-BE49-F238E27FC236}">
                <a16:creationId xmlns:a16="http://schemas.microsoft.com/office/drawing/2014/main" id="{1611EEDC-7CBE-88B7-6B96-C6A74B8DE38B}"/>
              </a:ext>
            </a:extLst>
          </p:cNvPr>
          <p:cNvSpPr/>
          <p:nvPr/>
        </p:nvSpPr>
        <p:spPr>
          <a:xfrm>
            <a:off x="472811" y="2196553"/>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1</a:t>
            </a:r>
          </a:p>
        </p:txBody>
      </p:sp>
      <p:sp>
        <p:nvSpPr>
          <p:cNvPr id="5" name="Oval 4">
            <a:extLst>
              <a:ext uri="{FF2B5EF4-FFF2-40B4-BE49-F238E27FC236}">
                <a16:creationId xmlns:a16="http://schemas.microsoft.com/office/drawing/2014/main" id="{3846CB07-85AF-2167-2EE5-C325FDFA2DCD}"/>
              </a:ext>
            </a:extLst>
          </p:cNvPr>
          <p:cNvSpPr/>
          <p:nvPr/>
        </p:nvSpPr>
        <p:spPr>
          <a:xfrm>
            <a:off x="472811" y="4449856"/>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2</a:t>
            </a:r>
          </a:p>
        </p:txBody>
      </p:sp>
      <p:sp>
        <p:nvSpPr>
          <p:cNvPr id="6" name="Oval 5">
            <a:extLst>
              <a:ext uri="{FF2B5EF4-FFF2-40B4-BE49-F238E27FC236}">
                <a16:creationId xmlns:a16="http://schemas.microsoft.com/office/drawing/2014/main" id="{75F330B5-5A49-7498-784D-D668674DE4DD}"/>
              </a:ext>
            </a:extLst>
          </p:cNvPr>
          <p:cNvSpPr/>
          <p:nvPr/>
        </p:nvSpPr>
        <p:spPr>
          <a:xfrm>
            <a:off x="1679570" y="3351640"/>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3</a:t>
            </a:r>
          </a:p>
        </p:txBody>
      </p:sp>
      <p:sp>
        <p:nvSpPr>
          <p:cNvPr id="7" name="Oval 6">
            <a:extLst>
              <a:ext uri="{FF2B5EF4-FFF2-40B4-BE49-F238E27FC236}">
                <a16:creationId xmlns:a16="http://schemas.microsoft.com/office/drawing/2014/main" id="{22E0FB7C-742E-8655-F542-A9186AAFE823}"/>
              </a:ext>
            </a:extLst>
          </p:cNvPr>
          <p:cNvSpPr/>
          <p:nvPr/>
        </p:nvSpPr>
        <p:spPr>
          <a:xfrm>
            <a:off x="2786720" y="2196553"/>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4</a:t>
            </a:r>
          </a:p>
        </p:txBody>
      </p:sp>
      <p:sp>
        <p:nvSpPr>
          <p:cNvPr id="8" name="Oval 7">
            <a:extLst>
              <a:ext uri="{FF2B5EF4-FFF2-40B4-BE49-F238E27FC236}">
                <a16:creationId xmlns:a16="http://schemas.microsoft.com/office/drawing/2014/main" id="{E826E687-F61B-2F8E-5D86-7287206940CB}"/>
              </a:ext>
            </a:extLst>
          </p:cNvPr>
          <p:cNvSpPr/>
          <p:nvPr/>
        </p:nvSpPr>
        <p:spPr>
          <a:xfrm>
            <a:off x="2786720" y="4449856"/>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5</a:t>
            </a:r>
          </a:p>
        </p:txBody>
      </p:sp>
      <p:cxnSp>
        <p:nvCxnSpPr>
          <p:cNvPr id="9" name="Straight Connector 8">
            <a:extLst>
              <a:ext uri="{FF2B5EF4-FFF2-40B4-BE49-F238E27FC236}">
                <a16:creationId xmlns:a16="http://schemas.microsoft.com/office/drawing/2014/main" id="{A8375E66-05EC-FEDB-F541-3450BFC33B75}"/>
              </a:ext>
            </a:extLst>
          </p:cNvPr>
          <p:cNvCxnSpPr>
            <a:cxnSpLocks/>
            <a:stCxn id="3" idx="4"/>
            <a:endCxn id="5" idx="0"/>
          </p:cNvCxnSpPr>
          <p:nvPr/>
        </p:nvCxnSpPr>
        <p:spPr>
          <a:xfrm>
            <a:off x="847211" y="2945353"/>
            <a:ext cx="0" cy="1504503"/>
          </a:xfrm>
          <a:prstGeom prst="line">
            <a:avLst/>
          </a:prstGeom>
          <a:noFill/>
          <a:ln w="28575" cap="flat" cmpd="sng" algn="ctr">
            <a:solidFill>
              <a:srgbClr val="B84742"/>
            </a:solidFill>
            <a:prstDash val="solid"/>
            <a:miter lim="800000"/>
          </a:ln>
          <a:effectLst/>
        </p:spPr>
      </p:cxnSp>
      <p:cxnSp>
        <p:nvCxnSpPr>
          <p:cNvPr id="10" name="Straight Connector 9">
            <a:extLst>
              <a:ext uri="{FF2B5EF4-FFF2-40B4-BE49-F238E27FC236}">
                <a16:creationId xmlns:a16="http://schemas.microsoft.com/office/drawing/2014/main" id="{E372C7B6-85B3-31A6-EB50-A04B9CE264D6}"/>
              </a:ext>
            </a:extLst>
          </p:cNvPr>
          <p:cNvCxnSpPr>
            <a:cxnSpLocks/>
            <a:stCxn id="6" idx="5"/>
            <a:endCxn id="8" idx="1"/>
          </p:cNvCxnSpPr>
          <p:nvPr/>
        </p:nvCxnSpPr>
        <p:spPr>
          <a:xfrm>
            <a:off x="2318711" y="3990781"/>
            <a:ext cx="577668" cy="568734"/>
          </a:xfrm>
          <a:prstGeom prst="line">
            <a:avLst/>
          </a:prstGeom>
          <a:noFill/>
          <a:ln w="28575" cap="flat" cmpd="sng" algn="ctr">
            <a:solidFill>
              <a:srgbClr val="B84742"/>
            </a:solidFill>
            <a:prstDash val="solid"/>
            <a:miter lim="800000"/>
          </a:ln>
          <a:effectLst/>
        </p:spPr>
      </p:cxnSp>
      <p:cxnSp>
        <p:nvCxnSpPr>
          <p:cNvPr id="11" name="Straight Connector 10">
            <a:extLst>
              <a:ext uri="{FF2B5EF4-FFF2-40B4-BE49-F238E27FC236}">
                <a16:creationId xmlns:a16="http://schemas.microsoft.com/office/drawing/2014/main" id="{5EC55E54-9F3F-84C1-35DB-7DFE00AD9CB9}"/>
              </a:ext>
            </a:extLst>
          </p:cNvPr>
          <p:cNvCxnSpPr>
            <a:cxnSpLocks/>
            <a:stCxn id="3" idx="5"/>
            <a:endCxn id="6" idx="1"/>
          </p:cNvCxnSpPr>
          <p:nvPr/>
        </p:nvCxnSpPr>
        <p:spPr>
          <a:xfrm>
            <a:off x="1111952" y="2835694"/>
            <a:ext cx="677277" cy="625605"/>
          </a:xfrm>
          <a:prstGeom prst="line">
            <a:avLst/>
          </a:prstGeom>
          <a:noFill/>
          <a:ln w="28575" cap="flat" cmpd="sng" algn="ctr">
            <a:solidFill>
              <a:srgbClr val="B84742"/>
            </a:solidFill>
            <a:prstDash val="solid"/>
            <a:miter lim="800000"/>
          </a:ln>
          <a:effectLst/>
        </p:spPr>
      </p:cxnSp>
      <p:cxnSp>
        <p:nvCxnSpPr>
          <p:cNvPr id="12" name="Straight Connector 11">
            <a:extLst>
              <a:ext uri="{FF2B5EF4-FFF2-40B4-BE49-F238E27FC236}">
                <a16:creationId xmlns:a16="http://schemas.microsoft.com/office/drawing/2014/main" id="{B28E902C-A258-EBD5-FB11-63FA912245F7}"/>
              </a:ext>
            </a:extLst>
          </p:cNvPr>
          <p:cNvCxnSpPr>
            <a:cxnSpLocks/>
            <a:stCxn id="3" idx="6"/>
            <a:endCxn id="7" idx="2"/>
          </p:cNvCxnSpPr>
          <p:nvPr/>
        </p:nvCxnSpPr>
        <p:spPr>
          <a:xfrm>
            <a:off x="1221611" y="2570953"/>
            <a:ext cx="1565109" cy="0"/>
          </a:xfrm>
          <a:prstGeom prst="line">
            <a:avLst/>
          </a:prstGeom>
          <a:noFill/>
          <a:ln w="28575" cap="flat" cmpd="sng" algn="ctr">
            <a:solidFill>
              <a:srgbClr val="B84742"/>
            </a:solidFill>
            <a:prstDash val="solid"/>
            <a:miter lim="800000"/>
          </a:ln>
          <a:effectLst/>
        </p:spPr>
      </p:cxnSp>
      <p:sp>
        <p:nvSpPr>
          <p:cNvPr id="88" name="Rectangle 87">
            <a:extLst>
              <a:ext uri="{FF2B5EF4-FFF2-40B4-BE49-F238E27FC236}">
                <a16:creationId xmlns:a16="http://schemas.microsoft.com/office/drawing/2014/main" id="{8CC85F8D-450A-3036-8385-EB608D203536}"/>
              </a:ext>
            </a:extLst>
          </p:cNvPr>
          <p:cNvSpPr/>
          <p:nvPr/>
        </p:nvSpPr>
        <p:spPr>
          <a:xfrm>
            <a:off x="5920091"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89" name="Rectangle 88">
            <a:extLst>
              <a:ext uri="{FF2B5EF4-FFF2-40B4-BE49-F238E27FC236}">
                <a16:creationId xmlns:a16="http://schemas.microsoft.com/office/drawing/2014/main" id="{3669FA27-69FD-EE51-61C7-A73DF26C29D1}"/>
              </a:ext>
            </a:extLst>
          </p:cNvPr>
          <p:cNvSpPr/>
          <p:nvPr/>
        </p:nvSpPr>
        <p:spPr>
          <a:xfrm>
            <a:off x="6622728"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0" name="Rectangle 89">
            <a:extLst>
              <a:ext uri="{FF2B5EF4-FFF2-40B4-BE49-F238E27FC236}">
                <a16:creationId xmlns:a16="http://schemas.microsoft.com/office/drawing/2014/main" id="{A8D143BA-E575-9879-4F63-4C340FED4351}"/>
              </a:ext>
            </a:extLst>
          </p:cNvPr>
          <p:cNvSpPr/>
          <p:nvPr/>
        </p:nvSpPr>
        <p:spPr>
          <a:xfrm>
            <a:off x="7327816"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1" name="Rectangle 90">
            <a:extLst>
              <a:ext uri="{FF2B5EF4-FFF2-40B4-BE49-F238E27FC236}">
                <a16:creationId xmlns:a16="http://schemas.microsoft.com/office/drawing/2014/main" id="{DBBBCD5E-7029-F22C-F51E-577D4AC8828C}"/>
              </a:ext>
            </a:extLst>
          </p:cNvPr>
          <p:cNvSpPr/>
          <p:nvPr/>
        </p:nvSpPr>
        <p:spPr>
          <a:xfrm>
            <a:off x="8037776"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2" name="Rectangle 91">
            <a:extLst>
              <a:ext uri="{FF2B5EF4-FFF2-40B4-BE49-F238E27FC236}">
                <a16:creationId xmlns:a16="http://schemas.microsoft.com/office/drawing/2014/main" id="{02DF9E25-CEF4-3B0F-5432-7A12DC229F88}"/>
              </a:ext>
            </a:extLst>
          </p:cNvPr>
          <p:cNvSpPr/>
          <p:nvPr/>
        </p:nvSpPr>
        <p:spPr>
          <a:xfrm>
            <a:off x="8748976"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3" name="TextBox 92">
            <a:extLst>
              <a:ext uri="{FF2B5EF4-FFF2-40B4-BE49-F238E27FC236}">
                <a16:creationId xmlns:a16="http://schemas.microsoft.com/office/drawing/2014/main" id="{FAB2DDC9-3324-4860-2782-2028A8A4E746}"/>
              </a:ext>
            </a:extLst>
          </p:cNvPr>
          <p:cNvSpPr txBox="1"/>
          <p:nvPr/>
        </p:nvSpPr>
        <p:spPr>
          <a:xfrm>
            <a:off x="5695544" y="1683748"/>
            <a:ext cx="340158" cy="461665"/>
          </a:xfrm>
          <a:prstGeom prst="rect">
            <a:avLst/>
          </a:prstGeom>
          <a:noFill/>
        </p:spPr>
        <p:txBody>
          <a:bodyPr wrap="none" rtlCol="0">
            <a:spAutoFit/>
          </a:bodyPr>
          <a:lstStyle/>
          <a:p>
            <a:pPr>
              <a:buClrTx/>
              <a:buFontTx/>
              <a:buNone/>
            </a:pPr>
            <a:r>
              <a:rPr lang="en-IN" sz="2400" b="1" kern="1200" dirty="0">
                <a:solidFill>
                  <a:prstClr val="white"/>
                </a:solidFill>
                <a:latin typeface="Roboto Condensed"/>
                <a:ea typeface="+mn-ea"/>
                <a:cs typeface="+mn-cs"/>
              </a:rPr>
              <a:t>5</a:t>
            </a:r>
            <a:endParaRPr lang="en-US" sz="2400" b="1" kern="1200" dirty="0">
              <a:solidFill>
                <a:prstClr val="white"/>
              </a:solidFill>
              <a:latin typeface="Roboto Condensed"/>
              <a:ea typeface="+mn-ea"/>
              <a:cs typeface="+mn-cs"/>
            </a:endParaRPr>
          </a:p>
        </p:txBody>
      </p:sp>
      <p:sp>
        <p:nvSpPr>
          <p:cNvPr id="94" name="Rectangle 93">
            <a:extLst>
              <a:ext uri="{FF2B5EF4-FFF2-40B4-BE49-F238E27FC236}">
                <a16:creationId xmlns:a16="http://schemas.microsoft.com/office/drawing/2014/main" id="{5EA2C49E-8C27-85DE-8A37-1259932F4FB1}"/>
              </a:ext>
            </a:extLst>
          </p:cNvPr>
          <p:cNvSpPr/>
          <p:nvPr/>
        </p:nvSpPr>
        <p:spPr>
          <a:xfrm>
            <a:off x="5920091" y="2937550"/>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1</a:t>
            </a:r>
            <a:endParaRPr lang="en-US" sz="2400" b="1" kern="1200" dirty="0">
              <a:solidFill>
                <a:prstClr val="white"/>
              </a:solidFill>
              <a:latin typeface="Roboto Condensed"/>
              <a:ea typeface="+mn-ea"/>
              <a:cs typeface="+mn-cs"/>
            </a:endParaRPr>
          </a:p>
        </p:txBody>
      </p:sp>
      <p:sp>
        <p:nvSpPr>
          <p:cNvPr id="97" name="TextBox 96">
            <a:extLst>
              <a:ext uri="{FF2B5EF4-FFF2-40B4-BE49-F238E27FC236}">
                <a16:creationId xmlns:a16="http://schemas.microsoft.com/office/drawing/2014/main" id="{CCDC2597-40CC-05B9-EFDF-9B38B454B470}"/>
              </a:ext>
            </a:extLst>
          </p:cNvPr>
          <p:cNvSpPr txBox="1"/>
          <p:nvPr/>
        </p:nvSpPr>
        <p:spPr>
          <a:xfrm>
            <a:off x="6846025" y="3553979"/>
            <a:ext cx="1686680" cy="379656"/>
          </a:xfrm>
          <a:prstGeom prst="rect">
            <a:avLst/>
          </a:prstGeom>
          <a:noFill/>
        </p:spPr>
        <p:txBody>
          <a:bodyPr wrap="none" rtlCol="0">
            <a:spAutoFit/>
          </a:bodyPr>
          <a:lstStyle/>
          <a:p>
            <a:r>
              <a:rPr lang="en-IN" b="1" dirty="0">
                <a:solidFill>
                  <a:srgbClr val="0070C0"/>
                </a:solidFill>
                <a:latin typeface="Cambria" panose="02040503050406030204" pitchFamily="18" charset="0"/>
                <a:ea typeface="Cambria" panose="02040503050406030204" pitchFamily="18" charset="0"/>
              </a:rPr>
              <a:t>Visited Nodes</a:t>
            </a:r>
          </a:p>
        </p:txBody>
      </p:sp>
      <p:cxnSp>
        <p:nvCxnSpPr>
          <p:cNvPr id="13" name="Straight Connector 12">
            <a:extLst>
              <a:ext uri="{FF2B5EF4-FFF2-40B4-BE49-F238E27FC236}">
                <a16:creationId xmlns:a16="http://schemas.microsoft.com/office/drawing/2014/main" id="{7618C905-3B43-8FA4-644A-3D443A768E96}"/>
              </a:ext>
            </a:extLst>
          </p:cNvPr>
          <p:cNvCxnSpPr>
            <a:cxnSpLocks/>
            <a:stCxn id="5" idx="7"/>
            <a:endCxn id="6" idx="3"/>
          </p:cNvCxnSpPr>
          <p:nvPr/>
        </p:nvCxnSpPr>
        <p:spPr>
          <a:xfrm flipV="1">
            <a:off x="1111952" y="3990781"/>
            <a:ext cx="677277" cy="568734"/>
          </a:xfrm>
          <a:prstGeom prst="line">
            <a:avLst/>
          </a:prstGeom>
          <a:noFill/>
          <a:ln w="28575" cap="flat" cmpd="sng" algn="ctr">
            <a:solidFill>
              <a:srgbClr val="B84742"/>
            </a:solidFill>
            <a:prstDash val="solid"/>
            <a:miter lim="800000"/>
          </a:ln>
          <a:effectLst/>
        </p:spPr>
      </p:cxnSp>
      <p:sp>
        <p:nvSpPr>
          <p:cNvPr id="16" name="Rectangle 15">
            <a:extLst>
              <a:ext uri="{FF2B5EF4-FFF2-40B4-BE49-F238E27FC236}">
                <a16:creationId xmlns:a16="http://schemas.microsoft.com/office/drawing/2014/main" id="{57A84F34-8629-63F6-0A88-A60E59FAA5DA}"/>
              </a:ext>
            </a:extLst>
          </p:cNvPr>
          <p:cNvSpPr/>
          <p:nvPr/>
        </p:nvSpPr>
        <p:spPr>
          <a:xfrm>
            <a:off x="5926040"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17" name="Rectangle 16">
            <a:extLst>
              <a:ext uri="{FF2B5EF4-FFF2-40B4-BE49-F238E27FC236}">
                <a16:creationId xmlns:a16="http://schemas.microsoft.com/office/drawing/2014/main" id="{45FA6801-8F3E-91B4-90A4-6DA051D43FE8}"/>
              </a:ext>
            </a:extLst>
          </p:cNvPr>
          <p:cNvSpPr/>
          <p:nvPr/>
        </p:nvSpPr>
        <p:spPr>
          <a:xfrm>
            <a:off x="6628677"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18" name="Rectangle 17">
            <a:extLst>
              <a:ext uri="{FF2B5EF4-FFF2-40B4-BE49-F238E27FC236}">
                <a16:creationId xmlns:a16="http://schemas.microsoft.com/office/drawing/2014/main" id="{E2C6C8CC-2893-54A0-07B1-4AA77005188D}"/>
              </a:ext>
            </a:extLst>
          </p:cNvPr>
          <p:cNvSpPr/>
          <p:nvPr/>
        </p:nvSpPr>
        <p:spPr>
          <a:xfrm>
            <a:off x="7333765"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19" name="Rectangle 18">
            <a:extLst>
              <a:ext uri="{FF2B5EF4-FFF2-40B4-BE49-F238E27FC236}">
                <a16:creationId xmlns:a16="http://schemas.microsoft.com/office/drawing/2014/main" id="{74890FA2-0205-B45C-C97B-0C6F06DAF719}"/>
              </a:ext>
            </a:extLst>
          </p:cNvPr>
          <p:cNvSpPr/>
          <p:nvPr/>
        </p:nvSpPr>
        <p:spPr>
          <a:xfrm>
            <a:off x="8043725"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20" name="Rectangle 19">
            <a:extLst>
              <a:ext uri="{FF2B5EF4-FFF2-40B4-BE49-F238E27FC236}">
                <a16:creationId xmlns:a16="http://schemas.microsoft.com/office/drawing/2014/main" id="{96E5410C-AA5A-A3D6-0898-0E3A7CC37512}"/>
              </a:ext>
            </a:extLst>
          </p:cNvPr>
          <p:cNvSpPr/>
          <p:nvPr/>
        </p:nvSpPr>
        <p:spPr>
          <a:xfrm>
            <a:off x="8754925"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22" name="Rectangle 21">
            <a:extLst>
              <a:ext uri="{FF2B5EF4-FFF2-40B4-BE49-F238E27FC236}">
                <a16:creationId xmlns:a16="http://schemas.microsoft.com/office/drawing/2014/main" id="{0A0D1982-FDC2-CAC7-9019-DDD3FB3609FA}"/>
              </a:ext>
            </a:extLst>
          </p:cNvPr>
          <p:cNvSpPr/>
          <p:nvPr/>
        </p:nvSpPr>
        <p:spPr>
          <a:xfrm>
            <a:off x="7323468"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4</a:t>
            </a:r>
            <a:endParaRPr lang="en-US" sz="2400" b="1" kern="1200" dirty="0">
              <a:solidFill>
                <a:prstClr val="white"/>
              </a:solidFill>
              <a:latin typeface="Roboto Condensed"/>
              <a:ea typeface="+mn-ea"/>
              <a:cs typeface="+mn-cs"/>
            </a:endParaRPr>
          </a:p>
        </p:txBody>
      </p:sp>
      <p:sp>
        <p:nvSpPr>
          <p:cNvPr id="25" name="Rectangle 24">
            <a:extLst>
              <a:ext uri="{FF2B5EF4-FFF2-40B4-BE49-F238E27FC236}">
                <a16:creationId xmlns:a16="http://schemas.microsoft.com/office/drawing/2014/main" id="{07AB3D4D-BA90-03DB-F7B1-56E19981DD59}"/>
              </a:ext>
            </a:extLst>
          </p:cNvPr>
          <p:cNvSpPr/>
          <p:nvPr/>
        </p:nvSpPr>
        <p:spPr>
          <a:xfrm>
            <a:off x="6639432" y="4498289"/>
            <a:ext cx="679571"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3</a:t>
            </a:r>
            <a:endParaRPr lang="en-US" sz="2400" b="1" kern="1200" dirty="0">
              <a:solidFill>
                <a:prstClr val="white"/>
              </a:solidFill>
              <a:latin typeface="Roboto Condensed"/>
              <a:ea typeface="+mn-ea"/>
              <a:cs typeface="+mn-cs"/>
            </a:endParaRPr>
          </a:p>
        </p:txBody>
      </p:sp>
      <p:sp>
        <p:nvSpPr>
          <p:cNvPr id="4" name="Rectangle 3">
            <a:extLst>
              <a:ext uri="{FF2B5EF4-FFF2-40B4-BE49-F238E27FC236}">
                <a16:creationId xmlns:a16="http://schemas.microsoft.com/office/drawing/2014/main" id="{23BCB8E3-791E-0009-0A77-0FAD8206572A}"/>
              </a:ext>
            </a:extLst>
          </p:cNvPr>
          <p:cNvSpPr/>
          <p:nvPr/>
        </p:nvSpPr>
        <p:spPr>
          <a:xfrm>
            <a:off x="8039016" y="4497547"/>
            <a:ext cx="715908"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5</a:t>
            </a:r>
            <a:endParaRPr lang="en-US" sz="2400" b="1" kern="1200" dirty="0">
              <a:solidFill>
                <a:prstClr val="white"/>
              </a:solidFill>
              <a:latin typeface="Roboto Condensed"/>
              <a:ea typeface="+mn-ea"/>
              <a:cs typeface="+mn-cs"/>
            </a:endParaRPr>
          </a:p>
        </p:txBody>
      </p:sp>
      <p:grpSp>
        <p:nvGrpSpPr>
          <p:cNvPr id="14" name="Group 13">
            <a:extLst>
              <a:ext uri="{FF2B5EF4-FFF2-40B4-BE49-F238E27FC236}">
                <a16:creationId xmlns:a16="http://schemas.microsoft.com/office/drawing/2014/main" id="{FEFDA5B9-A0FB-1C41-FBC5-3A943784A56F}"/>
              </a:ext>
            </a:extLst>
          </p:cNvPr>
          <p:cNvGrpSpPr/>
          <p:nvPr/>
        </p:nvGrpSpPr>
        <p:grpSpPr>
          <a:xfrm>
            <a:off x="7655487" y="5125254"/>
            <a:ext cx="320922" cy="561710"/>
            <a:chOff x="761107" y="1681844"/>
            <a:chExt cx="320922" cy="561710"/>
          </a:xfrm>
        </p:grpSpPr>
        <p:sp>
          <p:nvSpPr>
            <p:cNvPr id="15" name="TextBox 14">
              <a:extLst>
                <a:ext uri="{FF2B5EF4-FFF2-40B4-BE49-F238E27FC236}">
                  <a16:creationId xmlns:a16="http://schemas.microsoft.com/office/drawing/2014/main" id="{AAF1F8D9-D4A7-3823-D963-AE4C68A0404B}"/>
                </a:ext>
              </a:extLst>
            </p:cNvPr>
            <p:cNvSpPr txBox="1"/>
            <p:nvPr/>
          </p:nvSpPr>
          <p:spPr>
            <a:xfrm>
              <a:off x="761107" y="1905000"/>
              <a:ext cx="320922"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21" name="Straight Arrow Connector 20">
              <a:extLst>
                <a:ext uri="{FF2B5EF4-FFF2-40B4-BE49-F238E27FC236}">
                  <a16:creationId xmlns:a16="http://schemas.microsoft.com/office/drawing/2014/main" id="{8883A7B6-DDCD-1CAA-C8EC-981BC85F3E59}"/>
                </a:ext>
              </a:extLst>
            </p:cNvPr>
            <p:cNvCxnSpPr>
              <a:stCxn id="15"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grpSp>
        <p:nvGrpSpPr>
          <p:cNvPr id="23" name="Group 22">
            <a:extLst>
              <a:ext uri="{FF2B5EF4-FFF2-40B4-BE49-F238E27FC236}">
                <a16:creationId xmlns:a16="http://schemas.microsoft.com/office/drawing/2014/main" id="{75AC18A6-D35D-59AE-023F-B9575B990C0C}"/>
              </a:ext>
            </a:extLst>
          </p:cNvPr>
          <p:cNvGrpSpPr/>
          <p:nvPr/>
        </p:nvGrpSpPr>
        <p:grpSpPr>
          <a:xfrm>
            <a:off x="6622728" y="5125254"/>
            <a:ext cx="298480" cy="561710"/>
            <a:chOff x="772328" y="1681844"/>
            <a:chExt cx="298480" cy="561710"/>
          </a:xfrm>
        </p:grpSpPr>
        <p:sp>
          <p:nvSpPr>
            <p:cNvPr id="32" name="TextBox 31">
              <a:extLst>
                <a:ext uri="{FF2B5EF4-FFF2-40B4-BE49-F238E27FC236}">
                  <a16:creationId xmlns:a16="http://schemas.microsoft.com/office/drawing/2014/main" id="{D8CBA033-2C29-4B8C-F5B2-A2407F392326}"/>
                </a:ext>
              </a:extLst>
            </p:cNvPr>
            <p:cNvSpPr txBox="1"/>
            <p:nvPr/>
          </p:nvSpPr>
          <p:spPr>
            <a:xfrm>
              <a:off x="772328" y="1905000"/>
              <a:ext cx="29848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F</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33" name="Straight Arrow Connector 32">
              <a:extLst>
                <a:ext uri="{FF2B5EF4-FFF2-40B4-BE49-F238E27FC236}">
                  <a16:creationId xmlns:a16="http://schemas.microsoft.com/office/drawing/2014/main" id="{9CB5F236-3794-DC44-2801-ECEF380AFD8F}"/>
                </a:ext>
              </a:extLst>
            </p:cNvPr>
            <p:cNvCxnSpPr>
              <a:stCxn id="32"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sp>
        <p:nvSpPr>
          <p:cNvPr id="34" name="Rectangle 33">
            <a:extLst>
              <a:ext uri="{FF2B5EF4-FFF2-40B4-BE49-F238E27FC236}">
                <a16:creationId xmlns:a16="http://schemas.microsoft.com/office/drawing/2014/main" id="{92DBED45-06F9-5981-F9C9-869D23AE475C}"/>
              </a:ext>
            </a:extLst>
          </p:cNvPr>
          <p:cNvSpPr/>
          <p:nvPr/>
        </p:nvSpPr>
        <p:spPr>
          <a:xfrm>
            <a:off x="6628923" y="2937550"/>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2</a:t>
            </a:r>
            <a:endParaRPr lang="en-US" sz="2400" b="1" kern="1200" dirty="0">
              <a:solidFill>
                <a:prstClr val="white"/>
              </a:solidFill>
              <a:latin typeface="Roboto Condensed"/>
              <a:ea typeface="+mn-ea"/>
              <a:cs typeface="+mn-cs"/>
            </a:endParaRPr>
          </a:p>
        </p:txBody>
      </p:sp>
      <p:sp>
        <p:nvSpPr>
          <p:cNvPr id="35" name="Rectangle 34">
            <a:extLst>
              <a:ext uri="{FF2B5EF4-FFF2-40B4-BE49-F238E27FC236}">
                <a16:creationId xmlns:a16="http://schemas.microsoft.com/office/drawing/2014/main" id="{89F7AD4F-D377-EACD-436C-C2798E7FCEBE}"/>
              </a:ext>
            </a:extLst>
          </p:cNvPr>
          <p:cNvSpPr/>
          <p:nvPr/>
        </p:nvSpPr>
        <p:spPr>
          <a:xfrm>
            <a:off x="7339965" y="2938046"/>
            <a:ext cx="700179"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3</a:t>
            </a:r>
            <a:endParaRPr lang="en-US" sz="2400" b="1" kern="1200" dirty="0">
              <a:solidFill>
                <a:prstClr val="white"/>
              </a:solidFill>
              <a:latin typeface="Roboto Condensed"/>
              <a:ea typeface="+mn-ea"/>
              <a:cs typeface="+mn-cs"/>
            </a:endParaRPr>
          </a:p>
        </p:txBody>
      </p:sp>
      <p:grpSp>
        <p:nvGrpSpPr>
          <p:cNvPr id="36" name="Group 35">
            <a:extLst>
              <a:ext uri="{FF2B5EF4-FFF2-40B4-BE49-F238E27FC236}">
                <a16:creationId xmlns:a16="http://schemas.microsoft.com/office/drawing/2014/main" id="{8683A9B2-96D9-1415-D250-3DB5FA0227A3}"/>
              </a:ext>
            </a:extLst>
          </p:cNvPr>
          <p:cNvGrpSpPr/>
          <p:nvPr/>
        </p:nvGrpSpPr>
        <p:grpSpPr>
          <a:xfrm>
            <a:off x="7339877" y="5125254"/>
            <a:ext cx="298480" cy="561710"/>
            <a:chOff x="772328" y="1681844"/>
            <a:chExt cx="298480" cy="561710"/>
          </a:xfrm>
        </p:grpSpPr>
        <p:sp>
          <p:nvSpPr>
            <p:cNvPr id="37" name="TextBox 36">
              <a:extLst>
                <a:ext uri="{FF2B5EF4-FFF2-40B4-BE49-F238E27FC236}">
                  <a16:creationId xmlns:a16="http://schemas.microsoft.com/office/drawing/2014/main" id="{60E72BAE-777A-3419-F4C3-87ECDE540104}"/>
                </a:ext>
              </a:extLst>
            </p:cNvPr>
            <p:cNvSpPr txBox="1"/>
            <p:nvPr/>
          </p:nvSpPr>
          <p:spPr>
            <a:xfrm>
              <a:off x="772328" y="1905000"/>
              <a:ext cx="29848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F</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38" name="Straight Arrow Connector 37">
              <a:extLst>
                <a:ext uri="{FF2B5EF4-FFF2-40B4-BE49-F238E27FC236}">
                  <a16:creationId xmlns:a16="http://schemas.microsoft.com/office/drawing/2014/main" id="{2785DC17-120B-5B29-E07E-DE8C9024019C}"/>
                </a:ext>
              </a:extLst>
            </p:cNvPr>
            <p:cNvCxnSpPr>
              <a:stCxn id="37"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grpSp>
        <p:nvGrpSpPr>
          <p:cNvPr id="39" name="Group 38">
            <a:extLst>
              <a:ext uri="{FF2B5EF4-FFF2-40B4-BE49-F238E27FC236}">
                <a16:creationId xmlns:a16="http://schemas.microsoft.com/office/drawing/2014/main" id="{4799393C-CF47-10CC-0234-7AB404E4C0DF}"/>
              </a:ext>
            </a:extLst>
          </p:cNvPr>
          <p:cNvGrpSpPr/>
          <p:nvPr/>
        </p:nvGrpSpPr>
        <p:grpSpPr>
          <a:xfrm>
            <a:off x="8392723" y="5125254"/>
            <a:ext cx="320922" cy="561710"/>
            <a:chOff x="761107" y="1681844"/>
            <a:chExt cx="320922" cy="561710"/>
          </a:xfrm>
        </p:grpSpPr>
        <p:sp>
          <p:nvSpPr>
            <p:cNvPr id="40" name="TextBox 39">
              <a:extLst>
                <a:ext uri="{FF2B5EF4-FFF2-40B4-BE49-F238E27FC236}">
                  <a16:creationId xmlns:a16="http://schemas.microsoft.com/office/drawing/2014/main" id="{1CECF898-C594-286B-776B-6B1C203093AE}"/>
                </a:ext>
              </a:extLst>
            </p:cNvPr>
            <p:cNvSpPr txBox="1"/>
            <p:nvPr/>
          </p:nvSpPr>
          <p:spPr>
            <a:xfrm>
              <a:off x="761107" y="1905000"/>
              <a:ext cx="320922"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41" name="Straight Arrow Connector 40">
              <a:extLst>
                <a:ext uri="{FF2B5EF4-FFF2-40B4-BE49-F238E27FC236}">
                  <a16:creationId xmlns:a16="http://schemas.microsoft.com/office/drawing/2014/main" id="{38FA3DE0-12DA-7E87-AF65-E1ABBCA9D82E}"/>
                </a:ext>
              </a:extLst>
            </p:cNvPr>
            <p:cNvCxnSpPr>
              <a:stCxn id="40"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sp>
        <p:nvSpPr>
          <p:cNvPr id="42" name="TextBox 41">
            <a:extLst>
              <a:ext uri="{FF2B5EF4-FFF2-40B4-BE49-F238E27FC236}">
                <a16:creationId xmlns:a16="http://schemas.microsoft.com/office/drawing/2014/main" id="{D9ED1222-AB6C-097E-60E2-CAC470AA36D9}"/>
              </a:ext>
            </a:extLst>
          </p:cNvPr>
          <p:cNvSpPr txBox="1"/>
          <p:nvPr/>
        </p:nvSpPr>
        <p:spPr>
          <a:xfrm>
            <a:off x="152401" y="1019069"/>
            <a:ext cx="11894966" cy="830997"/>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effectLst/>
                <a:latin typeface="Cambria" panose="02040503050406030204" pitchFamily="18" charset="0"/>
                <a:ea typeface="Cambria" panose="02040503050406030204" pitchFamily="18" charset="0"/>
              </a:rPr>
              <a:t>Next, we visit the first element of the queue i.e. 3 and go to its adjacent nodes. Since 1 &amp; 2 have already been visited and adjacent vertex 5 </a:t>
            </a:r>
            <a:r>
              <a:rPr lang="en-US" sz="2400" dirty="0">
                <a:latin typeface="Cambria" panose="02040503050406030204" pitchFamily="18" charset="0"/>
                <a:ea typeface="Cambria" panose="02040503050406030204" pitchFamily="18" charset="0"/>
              </a:rPr>
              <a:t>insert to the queue.</a:t>
            </a:r>
          </a:p>
        </p:txBody>
      </p:sp>
    </p:spTree>
    <p:extLst>
      <p:ext uri="{BB962C8B-B14F-4D97-AF65-F5344CB8AC3E}">
        <p14:creationId xmlns:p14="http://schemas.microsoft.com/office/powerpoint/2010/main" val="388758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6"/>
                                        </p:tgtEl>
                                        <p:attrNameLst>
                                          <p:attrName>fillcolor</p:attrName>
                                        </p:attrNameLst>
                                      </p:cBhvr>
                                      <p:to>
                                        <a:schemeClr val="accent2"/>
                                      </p:to>
                                    </p:animClr>
                                    <p:set>
                                      <p:cBhvr>
                                        <p:cTn id="7" dur="10" fill="hold"/>
                                        <p:tgtEl>
                                          <p:spTgt spid="6"/>
                                        </p:tgtEl>
                                        <p:attrNameLst>
                                          <p:attrName>fill.type</p:attrName>
                                        </p:attrNameLst>
                                      </p:cBhvr>
                                      <p:to>
                                        <p:strVal val="solid"/>
                                      </p:to>
                                    </p:set>
                                    <p:set>
                                      <p:cBhvr>
                                        <p:cTn id="8" dur="10" fill="hold"/>
                                        <p:tgtEl>
                                          <p:spTgt spid="6"/>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 grpId="0" animBg="1"/>
      <p:bldP spid="3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b="1" dirty="0">
                <a:solidFill>
                  <a:srgbClr val="00A4B6"/>
                </a:solidFill>
                <a:latin typeface="Proxima Nova"/>
                <a:ea typeface="Proxima Nova"/>
                <a:cs typeface="Proxima Nova"/>
                <a:sym typeface="Proxima Nova"/>
              </a:rPr>
              <a:t>Breadth First Search (BFS) Example - 1</a:t>
            </a:r>
          </a:p>
        </p:txBody>
      </p:sp>
      <p:sp>
        <p:nvSpPr>
          <p:cNvPr id="3" name="Oval 2">
            <a:extLst>
              <a:ext uri="{FF2B5EF4-FFF2-40B4-BE49-F238E27FC236}">
                <a16:creationId xmlns:a16="http://schemas.microsoft.com/office/drawing/2014/main" id="{1611EEDC-7CBE-88B7-6B96-C6A74B8DE38B}"/>
              </a:ext>
            </a:extLst>
          </p:cNvPr>
          <p:cNvSpPr/>
          <p:nvPr/>
        </p:nvSpPr>
        <p:spPr>
          <a:xfrm>
            <a:off x="472811" y="2196553"/>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1</a:t>
            </a:r>
          </a:p>
        </p:txBody>
      </p:sp>
      <p:sp>
        <p:nvSpPr>
          <p:cNvPr id="5" name="Oval 4">
            <a:extLst>
              <a:ext uri="{FF2B5EF4-FFF2-40B4-BE49-F238E27FC236}">
                <a16:creationId xmlns:a16="http://schemas.microsoft.com/office/drawing/2014/main" id="{3846CB07-85AF-2167-2EE5-C325FDFA2DCD}"/>
              </a:ext>
            </a:extLst>
          </p:cNvPr>
          <p:cNvSpPr/>
          <p:nvPr/>
        </p:nvSpPr>
        <p:spPr>
          <a:xfrm>
            <a:off x="472811" y="4449856"/>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2</a:t>
            </a:r>
          </a:p>
        </p:txBody>
      </p:sp>
      <p:sp>
        <p:nvSpPr>
          <p:cNvPr id="6" name="Oval 5">
            <a:extLst>
              <a:ext uri="{FF2B5EF4-FFF2-40B4-BE49-F238E27FC236}">
                <a16:creationId xmlns:a16="http://schemas.microsoft.com/office/drawing/2014/main" id="{75F330B5-5A49-7498-784D-D668674DE4DD}"/>
              </a:ext>
            </a:extLst>
          </p:cNvPr>
          <p:cNvSpPr/>
          <p:nvPr/>
        </p:nvSpPr>
        <p:spPr>
          <a:xfrm>
            <a:off x="1679570" y="3351640"/>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3</a:t>
            </a:r>
          </a:p>
        </p:txBody>
      </p:sp>
      <p:sp>
        <p:nvSpPr>
          <p:cNvPr id="7" name="Oval 6">
            <a:extLst>
              <a:ext uri="{FF2B5EF4-FFF2-40B4-BE49-F238E27FC236}">
                <a16:creationId xmlns:a16="http://schemas.microsoft.com/office/drawing/2014/main" id="{22E0FB7C-742E-8655-F542-A9186AAFE823}"/>
              </a:ext>
            </a:extLst>
          </p:cNvPr>
          <p:cNvSpPr/>
          <p:nvPr/>
        </p:nvSpPr>
        <p:spPr>
          <a:xfrm>
            <a:off x="2786720" y="2196553"/>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4</a:t>
            </a:r>
          </a:p>
        </p:txBody>
      </p:sp>
      <p:sp>
        <p:nvSpPr>
          <p:cNvPr id="8" name="Oval 7">
            <a:extLst>
              <a:ext uri="{FF2B5EF4-FFF2-40B4-BE49-F238E27FC236}">
                <a16:creationId xmlns:a16="http://schemas.microsoft.com/office/drawing/2014/main" id="{E826E687-F61B-2F8E-5D86-7287206940CB}"/>
              </a:ext>
            </a:extLst>
          </p:cNvPr>
          <p:cNvSpPr/>
          <p:nvPr/>
        </p:nvSpPr>
        <p:spPr>
          <a:xfrm>
            <a:off x="2786720" y="4449856"/>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5</a:t>
            </a:r>
          </a:p>
        </p:txBody>
      </p:sp>
      <p:cxnSp>
        <p:nvCxnSpPr>
          <p:cNvPr id="9" name="Straight Connector 8">
            <a:extLst>
              <a:ext uri="{FF2B5EF4-FFF2-40B4-BE49-F238E27FC236}">
                <a16:creationId xmlns:a16="http://schemas.microsoft.com/office/drawing/2014/main" id="{A8375E66-05EC-FEDB-F541-3450BFC33B75}"/>
              </a:ext>
            </a:extLst>
          </p:cNvPr>
          <p:cNvCxnSpPr>
            <a:cxnSpLocks/>
            <a:stCxn id="3" idx="4"/>
            <a:endCxn id="5" idx="0"/>
          </p:cNvCxnSpPr>
          <p:nvPr/>
        </p:nvCxnSpPr>
        <p:spPr>
          <a:xfrm>
            <a:off x="847211" y="2945353"/>
            <a:ext cx="0" cy="1504503"/>
          </a:xfrm>
          <a:prstGeom prst="line">
            <a:avLst/>
          </a:prstGeom>
          <a:noFill/>
          <a:ln w="28575" cap="flat" cmpd="sng" algn="ctr">
            <a:solidFill>
              <a:srgbClr val="B84742"/>
            </a:solidFill>
            <a:prstDash val="solid"/>
            <a:miter lim="800000"/>
          </a:ln>
          <a:effectLst/>
        </p:spPr>
      </p:cxnSp>
      <p:cxnSp>
        <p:nvCxnSpPr>
          <p:cNvPr id="10" name="Straight Connector 9">
            <a:extLst>
              <a:ext uri="{FF2B5EF4-FFF2-40B4-BE49-F238E27FC236}">
                <a16:creationId xmlns:a16="http://schemas.microsoft.com/office/drawing/2014/main" id="{E372C7B6-85B3-31A6-EB50-A04B9CE264D6}"/>
              </a:ext>
            </a:extLst>
          </p:cNvPr>
          <p:cNvCxnSpPr>
            <a:cxnSpLocks/>
            <a:stCxn id="6" idx="5"/>
            <a:endCxn id="8" idx="1"/>
          </p:cNvCxnSpPr>
          <p:nvPr/>
        </p:nvCxnSpPr>
        <p:spPr>
          <a:xfrm>
            <a:off x="2318711" y="3990781"/>
            <a:ext cx="577668" cy="568734"/>
          </a:xfrm>
          <a:prstGeom prst="line">
            <a:avLst/>
          </a:prstGeom>
          <a:noFill/>
          <a:ln w="28575" cap="flat" cmpd="sng" algn="ctr">
            <a:solidFill>
              <a:srgbClr val="B84742"/>
            </a:solidFill>
            <a:prstDash val="solid"/>
            <a:miter lim="800000"/>
          </a:ln>
          <a:effectLst/>
        </p:spPr>
      </p:cxnSp>
      <p:cxnSp>
        <p:nvCxnSpPr>
          <p:cNvPr id="11" name="Straight Connector 10">
            <a:extLst>
              <a:ext uri="{FF2B5EF4-FFF2-40B4-BE49-F238E27FC236}">
                <a16:creationId xmlns:a16="http://schemas.microsoft.com/office/drawing/2014/main" id="{5EC55E54-9F3F-84C1-35DB-7DFE00AD9CB9}"/>
              </a:ext>
            </a:extLst>
          </p:cNvPr>
          <p:cNvCxnSpPr>
            <a:cxnSpLocks/>
            <a:stCxn id="3" idx="5"/>
            <a:endCxn id="6" idx="1"/>
          </p:cNvCxnSpPr>
          <p:nvPr/>
        </p:nvCxnSpPr>
        <p:spPr>
          <a:xfrm>
            <a:off x="1111952" y="2835694"/>
            <a:ext cx="677277" cy="625605"/>
          </a:xfrm>
          <a:prstGeom prst="line">
            <a:avLst/>
          </a:prstGeom>
          <a:noFill/>
          <a:ln w="28575" cap="flat" cmpd="sng" algn="ctr">
            <a:solidFill>
              <a:srgbClr val="B84742"/>
            </a:solidFill>
            <a:prstDash val="solid"/>
            <a:miter lim="800000"/>
          </a:ln>
          <a:effectLst/>
        </p:spPr>
      </p:cxnSp>
      <p:cxnSp>
        <p:nvCxnSpPr>
          <p:cNvPr id="12" name="Straight Connector 11">
            <a:extLst>
              <a:ext uri="{FF2B5EF4-FFF2-40B4-BE49-F238E27FC236}">
                <a16:creationId xmlns:a16="http://schemas.microsoft.com/office/drawing/2014/main" id="{B28E902C-A258-EBD5-FB11-63FA912245F7}"/>
              </a:ext>
            </a:extLst>
          </p:cNvPr>
          <p:cNvCxnSpPr>
            <a:cxnSpLocks/>
            <a:stCxn id="3" idx="6"/>
            <a:endCxn id="7" idx="2"/>
          </p:cNvCxnSpPr>
          <p:nvPr/>
        </p:nvCxnSpPr>
        <p:spPr>
          <a:xfrm>
            <a:off x="1221611" y="2570953"/>
            <a:ext cx="1565109" cy="0"/>
          </a:xfrm>
          <a:prstGeom prst="line">
            <a:avLst/>
          </a:prstGeom>
          <a:noFill/>
          <a:ln w="28575" cap="flat" cmpd="sng" algn="ctr">
            <a:solidFill>
              <a:srgbClr val="B84742"/>
            </a:solidFill>
            <a:prstDash val="solid"/>
            <a:miter lim="800000"/>
          </a:ln>
          <a:effectLst/>
        </p:spPr>
      </p:cxnSp>
      <p:sp>
        <p:nvSpPr>
          <p:cNvPr id="88" name="Rectangle 87">
            <a:extLst>
              <a:ext uri="{FF2B5EF4-FFF2-40B4-BE49-F238E27FC236}">
                <a16:creationId xmlns:a16="http://schemas.microsoft.com/office/drawing/2014/main" id="{8CC85F8D-450A-3036-8385-EB608D203536}"/>
              </a:ext>
            </a:extLst>
          </p:cNvPr>
          <p:cNvSpPr/>
          <p:nvPr/>
        </p:nvSpPr>
        <p:spPr>
          <a:xfrm>
            <a:off x="5920091"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89" name="Rectangle 88">
            <a:extLst>
              <a:ext uri="{FF2B5EF4-FFF2-40B4-BE49-F238E27FC236}">
                <a16:creationId xmlns:a16="http://schemas.microsoft.com/office/drawing/2014/main" id="{3669FA27-69FD-EE51-61C7-A73DF26C29D1}"/>
              </a:ext>
            </a:extLst>
          </p:cNvPr>
          <p:cNvSpPr/>
          <p:nvPr/>
        </p:nvSpPr>
        <p:spPr>
          <a:xfrm>
            <a:off x="6622728"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0" name="Rectangle 89">
            <a:extLst>
              <a:ext uri="{FF2B5EF4-FFF2-40B4-BE49-F238E27FC236}">
                <a16:creationId xmlns:a16="http://schemas.microsoft.com/office/drawing/2014/main" id="{A8D143BA-E575-9879-4F63-4C340FED4351}"/>
              </a:ext>
            </a:extLst>
          </p:cNvPr>
          <p:cNvSpPr/>
          <p:nvPr/>
        </p:nvSpPr>
        <p:spPr>
          <a:xfrm>
            <a:off x="7327816"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1" name="Rectangle 90">
            <a:extLst>
              <a:ext uri="{FF2B5EF4-FFF2-40B4-BE49-F238E27FC236}">
                <a16:creationId xmlns:a16="http://schemas.microsoft.com/office/drawing/2014/main" id="{DBBBCD5E-7029-F22C-F51E-577D4AC8828C}"/>
              </a:ext>
            </a:extLst>
          </p:cNvPr>
          <p:cNvSpPr/>
          <p:nvPr/>
        </p:nvSpPr>
        <p:spPr>
          <a:xfrm>
            <a:off x="8037776"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2" name="Rectangle 91">
            <a:extLst>
              <a:ext uri="{FF2B5EF4-FFF2-40B4-BE49-F238E27FC236}">
                <a16:creationId xmlns:a16="http://schemas.microsoft.com/office/drawing/2014/main" id="{02DF9E25-CEF4-3B0F-5432-7A12DC229F88}"/>
              </a:ext>
            </a:extLst>
          </p:cNvPr>
          <p:cNvSpPr/>
          <p:nvPr/>
        </p:nvSpPr>
        <p:spPr>
          <a:xfrm>
            <a:off x="8748976"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3" name="TextBox 92">
            <a:extLst>
              <a:ext uri="{FF2B5EF4-FFF2-40B4-BE49-F238E27FC236}">
                <a16:creationId xmlns:a16="http://schemas.microsoft.com/office/drawing/2014/main" id="{FAB2DDC9-3324-4860-2782-2028A8A4E746}"/>
              </a:ext>
            </a:extLst>
          </p:cNvPr>
          <p:cNvSpPr txBox="1"/>
          <p:nvPr/>
        </p:nvSpPr>
        <p:spPr>
          <a:xfrm>
            <a:off x="5695544" y="1683748"/>
            <a:ext cx="340158" cy="461665"/>
          </a:xfrm>
          <a:prstGeom prst="rect">
            <a:avLst/>
          </a:prstGeom>
          <a:noFill/>
        </p:spPr>
        <p:txBody>
          <a:bodyPr wrap="none" rtlCol="0">
            <a:spAutoFit/>
          </a:bodyPr>
          <a:lstStyle/>
          <a:p>
            <a:pPr>
              <a:buClrTx/>
              <a:buFontTx/>
              <a:buNone/>
            </a:pPr>
            <a:r>
              <a:rPr lang="en-IN" sz="2400" b="1" kern="1200" dirty="0">
                <a:solidFill>
                  <a:prstClr val="white"/>
                </a:solidFill>
                <a:latin typeface="Roboto Condensed"/>
                <a:ea typeface="+mn-ea"/>
                <a:cs typeface="+mn-cs"/>
              </a:rPr>
              <a:t>5</a:t>
            </a:r>
            <a:endParaRPr lang="en-US" sz="2400" b="1" kern="1200" dirty="0">
              <a:solidFill>
                <a:prstClr val="white"/>
              </a:solidFill>
              <a:latin typeface="Roboto Condensed"/>
              <a:ea typeface="+mn-ea"/>
              <a:cs typeface="+mn-cs"/>
            </a:endParaRPr>
          </a:p>
        </p:txBody>
      </p:sp>
      <p:sp>
        <p:nvSpPr>
          <p:cNvPr id="94" name="Rectangle 93">
            <a:extLst>
              <a:ext uri="{FF2B5EF4-FFF2-40B4-BE49-F238E27FC236}">
                <a16:creationId xmlns:a16="http://schemas.microsoft.com/office/drawing/2014/main" id="{5EA2C49E-8C27-85DE-8A37-1259932F4FB1}"/>
              </a:ext>
            </a:extLst>
          </p:cNvPr>
          <p:cNvSpPr/>
          <p:nvPr/>
        </p:nvSpPr>
        <p:spPr>
          <a:xfrm>
            <a:off x="5920091" y="2937550"/>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1</a:t>
            </a:r>
            <a:endParaRPr lang="en-US" sz="2400" b="1" kern="1200" dirty="0">
              <a:solidFill>
                <a:prstClr val="white"/>
              </a:solidFill>
              <a:latin typeface="Roboto Condensed"/>
              <a:ea typeface="+mn-ea"/>
              <a:cs typeface="+mn-cs"/>
            </a:endParaRPr>
          </a:p>
        </p:txBody>
      </p:sp>
      <p:sp>
        <p:nvSpPr>
          <p:cNvPr id="97" name="TextBox 96">
            <a:extLst>
              <a:ext uri="{FF2B5EF4-FFF2-40B4-BE49-F238E27FC236}">
                <a16:creationId xmlns:a16="http://schemas.microsoft.com/office/drawing/2014/main" id="{CCDC2597-40CC-05B9-EFDF-9B38B454B470}"/>
              </a:ext>
            </a:extLst>
          </p:cNvPr>
          <p:cNvSpPr txBox="1"/>
          <p:nvPr/>
        </p:nvSpPr>
        <p:spPr>
          <a:xfrm>
            <a:off x="6846025" y="3553979"/>
            <a:ext cx="1686680" cy="379656"/>
          </a:xfrm>
          <a:prstGeom prst="rect">
            <a:avLst/>
          </a:prstGeom>
          <a:noFill/>
        </p:spPr>
        <p:txBody>
          <a:bodyPr wrap="none" rtlCol="0">
            <a:spAutoFit/>
          </a:bodyPr>
          <a:lstStyle/>
          <a:p>
            <a:r>
              <a:rPr lang="en-IN" b="1" dirty="0">
                <a:solidFill>
                  <a:srgbClr val="0070C0"/>
                </a:solidFill>
                <a:latin typeface="Cambria" panose="02040503050406030204" pitchFamily="18" charset="0"/>
                <a:ea typeface="Cambria" panose="02040503050406030204" pitchFamily="18" charset="0"/>
              </a:rPr>
              <a:t>Visited Nodes</a:t>
            </a:r>
          </a:p>
        </p:txBody>
      </p:sp>
      <p:cxnSp>
        <p:nvCxnSpPr>
          <p:cNvPr id="13" name="Straight Connector 12">
            <a:extLst>
              <a:ext uri="{FF2B5EF4-FFF2-40B4-BE49-F238E27FC236}">
                <a16:creationId xmlns:a16="http://schemas.microsoft.com/office/drawing/2014/main" id="{7618C905-3B43-8FA4-644A-3D443A768E96}"/>
              </a:ext>
            </a:extLst>
          </p:cNvPr>
          <p:cNvCxnSpPr>
            <a:cxnSpLocks/>
            <a:stCxn id="5" idx="7"/>
            <a:endCxn id="6" idx="3"/>
          </p:cNvCxnSpPr>
          <p:nvPr/>
        </p:nvCxnSpPr>
        <p:spPr>
          <a:xfrm flipV="1">
            <a:off x="1111952" y="3990781"/>
            <a:ext cx="677277" cy="568734"/>
          </a:xfrm>
          <a:prstGeom prst="line">
            <a:avLst/>
          </a:prstGeom>
          <a:noFill/>
          <a:ln w="28575" cap="flat" cmpd="sng" algn="ctr">
            <a:solidFill>
              <a:srgbClr val="B84742"/>
            </a:solidFill>
            <a:prstDash val="solid"/>
            <a:miter lim="800000"/>
          </a:ln>
          <a:effectLst/>
        </p:spPr>
      </p:cxnSp>
      <p:sp>
        <p:nvSpPr>
          <p:cNvPr id="16" name="Rectangle 15">
            <a:extLst>
              <a:ext uri="{FF2B5EF4-FFF2-40B4-BE49-F238E27FC236}">
                <a16:creationId xmlns:a16="http://schemas.microsoft.com/office/drawing/2014/main" id="{57A84F34-8629-63F6-0A88-A60E59FAA5DA}"/>
              </a:ext>
            </a:extLst>
          </p:cNvPr>
          <p:cNvSpPr/>
          <p:nvPr/>
        </p:nvSpPr>
        <p:spPr>
          <a:xfrm>
            <a:off x="5926040"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17" name="Rectangle 16">
            <a:extLst>
              <a:ext uri="{FF2B5EF4-FFF2-40B4-BE49-F238E27FC236}">
                <a16:creationId xmlns:a16="http://schemas.microsoft.com/office/drawing/2014/main" id="{45FA6801-8F3E-91B4-90A4-6DA051D43FE8}"/>
              </a:ext>
            </a:extLst>
          </p:cNvPr>
          <p:cNvSpPr/>
          <p:nvPr/>
        </p:nvSpPr>
        <p:spPr>
          <a:xfrm>
            <a:off x="6628677"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18" name="Rectangle 17">
            <a:extLst>
              <a:ext uri="{FF2B5EF4-FFF2-40B4-BE49-F238E27FC236}">
                <a16:creationId xmlns:a16="http://schemas.microsoft.com/office/drawing/2014/main" id="{E2C6C8CC-2893-54A0-07B1-4AA77005188D}"/>
              </a:ext>
            </a:extLst>
          </p:cNvPr>
          <p:cNvSpPr/>
          <p:nvPr/>
        </p:nvSpPr>
        <p:spPr>
          <a:xfrm>
            <a:off x="7333765"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19" name="Rectangle 18">
            <a:extLst>
              <a:ext uri="{FF2B5EF4-FFF2-40B4-BE49-F238E27FC236}">
                <a16:creationId xmlns:a16="http://schemas.microsoft.com/office/drawing/2014/main" id="{74890FA2-0205-B45C-C97B-0C6F06DAF719}"/>
              </a:ext>
            </a:extLst>
          </p:cNvPr>
          <p:cNvSpPr/>
          <p:nvPr/>
        </p:nvSpPr>
        <p:spPr>
          <a:xfrm>
            <a:off x="8043725"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20" name="Rectangle 19">
            <a:extLst>
              <a:ext uri="{FF2B5EF4-FFF2-40B4-BE49-F238E27FC236}">
                <a16:creationId xmlns:a16="http://schemas.microsoft.com/office/drawing/2014/main" id="{96E5410C-AA5A-A3D6-0898-0E3A7CC37512}"/>
              </a:ext>
            </a:extLst>
          </p:cNvPr>
          <p:cNvSpPr/>
          <p:nvPr/>
        </p:nvSpPr>
        <p:spPr>
          <a:xfrm>
            <a:off x="8754925"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22" name="Rectangle 21">
            <a:extLst>
              <a:ext uri="{FF2B5EF4-FFF2-40B4-BE49-F238E27FC236}">
                <a16:creationId xmlns:a16="http://schemas.microsoft.com/office/drawing/2014/main" id="{0A0D1982-FDC2-CAC7-9019-DDD3FB3609FA}"/>
              </a:ext>
            </a:extLst>
          </p:cNvPr>
          <p:cNvSpPr/>
          <p:nvPr/>
        </p:nvSpPr>
        <p:spPr>
          <a:xfrm>
            <a:off x="7323467" y="4498785"/>
            <a:ext cx="715547"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4</a:t>
            </a:r>
            <a:endParaRPr lang="en-US" sz="2400" b="1" kern="1200" dirty="0">
              <a:solidFill>
                <a:prstClr val="white"/>
              </a:solidFill>
              <a:latin typeface="Roboto Condensed"/>
              <a:ea typeface="+mn-ea"/>
              <a:cs typeface="+mn-cs"/>
            </a:endParaRPr>
          </a:p>
        </p:txBody>
      </p:sp>
      <p:sp>
        <p:nvSpPr>
          <p:cNvPr id="4" name="Rectangle 3">
            <a:extLst>
              <a:ext uri="{FF2B5EF4-FFF2-40B4-BE49-F238E27FC236}">
                <a16:creationId xmlns:a16="http://schemas.microsoft.com/office/drawing/2014/main" id="{23BCB8E3-791E-0009-0A77-0FAD8206572A}"/>
              </a:ext>
            </a:extLst>
          </p:cNvPr>
          <p:cNvSpPr/>
          <p:nvPr/>
        </p:nvSpPr>
        <p:spPr>
          <a:xfrm>
            <a:off x="8037776" y="4497547"/>
            <a:ext cx="72186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5</a:t>
            </a:r>
            <a:endParaRPr lang="en-US" sz="2400" b="1" kern="1200" dirty="0">
              <a:solidFill>
                <a:prstClr val="white"/>
              </a:solidFill>
              <a:latin typeface="Roboto Condensed"/>
              <a:ea typeface="+mn-ea"/>
              <a:cs typeface="+mn-cs"/>
            </a:endParaRPr>
          </a:p>
        </p:txBody>
      </p:sp>
      <p:sp>
        <p:nvSpPr>
          <p:cNvPr id="14" name="Rectangle 13">
            <a:extLst>
              <a:ext uri="{FF2B5EF4-FFF2-40B4-BE49-F238E27FC236}">
                <a16:creationId xmlns:a16="http://schemas.microsoft.com/office/drawing/2014/main" id="{1DA31814-C29F-4CE5-8112-1764DBA2F537}"/>
              </a:ext>
            </a:extLst>
          </p:cNvPr>
          <p:cNvSpPr/>
          <p:nvPr/>
        </p:nvSpPr>
        <p:spPr>
          <a:xfrm>
            <a:off x="6628923" y="2937550"/>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2</a:t>
            </a:r>
            <a:endParaRPr lang="en-US" sz="2400" b="1" kern="1200" dirty="0">
              <a:solidFill>
                <a:prstClr val="white"/>
              </a:solidFill>
              <a:latin typeface="Roboto Condensed"/>
              <a:ea typeface="+mn-ea"/>
              <a:cs typeface="+mn-cs"/>
            </a:endParaRPr>
          </a:p>
        </p:txBody>
      </p:sp>
      <p:sp>
        <p:nvSpPr>
          <p:cNvPr id="15" name="Rectangle 14">
            <a:extLst>
              <a:ext uri="{FF2B5EF4-FFF2-40B4-BE49-F238E27FC236}">
                <a16:creationId xmlns:a16="http://schemas.microsoft.com/office/drawing/2014/main" id="{F7DC7340-B9CA-5685-D04D-21A50F7A217A}"/>
              </a:ext>
            </a:extLst>
          </p:cNvPr>
          <p:cNvSpPr/>
          <p:nvPr/>
        </p:nvSpPr>
        <p:spPr>
          <a:xfrm>
            <a:off x="7339965" y="2938046"/>
            <a:ext cx="700179"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3</a:t>
            </a:r>
            <a:endParaRPr lang="en-US" sz="2400" b="1" kern="1200" dirty="0">
              <a:solidFill>
                <a:prstClr val="white"/>
              </a:solidFill>
              <a:latin typeface="Roboto Condensed"/>
              <a:ea typeface="+mn-ea"/>
              <a:cs typeface="+mn-cs"/>
            </a:endParaRPr>
          </a:p>
        </p:txBody>
      </p:sp>
      <p:grpSp>
        <p:nvGrpSpPr>
          <p:cNvPr id="36" name="Group 35">
            <a:extLst>
              <a:ext uri="{FF2B5EF4-FFF2-40B4-BE49-F238E27FC236}">
                <a16:creationId xmlns:a16="http://schemas.microsoft.com/office/drawing/2014/main" id="{65F07A67-9C4C-3FE0-D82B-C8165FBAD043}"/>
              </a:ext>
            </a:extLst>
          </p:cNvPr>
          <p:cNvGrpSpPr/>
          <p:nvPr/>
        </p:nvGrpSpPr>
        <p:grpSpPr>
          <a:xfrm>
            <a:off x="7339877" y="5125254"/>
            <a:ext cx="298480" cy="561710"/>
            <a:chOff x="772328" y="1681844"/>
            <a:chExt cx="298480" cy="561710"/>
          </a:xfrm>
        </p:grpSpPr>
        <p:sp>
          <p:nvSpPr>
            <p:cNvPr id="37" name="TextBox 36">
              <a:extLst>
                <a:ext uri="{FF2B5EF4-FFF2-40B4-BE49-F238E27FC236}">
                  <a16:creationId xmlns:a16="http://schemas.microsoft.com/office/drawing/2014/main" id="{7CE785C7-8738-4594-AB41-2D6EB9C3D3D1}"/>
                </a:ext>
              </a:extLst>
            </p:cNvPr>
            <p:cNvSpPr txBox="1"/>
            <p:nvPr/>
          </p:nvSpPr>
          <p:spPr>
            <a:xfrm>
              <a:off x="772328" y="1905000"/>
              <a:ext cx="29848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F</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38" name="Straight Arrow Connector 37">
              <a:extLst>
                <a:ext uri="{FF2B5EF4-FFF2-40B4-BE49-F238E27FC236}">
                  <a16:creationId xmlns:a16="http://schemas.microsoft.com/office/drawing/2014/main" id="{32225660-1EFA-3BEC-B8A0-F0E66B680CE0}"/>
                </a:ext>
              </a:extLst>
            </p:cNvPr>
            <p:cNvCxnSpPr>
              <a:stCxn id="37"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grpSp>
        <p:nvGrpSpPr>
          <p:cNvPr id="39" name="Group 38">
            <a:extLst>
              <a:ext uri="{FF2B5EF4-FFF2-40B4-BE49-F238E27FC236}">
                <a16:creationId xmlns:a16="http://schemas.microsoft.com/office/drawing/2014/main" id="{43C44FF8-7F76-F80E-0E2F-0D62132B7C59}"/>
              </a:ext>
            </a:extLst>
          </p:cNvPr>
          <p:cNvGrpSpPr/>
          <p:nvPr/>
        </p:nvGrpSpPr>
        <p:grpSpPr>
          <a:xfrm>
            <a:off x="8392723" y="5125254"/>
            <a:ext cx="320922" cy="561710"/>
            <a:chOff x="761107" y="1681844"/>
            <a:chExt cx="320922" cy="561710"/>
          </a:xfrm>
        </p:grpSpPr>
        <p:sp>
          <p:nvSpPr>
            <p:cNvPr id="40" name="TextBox 39">
              <a:extLst>
                <a:ext uri="{FF2B5EF4-FFF2-40B4-BE49-F238E27FC236}">
                  <a16:creationId xmlns:a16="http://schemas.microsoft.com/office/drawing/2014/main" id="{13BCB1AF-CB0A-68B7-E2C1-CA55EA06437D}"/>
                </a:ext>
              </a:extLst>
            </p:cNvPr>
            <p:cNvSpPr txBox="1"/>
            <p:nvPr/>
          </p:nvSpPr>
          <p:spPr>
            <a:xfrm>
              <a:off x="761107" y="1905000"/>
              <a:ext cx="320922"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41" name="Straight Arrow Connector 40">
              <a:extLst>
                <a:ext uri="{FF2B5EF4-FFF2-40B4-BE49-F238E27FC236}">
                  <a16:creationId xmlns:a16="http://schemas.microsoft.com/office/drawing/2014/main" id="{83B40778-4C46-07F2-A753-562CDCFF8E45}"/>
                </a:ext>
              </a:extLst>
            </p:cNvPr>
            <p:cNvCxnSpPr>
              <a:stCxn id="40"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sp>
        <p:nvSpPr>
          <p:cNvPr id="45" name="Rectangle 44">
            <a:extLst>
              <a:ext uri="{FF2B5EF4-FFF2-40B4-BE49-F238E27FC236}">
                <a16:creationId xmlns:a16="http://schemas.microsoft.com/office/drawing/2014/main" id="{16BF5143-CBB5-600A-B993-51DD38F1DE78}"/>
              </a:ext>
            </a:extLst>
          </p:cNvPr>
          <p:cNvSpPr/>
          <p:nvPr/>
        </p:nvSpPr>
        <p:spPr>
          <a:xfrm>
            <a:off x="8040144" y="2937550"/>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4</a:t>
            </a:r>
            <a:endParaRPr lang="en-US" sz="2400" b="1" kern="1200" dirty="0">
              <a:solidFill>
                <a:prstClr val="white"/>
              </a:solidFill>
              <a:latin typeface="Roboto Condensed"/>
              <a:ea typeface="+mn-ea"/>
              <a:cs typeface="+mn-cs"/>
            </a:endParaRPr>
          </a:p>
        </p:txBody>
      </p:sp>
      <p:grpSp>
        <p:nvGrpSpPr>
          <p:cNvPr id="46" name="Group 45">
            <a:extLst>
              <a:ext uri="{FF2B5EF4-FFF2-40B4-BE49-F238E27FC236}">
                <a16:creationId xmlns:a16="http://schemas.microsoft.com/office/drawing/2014/main" id="{93F546EF-B10D-A4E8-9771-CC95B09EA941}"/>
              </a:ext>
            </a:extLst>
          </p:cNvPr>
          <p:cNvGrpSpPr/>
          <p:nvPr/>
        </p:nvGrpSpPr>
        <p:grpSpPr>
          <a:xfrm>
            <a:off x="8049047" y="5109349"/>
            <a:ext cx="298480" cy="561710"/>
            <a:chOff x="772328" y="1681844"/>
            <a:chExt cx="298480" cy="561710"/>
          </a:xfrm>
        </p:grpSpPr>
        <p:sp>
          <p:nvSpPr>
            <p:cNvPr id="47" name="TextBox 46">
              <a:extLst>
                <a:ext uri="{FF2B5EF4-FFF2-40B4-BE49-F238E27FC236}">
                  <a16:creationId xmlns:a16="http://schemas.microsoft.com/office/drawing/2014/main" id="{77197CD4-F182-25FA-D5A2-8CB1AA11A1F4}"/>
                </a:ext>
              </a:extLst>
            </p:cNvPr>
            <p:cNvSpPr txBox="1"/>
            <p:nvPr/>
          </p:nvSpPr>
          <p:spPr>
            <a:xfrm>
              <a:off x="772328" y="1905000"/>
              <a:ext cx="29848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F</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48" name="Straight Arrow Connector 47">
              <a:extLst>
                <a:ext uri="{FF2B5EF4-FFF2-40B4-BE49-F238E27FC236}">
                  <a16:creationId xmlns:a16="http://schemas.microsoft.com/office/drawing/2014/main" id="{137D40C8-BDCF-C714-4754-06D25CBE682D}"/>
                </a:ext>
              </a:extLst>
            </p:cNvPr>
            <p:cNvCxnSpPr>
              <a:stCxn id="47"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sp>
        <p:nvSpPr>
          <p:cNvPr id="49" name="TextBox 48">
            <a:extLst>
              <a:ext uri="{FF2B5EF4-FFF2-40B4-BE49-F238E27FC236}">
                <a16:creationId xmlns:a16="http://schemas.microsoft.com/office/drawing/2014/main" id="{28B6602F-A47D-2AD5-C9E3-00F233EF7AFE}"/>
              </a:ext>
            </a:extLst>
          </p:cNvPr>
          <p:cNvSpPr txBox="1"/>
          <p:nvPr/>
        </p:nvSpPr>
        <p:spPr>
          <a:xfrm>
            <a:off x="152401" y="1019069"/>
            <a:ext cx="11894966" cy="830997"/>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effectLst/>
                <a:latin typeface="Cambria" panose="02040503050406030204" pitchFamily="18" charset="0"/>
                <a:ea typeface="Cambria" panose="02040503050406030204" pitchFamily="18" charset="0"/>
              </a:rPr>
              <a:t>Next, we visit the first element of the queue i.e. 4 and go to its adjacent nodes. Since 1 has already been visited</a:t>
            </a:r>
            <a:r>
              <a:rPr lang="en-US" sz="2400" dirty="0">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276804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7"/>
                                        </p:tgtEl>
                                        <p:attrNameLst>
                                          <p:attrName>fillcolor</p:attrName>
                                        </p:attrNameLst>
                                      </p:cBhvr>
                                      <p:to>
                                        <a:schemeClr val="accent2"/>
                                      </p:to>
                                    </p:animClr>
                                    <p:set>
                                      <p:cBhvr>
                                        <p:cTn id="7" dur="10" fill="hold"/>
                                        <p:tgtEl>
                                          <p:spTgt spid="7"/>
                                        </p:tgtEl>
                                        <p:attrNameLst>
                                          <p:attrName>fill.type</p:attrName>
                                        </p:attrNameLst>
                                      </p:cBhvr>
                                      <p:to>
                                        <p:strVal val="solid"/>
                                      </p:to>
                                    </p:set>
                                    <p:set>
                                      <p:cBhvr>
                                        <p:cTn id="8" dur="10" fill="hold"/>
                                        <p:tgtEl>
                                          <p:spTgt spid="7"/>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Graphs and their understanding</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6" y="632376"/>
            <a:ext cx="5931055" cy="6106888"/>
          </a:xfrm>
          <a:prstGeom prst="rect">
            <a:avLst/>
          </a:prstGeom>
          <a:noFill/>
          <a:ln>
            <a:noFill/>
          </a:ln>
        </p:spPr>
        <p:txBody>
          <a:bodyPr spcFirstLastPara="1" wrap="square" lIns="121900" tIns="121900" rIns="121900" bIns="121900" anchor="t" anchorCtr="0">
            <a:spAutoFit/>
          </a:bodyPr>
          <a:lstStyle/>
          <a:p>
            <a:pPr marL="353475" indent="-353475" algn="just">
              <a:lnSpc>
                <a:spcPct val="114000"/>
              </a:lnSpc>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cs typeface="+mn-cs"/>
              </a:rPr>
              <a:t>What is Graph?</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 Graph is a non-linear data structure consisting of </a:t>
            </a:r>
            <a:r>
              <a:rPr lang="en-US" sz="2267" b="1" kern="1200" dirty="0">
                <a:solidFill>
                  <a:srgbClr val="C00000"/>
                </a:solidFill>
                <a:latin typeface="Cambria" panose="02040503050406030204" pitchFamily="18" charset="0"/>
                <a:ea typeface="Cambria" panose="02040503050406030204" pitchFamily="18" charset="0"/>
                <a:cs typeface="+mn-cs"/>
              </a:rPr>
              <a:t>vertices</a:t>
            </a:r>
            <a:r>
              <a:rPr lang="en-US" sz="2267" kern="1200" dirty="0">
                <a:solidFill>
                  <a:srgbClr val="212121"/>
                </a:solidFill>
                <a:latin typeface="Cambria" panose="02040503050406030204" pitchFamily="18" charset="0"/>
                <a:ea typeface="Cambria" panose="02040503050406030204" pitchFamily="18" charset="0"/>
                <a:cs typeface="+mn-cs"/>
              </a:rPr>
              <a:t> and </a:t>
            </a:r>
            <a:r>
              <a:rPr lang="en-US" sz="2267" b="1" kern="1200" dirty="0">
                <a:solidFill>
                  <a:srgbClr val="C00000"/>
                </a:solidFill>
                <a:latin typeface="Cambria" panose="02040503050406030204" pitchFamily="18" charset="0"/>
                <a:ea typeface="Cambria" panose="02040503050406030204" pitchFamily="18" charset="0"/>
                <a:cs typeface="+mn-cs"/>
              </a:rPr>
              <a:t>edges</a:t>
            </a:r>
            <a:r>
              <a:rPr lang="en-US" sz="2267" kern="1200" dirty="0">
                <a:solidFill>
                  <a:srgbClr val="212121"/>
                </a:solidFill>
                <a:latin typeface="Cambria" panose="02040503050406030204" pitchFamily="18" charset="0"/>
                <a:ea typeface="Cambria" panose="02040503050406030204" pitchFamily="18" charset="0"/>
                <a:cs typeface="+mn-cs"/>
              </a:rPr>
              <a:t>. The </a:t>
            </a:r>
            <a:r>
              <a:rPr lang="en-US" sz="2267" b="1" kern="1200" dirty="0">
                <a:solidFill>
                  <a:srgbClr val="C00000"/>
                </a:solidFill>
                <a:latin typeface="Cambria" panose="02040503050406030204" pitchFamily="18" charset="0"/>
                <a:ea typeface="Cambria" panose="02040503050406030204" pitchFamily="18" charset="0"/>
                <a:cs typeface="+mn-cs"/>
              </a:rPr>
              <a:t>vertices</a:t>
            </a:r>
            <a:r>
              <a:rPr lang="en-US" sz="2267" kern="1200" dirty="0">
                <a:solidFill>
                  <a:srgbClr val="212121"/>
                </a:solidFill>
                <a:latin typeface="Cambria" panose="02040503050406030204" pitchFamily="18" charset="0"/>
                <a:ea typeface="Cambria" panose="02040503050406030204" pitchFamily="18" charset="0"/>
                <a:cs typeface="+mn-cs"/>
              </a:rPr>
              <a:t> are sometimes also referred to as </a:t>
            </a:r>
            <a:r>
              <a:rPr lang="en-US" sz="2267" b="1" kern="1200" dirty="0">
                <a:solidFill>
                  <a:srgbClr val="C00000"/>
                </a:solidFill>
                <a:latin typeface="Cambria" panose="02040503050406030204" pitchFamily="18" charset="0"/>
                <a:ea typeface="Cambria" panose="02040503050406030204" pitchFamily="18" charset="0"/>
                <a:cs typeface="+mn-cs"/>
              </a:rPr>
              <a:t>nodes</a:t>
            </a:r>
            <a:r>
              <a:rPr lang="en-US" sz="2267" kern="1200" dirty="0">
                <a:solidFill>
                  <a:srgbClr val="212121"/>
                </a:solidFill>
                <a:latin typeface="Cambria" panose="02040503050406030204" pitchFamily="18" charset="0"/>
                <a:ea typeface="Cambria" panose="02040503050406030204" pitchFamily="18" charset="0"/>
                <a:cs typeface="+mn-cs"/>
              </a:rPr>
              <a:t> and the edges are </a:t>
            </a:r>
            <a:r>
              <a:rPr lang="en-US" sz="2267" b="1" kern="1200" dirty="0">
                <a:solidFill>
                  <a:srgbClr val="C00000"/>
                </a:solidFill>
                <a:latin typeface="Cambria" panose="02040503050406030204" pitchFamily="18" charset="0"/>
                <a:ea typeface="Cambria" panose="02040503050406030204" pitchFamily="18" charset="0"/>
                <a:cs typeface="+mn-cs"/>
              </a:rPr>
              <a:t>lines</a:t>
            </a:r>
            <a:r>
              <a:rPr lang="en-US" sz="2267" kern="1200" dirty="0">
                <a:solidFill>
                  <a:srgbClr val="212121"/>
                </a:solidFill>
                <a:latin typeface="Cambria" panose="02040503050406030204" pitchFamily="18" charset="0"/>
                <a:ea typeface="Cambria" panose="02040503050406030204" pitchFamily="18" charset="0"/>
                <a:cs typeface="+mn-cs"/>
              </a:rPr>
              <a:t> or </a:t>
            </a:r>
            <a:r>
              <a:rPr lang="en-US" sz="2267" b="1" kern="1200" dirty="0">
                <a:solidFill>
                  <a:srgbClr val="C00000"/>
                </a:solidFill>
                <a:latin typeface="Cambria" panose="02040503050406030204" pitchFamily="18" charset="0"/>
                <a:ea typeface="Cambria" panose="02040503050406030204" pitchFamily="18" charset="0"/>
                <a:cs typeface="+mn-cs"/>
              </a:rPr>
              <a:t>arcs</a:t>
            </a:r>
            <a:r>
              <a:rPr lang="en-US" sz="2267" kern="1200" dirty="0">
                <a:solidFill>
                  <a:srgbClr val="212121"/>
                </a:solidFill>
                <a:latin typeface="Cambria" panose="02040503050406030204" pitchFamily="18" charset="0"/>
                <a:ea typeface="Cambria" panose="02040503050406030204" pitchFamily="18" charset="0"/>
                <a:cs typeface="+mn-cs"/>
              </a:rPr>
              <a:t> that connect any two nodes in the graph. </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Graph is composed of a </a:t>
            </a:r>
            <a:r>
              <a:rPr lang="en-US" sz="2267" b="1" kern="1200" dirty="0">
                <a:solidFill>
                  <a:srgbClr val="C00000"/>
                </a:solidFill>
                <a:latin typeface="Cambria" panose="02040503050406030204" pitchFamily="18" charset="0"/>
                <a:ea typeface="Cambria" panose="02040503050406030204" pitchFamily="18" charset="0"/>
                <a:cs typeface="+mn-cs"/>
              </a:rPr>
              <a:t>set of vertices </a:t>
            </a:r>
            <a:r>
              <a:rPr lang="en-US" sz="2267" kern="1200" dirty="0">
                <a:solidFill>
                  <a:srgbClr val="212121"/>
                </a:solidFill>
                <a:latin typeface="Cambria" panose="02040503050406030204" pitchFamily="18" charset="0"/>
                <a:ea typeface="Cambria" panose="02040503050406030204" pitchFamily="18" charset="0"/>
                <a:cs typeface="+mn-cs"/>
              </a:rPr>
              <a:t>(V) and a </a:t>
            </a:r>
            <a:r>
              <a:rPr lang="en-US" sz="2267" b="1" kern="1200" dirty="0">
                <a:solidFill>
                  <a:srgbClr val="C00000"/>
                </a:solidFill>
                <a:latin typeface="Cambria" panose="02040503050406030204" pitchFamily="18" charset="0"/>
                <a:ea typeface="Cambria" panose="02040503050406030204" pitchFamily="18" charset="0"/>
                <a:cs typeface="+mn-cs"/>
              </a:rPr>
              <a:t>set of edges </a:t>
            </a:r>
            <a:r>
              <a:rPr lang="en-US" sz="2267" kern="1200" dirty="0">
                <a:solidFill>
                  <a:srgbClr val="212121"/>
                </a:solidFill>
                <a:latin typeface="Cambria" panose="02040503050406030204" pitchFamily="18" charset="0"/>
                <a:ea typeface="Cambria" panose="02040503050406030204" pitchFamily="18" charset="0"/>
                <a:cs typeface="+mn-cs"/>
              </a:rPr>
              <a:t>(E). The graph is denoted by G(E, V).</a:t>
            </a:r>
          </a:p>
          <a:p>
            <a:pPr marL="353475" indent="-353475" algn="just">
              <a:lnSpc>
                <a:spcPct val="114000"/>
              </a:lnSpc>
              <a:spcBef>
                <a:spcPts val="1333"/>
              </a:spcBef>
              <a:buClr>
                <a:srgbClr val="B84742"/>
              </a:buClr>
              <a:buFont typeface="Wingdings 3" panose="05040102010807070707" pitchFamily="18" charset="2"/>
              <a:buChar char=""/>
            </a:pPr>
            <a:r>
              <a:rPr lang="en-US" sz="2267" kern="1200" dirty="0">
                <a:solidFill>
                  <a:srgbClr val="212121"/>
                </a:solidFill>
                <a:latin typeface="Cambria" panose="02040503050406030204" pitchFamily="18" charset="0"/>
                <a:ea typeface="Cambria" panose="02040503050406030204" pitchFamily="18" charset="0"/>
                <a:cs typeface="+mn-cs"/>
              </a:rPr>
              <a:t>A graph G is defined as an ordered set of (V, E), where V represents the set of vertices and E represents the edges that connect the vertices.</a:t>
            </a:r>
          </a:p>
        </p:txBody>
      </p:sp>
      <p:sp>
        <p:nvSpPr>
          <p:cNvPr id="15" name="Oval 14">
            <a:extLst>
              <a:ext uri="{FF2B5EF4-FFF2-40B4-BE49-F238E27FC236}">
                <a16:creationId xmlns:a16="http://schemas.microsoft.com/office/drawing/2014/main" id="{6E27470F-9204-5248-5444-7EBAEDCDA36B}"/>
              </a:ext>
            </a:extLst>
          </p:cNvPr>
          <p:cNvSpPr/>
          <p:nvPr/>
        </p:nvSpPr>
        <p:spPr>
          <a:xfrm>
            <a:off x="7592651" y="1721711"/>
            <a:ext cx="508000" cy="508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16" name="Oval 15">
            <a:extLst>
              <a:ext uri="{FF2B5EF4-FFF2-40B4-BE49-F238E27FC236}">
                <a16:creationId xmlns:a16="http://schemas.microsoft.com/office/drawing/2014/main" id="{15B02D6A-5573-9620-B2B2-1CE6FBBB249C}"/>
              </a:ext>
            </a:extLst>
          </p:cNvPr>
          <p:cNvSpPr/>
          <p:nvPr/>
        </p:nvSpPr>
        <p:spPr>
          <a:xfrm>
            <a:off x="7592651" y="3448911"/>
            <a:ext cx="508000" cy="508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17" name="Oval 16">
            <a:extLst>
              <a:ext uri="{FF2B5EF4-FFF2-40B4-BE49-F238E27FC236}">
                <a16:creationId xmlns:a16="http://schemas.microsoft.com/office/drawing/2014/main" id="{E26FC87D-CA61-7CB1-FC51-5AD56B7B3B5B}"/>
              </a:ext>
            </a:extLst>
          </p:cNvPr>
          <p:cNvSpPr/>
          <p:nvPr/>
        </p:nvSpPr>
        <p:spPr>
          <a:xfrm>
            <a:off x="10742251" y="1721711"/>
            <a:ext cx="508000" cy="508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18" name="Oval 17">
            <a:extLst>
              <a:ext uri="{FF2B5EF4-FFF2-40B4-BE49-F238E27FC236}">
                <a16:creationId xmlns:a16="http://schemas.microsoft.com/office/drawing/2014/main" id="{D15C2A1B-D65A-8578-F03F-269F4FA7A7E6}"/>
              </a:ext>
            </a:extLst>
          </p:cNvPr>
          <p:cNvSpPr/>
          <p:nvPr/>
        </p:nvSpPr>
        <p:spPr>
          <a:xfrm>
            <a:off x="10742251" y="3448911"/>
            <a:ext cx="508000" cy="508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cxnSp>
        <p:nvCxnSpPr>
          <p:cNvPr id="19" name="Straight Arrow Connector 18">
            <a:extLst>
              <a:ext uri="{FF2B5EF4-FFF2-40B4-BE49-F238E27FC236}">
                <a16:creationId xmlns:a16="http://schemas.microsoft.com/office/drawing/2014/main" id="{A73AF922-5F4F-05EE-B71C-3AF7E883440F}"/>
              </a:ext>
            </a:extLst>
          </p:cNvPr>
          <p:cNvCxnSpPr>
            <a:stCxn id="15" idx="6"/>
            <a:endCxn id="17" idx="2"/>
          </p:cNvCxnSpPr>
          <p:nvPr/>
        </p:nvCxnSpPr>
        <p:spPr>
          <a:xfrm>
            <a:off x="8100651" y="1975711"/>
            <a:ext cx="2641600" cy="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20" name="Straight Arrow Connector 19">
            <a:extLst>
              <a:ext uri="{FF2B5EF4-FFF2-40B4-BE49-F238E27FC236}">
                <a16:creationId xmlns:a16="http://schemas.microsoft.com/office/drawing/2014/main" id="{F4BD054C-0D94-F6AA-329A-1660CEA7D2A7}"/>
              </a:ext>
            </a:extLst>
          </p:cNvPr>
          <p:cNvCxnSpPr>
            <a:stCxn id="18" idx="0"/>
            <a:endCxn id="17" idx="4"/>
          </p:cNvCxnSpPr>
          <p:nvPr/>
        </p:nvCxnSpPr>
        <p:spPr>
          <a:xfrm flipV="1">
            <a:off x="10996251" y="2229711"/>
            <a:ext cx="0" cy="121920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21" name="Straight Arrow Connector 20">
            <a:extLst>
              <a:ext uri="{FF2B5EF4-FFF2-40B4-BE49-F238E27FC236}">
                <a16:creationId xmlns:a16="http://schemas.microsoft.com/office/drawing/2014/main" id="{D37AC6F9-90C4-3A34-71D5-65E0462C471B}"/>
              </a:ext>
            </a:extLst>
          </p:cNvPr>
          <p:cNvCxnSpPr>
            <a:stCxn id="18" idx="2"/>
            <a:endCxn id="16" idx="6"/>
          </p:cNvCxnSpPr>
          <p:nvPr/>
        </p:nvCxnSpPr>
        <p:spPr>
          <a:xfrm flipH="1">
            <a:off x="8100651" y="3702911"/>
            <a:ext cx="2641600" cy="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22" name="Straight Arrow Connector 21">
            <a:extLst>
              <a:ext uri="{FF2B5EF4-FFF2-40B4-BE49-F238E27FC236}">
                <a16:creationId xmlns:a16="http://schemas.microsoft.com/office/drawing/2014/main" id="{A2E50A9B-44DB-D6C8-20F7-23460C765B39}"/>
              </a:ext>
            </a:extLst>
          </p:cNvPr>
          <p:cNvCxnSpPr>
            <a:stCxn id="17" idx="3"/>
            <a:endCxn id="16" idx="7"/>
          </p:cNvCxnSpPr>
          <p:nvPr/>
        </p:nvCxnSpPr>
        <p:spPr>
          <a:xfrm flipH="1">
            <a:off x="8026256" y="2155316"/>
            <a:ext cx="2790389" cy="1367989"/>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23" name="Curved Connector 12">
            <a:extLst>
              <a:ext uri="{FF2B5EF4-FFF2-40B4-BE49-F238E27FC236}">
                <a16:creationId xmlns:a16="http://schemas.microsoft.com/office/drawing/2014/main" id="{2DD6B16E-2E95-C2F2-9D57-3EBCA71CF2EB}"/>
              </a:ext>
            </a:extLst>
          </p:cNvPr>
          <p:cNvCxnSpPr>
            <a:stCxn id="15" idx="2"/>
            <a:endCxn id="16" idx="2"/>
          </p:cNvCxnSpPr>
          <p:nvPr/>
        </p:nvCxnSpPr>
        <p:spPr>
          <a:xfrm rot="10800000" flipV="1">
            <a:off x="7592651" y="1975711"/>
            <a:ext cx="16933" cy="1727200"/>
          </a:xfrm>
          <a:prstGeom prst="curvedConnector3">
            <a:avLst>
              <a:gd name="adj1" fmla="val 2475000"/>
            </a:avLst>
          </a:prstGeom>
          <a:noFill/>
          <a:ln w="28575" cap="flat" cmpd="sng" algn="ctr">
            <a:solidFill>
              <a:srgbClr val="B84742"/>
            </a:solidFill>
            <a:prstDash val="solid"/>
            <a:miter lim="800000"/>
            <a:headEnd type="none" w="med" len="med"/>
            <a:tailEnd type="arrow" w="med" len="med"/>
          </a:ln>
          <a:effectLst/>
        </p:spPr>
      </p:cxnSp>
      <p:cxnSp>
        <p:nvCxnSpPr>
          <p:cNvPr id="24" name="Straight Arrow Connector 23">
            <a:extLst>
              <a:ext uri="{FF2B5EF4-FFF2-40B4-BE49-F238E27FC236}">
                <a16:creationId xmlns:a16="http://schemas.microsoft.com/office/drawing/2014/main" id="{B5FF665A-EE66-CC59-BD21-B01F1F5DD9D6}"/>
              </a:ext>
            </a:extLst>
          </p:cNvPr>
          <p:cNvCxnSpPr>
            <a:stCxn id="16" idx="0"/>
            <a:endCxn id="15" idx="4"/>
          </p:cNvCxnSpPr>
          <p:nvPr/>
        </p:nvCxnSpPr>
        <p:spPr>
          <a:xfrm flipV="1">
            <a:off x="7846651" y="2229711"/>
            <a:ext cx="0" cy="1219200"/>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25" name="TextBox 24">
            <a:extLst>
              <a:ext uri="{FF2B5EF4-FFF2-40B4-BE49-F238E27FC236}">
                <a16:creationId xmlns:a16="http://schemas.microsoft.com/office/drawing/2014/main" id="{87775B5D-3CCF-76C7-1E4D-6C74DC8D53FE}"/>
              </a:ext>
            </a:extLst>
          </p:cNvPr>
          <p:cNvSpPr txBox="1"/>
          <p:nvPr/>
        </p:nvSpPr>
        <p:spPr>
          <a:xfrm>
            <a:off x="7584185" y="1162913"/>
            <a:ext cx="559769" cy="584775"/>
          </a:xfrm>
          <a:prstGeom prst="rect">
            <a:avLst/>
          </a:prstGeom>
          <a:noFill/>
        </p:spPr>
        <p:txBody>
          <a:bodyPr wrap="none" rtlCol="0">
            <a:spAutoFit/>
          </a:bodyPr>
          <a:lstStyle/>
          <a:p>
            <a:pPr>
              <a:buClrTx/>
              <a:buFontTx/>
              <a:buNone/>
            </a:pPr>
            <a:r>
              <a:rPr lang="en-US" sz="3200" b="1" kern="1200" dirty="0">
                <a:solidFill>
                  <a:srgbClr val="212121"/>
                </a:solidFill>
                <a:latin typeface="Roboto Condensed"/>
                <a:ea typeface="+mn-ea"/>
                <a:cs typeface="+mn-cs"/>
              </a:rPr>
              <a:t>V</a:t>
            </a:r>
            <a:r>
              <a:rPr lang="en-US" sz="3200" b="1" kern="1200" baseline="-25000" dirty="0">
                <a:solidFill>
                  <a:srgbClr val="212121"/>
                </a:solidFill>
                <a:latin typeface="Roboto Condensed"/>
                <a:ea typeface="+mn-ea"/>
                <a:cs typeface="+mn-cs"/>
              </a:rPr>
              <a:t>1</a:t>
            </a:r>
          </a:p>
        </p:txBody>
      </p:sp>
      <p:sp>
        <p:nvSpPr>
          <p:cNvPr id="26" name="TextBox 25">
            <a:extLst>
              <a:ext uri="{FF2B5EF4-FFF2-40B4-BE49-F238E27FC236}">
                <a16:creationId xmlns:a16="http://schemas.microsoft.com/office/drawing/2014/main" id="{C2FB6274-5C62-AB0E-C04A-7B24FCA3EFDA}"/>
              </a:ext>
            </a:extLst>
          </p:cNvPr>
          <p:cNvSpPr txBox="1"/>
          <p:nvPr/>
        </p:nvSpPr>
        <p:spPr>
          <a:xfrm>
            <a:off x="7592651" y="3855313"/>
            <a:ext cx="559769" cy="584775"/>
          </a:xfrm>
          <a:prstGeom prst="rect">
            <a:avLst/>
          </a:prstGeom>
          <a:noFill/>
        </p:spPr>
        <p:txBody>
          <a:bodyPr wrap="none" rtlCol="0">
            <a:spAutoFit/>
          </a:bodyPr>
          <a:lstStyle/>
          <a:p>
            <a:pPr>
              <a:buClrTx/>
              <a:buFontTx/>
              <a:buNone/>
            </a:pPr>
            <a:r>
              <a:rPr lang="en-US" sz="3200" b="1" kern="1200" dirty="0">
                <a:solidFill>
                  <a:srgbClr val="212121"/>
                </a:solidFill>
                <a:latin typeface="Roboto Condensed"/>
                <a:ea typeface="+mn-ea"/>
                <a:cs typeface="+mn-cs"/>
              </a:rPr>
              <a:t>V</a:t>
            </a:r>
            <a:r>
              <a:rPr lang="en-US" sz="3200" b="1" kern="1200" baseline="-25000" dirty="0">
                <a:solidFill>
                  <a:srgbClr val="212121"/>
                </a:solidFill>
                <a:latin typeface="Roboto Condensed"/>
                <a:ea typeface="+mn-ea"/>
                <a:cs typeface="+mn-cs"/>
              </a:rPr>
              <a:t>2</a:t>
            </a:r>
          </a:p>
        </p:txBody>
      </p:sp>
      <p:sp>
        <p:nvSpPr>
          <p:cNvPr id="27" name="TextBox 26">
            <a:extLst>
              <a:ext uri="{FF2B5EF4-FFF2-40B4-BE49-F238E27FC236}">
                <a16:creationId xmlns:a16="http://schemas.microsoft.com/office/drawing/2014/main" id="{D72D8B96-EFC0-AF01-D496-1CE64C4E30E4}"/>
              </a:ext>
            </a:extLst>
          </p:cNvPr>
          <p:cNvSpPr txBox="1"/>
          <p:nvPr/>
        </p:nvSpPr>
        <p:spPr>
          <a:xfrm>
            <a:off x="10780351" y="3887459"/>
            <a:ext cx="559769" cy="584775"/>
          </a:xfrm>
          <a:prstGeom prst="rect">
            <a:avLst/>
          </a:prstGeom>
          <a:noFill/>
        </p:spPr>
        <p:txBody>
          <a:bodyPr wrap="none" rtlCol="0">
            <a:spAutoFit/>
          </a:bodyPr>
          <a:lstStyle/>
          <a:p>
            <a:pPr>
              <a:buClrTx/>
              <a:buFontTx/>
              <a:buNone/>
            </a:pPr>
            <a:r>
              <a:rPr lang="en-US" sz="3200" b="1" kern="1200" dirty="0">
                <a:solidFill>
                  <a:srgbClr val="212121"/>
                </a:solidFill>
                <a:latin typeface="Roboto Condensed"/>
                <a:ea typeface="+mn-ea"/>
                <a:cs typeface="+mn-cs"/>
              </a:rPr>
              <a:t>V</a:t>
            </a:r>
            <a:r>
              <a:rPr lang="en-US" sz="3200" b="1" kern="1200" baseline="-25000" dirty="0">
                <a:solidFill>
                  <a:srgbClr val="212121"/>
                </a:solidFill>
                <a:latin typeface="Roboto Condensed"/>
                <a:ea typeface="+mn-ea"/>
                <a:cs typeface="+mn-cs"/>
              </a:rPr>
              <a:t>3</a:t>
            </a:r>
          </a:p>
        </p:txBody>
      </p:sp>
      <p:sp>
        <p:nvSpPr>
          <p:cNvPr id="28" name="TextBox 27">
            <a:extLst>
              <a:ext uri="{FF2B5EF4-FFF2-40B4-BE49-F238E27FC236}">
                <a16:creationId xmlns:a16="http://schemas.microsoft.com/office/drawing/2014/main" id="{2162F1E2-A0A2-0AEF-9E91-A3E329B1088E}"/>
              </a:ext>
            </a:extLst>
          </p:cNvPr>
          <p:cNvSpPr txBox="1"/>
          <p:nvPr/>
        </p:nvSpPr>
        <p:spPr>
          <a:xfrm>
            <a:off x="10748446" y="1162913"/>
            <a:ext cx="559769" cy="584775"/>
          </a:xfrm>
          <a:prstGeom prst="rect">
            <a:avLst/>
          </a:prstGeom>
          <a:noFill/>
        </p:spPr>
        <p:txBody>
          <a:bodyPr wrap="none" rtlCol="0">
            <a:spAutoFit/>
          </a:bodyPr>
          <a:lstStyle/>
          <a:p>
            <a:pPr>
              <a:buClrTx/>
              <a:buFontTx/>
              <a:buNone/>
            </a:pPr>
            <a:r>
              <a:rPr lang="en-US" sz="3200" b="1" kern="1200" dirty="0">
                <a:solidFill>
                  <a:srgbClr val="212121"/>
                </a:solidFill>
                <a:latin typeface="Roboto Condensed"/>
                <a:ea typeface="+mn-ea"/>
                <a:cs typeface="+mn-cs"/>
              </a:rPr>
              <a:t>V</a:t>
            </a:r>
            <a:r>
              <a:rPr lang="en-US" sz="3200" b="1" kern="1200" baseline="-25000" dirty="0">
                <a:solidFill>
                  <a:srgbClr val="212121"/>
                </a:solidFill>
                <a:latin typeface="Roboto Condensed"/>
                <a:ea typeface="+mn-ea"/>
                <a:cs typeface="+mn-cs"/>
              </a:rPr>
              <a:t>4</a:t>
            </a:r>
          </a:p>
        </p:txBody>
      </p:sp>
      <p:sp>
        <p:nvSpPr>
          <p:cNvPr id="31" name="TextBox 30">
            <a:extLst>
              <a:ext uri="{FF2B5EF4-FFF2-40B4-BE49-F238E27FC236}">
                <a16:creationId xmlns:a16="http://schemas.microsoft.com/office/drawing/2014/main" id="{2A0B9645-22A3-F2A0-5361-8D5F99046618}"/>
              </a:ext>
            </a:extLst>
          </p:cNvPr>
          <p:cNvSpPr txBox="1"/>
          <p:nvPr/>
        </p:nvSpPr>
        <p:spPr>
          <a:xfrm>
            <a:off x="8513736" y="1162913"/>
            <a:ext cx="1124026" cy="461665"/>
          </a:xfrm>
          <a:prstGeom prst="rect">
            <a:avLst/>
          </a:prstGeom>
          <a:noFill/>
        </p:spPr>
        <p:txBody>
          <a:bodyPr wrap="none" rtlCol="0">
            <a:spAutoFit/>
          </a:bodyPr>
          <a:lstStyle/>
          <a:p>
            <a:r>
              <a:rPr lang="en-IN" sz="2400" b="1" dirty="0">
                <a:solidFill>
                  <a:srgbClr val="00B0F0"/>
                </a:solidFill>
                <a:latin typeface="Cambria" panose="02040503050406030204" pitchFamily="18" charset="0"/>
                <a:ea typeface="Cambria" panose="02040503050406030204" pitchFamily="18" charset="0"/>
                <a:cs typeface="Calibri" panose="020F0502020204030204" pitchFamily="34" charset="0"/>
              </a:rPr>
              <a:t>Vertex</a:t>
            </a:r>
          </a:p>
        </p:txBody>
      </p:sp>
      <p:cxnSp>
        <p:nvCxnSpPr>
          <p:cNvPr id="33" name="Straight Arrow Connector 32">
            <a:extLst>
              <a:ext uri="{FF2B5EF4-FFF2-40B4-BE49-F238E27FC236}">
                <a16:creationId xmlns:a16="http://schemas.microsoft.com/office/drawing/2014/main" id="{081C9EAA-ECEA-DCB6-093C-F250102B8F45}"/>
              </a:ext>
            </a:extLst>
          </p:cNvPr>
          <p:cNvCxnSpPr>
            <a:endCxn id="15" idx="7"/>
          </p:cNvCxnSpPr>
          <p:nvPr/>
        </p:nvCxnSpPr>
        <p:spPr>
          <a:xfrm flipH="1">
            <a:off x="8026257" y="1470689"/>
            <a:ext cx="477148" cy="32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49116A1-44D6-4587-8907-1C775EA5E556}"/>
              </a:ext>
            </a:extLst>
          </p:cNvPr>
          <p:cNvSpPr txBox="1"/>
          <p:nvPr/>
        </p:nvSpPr>
        <p:spPr>
          <a:xfrm>
            <a:off x="9101642" y="4371576"/>
            <a:ext cx="870751" cy="461665"/>
          </a:xfrm>
          <a:prstGeom prst="rect">
            <a:avLst/>
          </a:prstGeom>
          <a:noFill/>
        </p:spPr>
        <p:txBody>
          <a:bodyPr wrap="none" rtlCol="0">
            <a:spAutoFit/>
          </a:bodyPr>
          <a:lstStyle/>
          <a:p>
            <a:r>
              <a:rPr lang="en-IN" sz="2400" b="1" dirty="0">
                <a:solidFill>
                  <a:srgbClr val="00B0F0"/>
                </a:solidFill>
                <a:latin typeface="Cambria" panose="02040503050406030204" pitchFamily="18" charset="0"/>
                <a:ea typeface="Cambria" panose="02040503050406030204" pitchFamily="18" charset="0"/>
                <a:cs typeface="Calibri" panose="020F0502020204030204" pitchFamily="34" charset="0"/>
              </a:rPr>
              <a:t>Edge</a:t>
            </a:r>
          </a:p>
        </p:txBody>
      </p:sp>
      <p:cxnSp>
        <p:nvCxnSpPr>
          <p:cNvPr id="35" name="Straight Arrow Connector 34">
            <a:extLst>
              <a:ext uri="{FF2B5EF4-FFF2-40B4-BE49-F238E27FC236}">
                <a16:creationId xmlns:a16="http://schemas.microsoft.com/office/drawing/2014/main" id="{6B5DAB2C-3FC4-E868-5417-3DA9DCB11EF0}"/>
              </a:ext>
            </a:extLst>
          </p:cNvPr>
          <p:cNvCxnSpPr>
            <a:cxnSpLocks/>
            <a:stCxn id="34" idx="0"/>
          </p:cNvCxnSpPr>
          <p:nvPr/>
        </p:nvCxnSpPr>
        <p:spPr>
          <a:xfrm flipV="1">
            <a:off x="9537018" y="3709246"/>
            <a:ext cx="29709" cy="662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684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b="1" dirty="0">
                <a:solidFill>
                  <a:srgbClr val="00A4B6"/>
                </a:solidFill>
                <a:latin typeface="Proxima Nova"/>
                <a:ea typeface="Proxima Nova"/>
                <a:cs typeface="Proxima Nova"/>
                <a:sym typeface="Proxima Nova"/>
              </a:rPr>
              <a:t>Breadth First Search (BFS) Example - 1</a:t>
            </a:r>
          </a:p>
        </p:txBody>
      </p:sp>
      <p:sp>
        <p:nvSpPr>
          <p:cNvPr id="3" name="Oval 2">
            <a:extLst>
              <a:ext uri="{FF2B5EF4-FFF2-40B4-BE49-F238E27FC236}">
                <a16:creationId xmlns:a16="http://schemas.microsoft.com/office/drawing/2014/main" id="{1611EEDC-7CBE-88B7-6B96-C6A74B8DE38B}"/>
              </a:ext>
            </a:extLst>
          </p:cNvPr>
          <p:cNvSpPr/>
          <p:nvPr/>
        </p:nvSpPr>
        <p:spPr>
          <a:xfrm>
            <a:off x="472811" y="2196553"/>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1</a:t>
            </a:r>
          </a:p>
        </p:txBody>
      </p:sp>
      <p:sp>
        <p:nvSpPr>
          <p:cNvPr id="5" name="Oval 4">
            <a:extLst>
              <a:ext uri="{FF2B5EF4-FFF2-40B4-BE49-F238E27FC236}">
                <a16:creationId xmlns:a16="http://schemas.microsoft.com/office/drawing/2014/main" id="{3846CB07-85AF-2167-2EE5-C325FDFA2DCD}"/>
              </a:ext>
            </a:extLst>
          </p:cNvPr>
          <p:cNvSpPr/>
          <p:nvPr/>
        </p:nvSpPr>
        <p:spPr>
          <a:xfrm>
            <a:off x="472811" y="4449856"/>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2</a:t>
            </a:r>
          </a:p>
        </p:txBody>
      </p:sp>
      <p:sp>
        <p:nvSpPr>
          <p:cNvPr id="6" name="Oval 5">
            <a:extLst>
              <a:ext uri="{FF2B5EF4-FFF2-40B4-BE49-F238E27FC236}">
                <a16:creationId xmlns:a16="http://schemas.microsoft.com/office/drawing/2014/main" id="{75F330B5-5A49-7498-784D-D668674DE4DD}"/>
              </a:ext>
            </a:extLst>
          </p:cNvPr>
          <p:cNvSpPr/>
          <p:nvPr/>
        </p:nvSpPr>
        <p:spPr>
          <a:xfrm>
            <a:off x="1679570" y="3351640"/>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3</a:t>
            </a:r>
          </a:p>
        </p:txBody>
      </p:sp>
      <p:sp>
        <p:nvSpPr>
          <p:cNvPr id="7" name="Oval 6">
            <a:extLst>
              <a:ext uri="{FF2B5EF4-FFF2-40B4-BE49-F238E27FC236}">
                <a16:creationId xmlns:a16="http://schemas.microsoft.com/office/drawing/2014/main" id="{22E0FB7C-742E-8655-F542-A9186AAFE823}"/>
              </a:ext>
            </a:extLst>
          </p:cNvPr>
          <p:cNvSpPr/>
          <p:nvPr/>
        </p:nvSpPr>
        <p:spPr>
          <a:xfrm>
            <a:off x="2786720" y="2196553"/>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4</a:t>
            </a:r>
          </a:p>
        </p:txBody>
      </p:sp>
      <p:sp>
        <p:nvSpPr>
          <p:cNvPr id="8" name="Oval 7">
            <a:extLst>
              <a:ext uri="{FF2B5EF4-FFF2-40B4-BE49-F238E27FC236}">
                <a16:creationId xmlns:a16="http://schemas.microsoft.com/office/drawing/2014/main" id="{E826E687-F61B-2F8E-5D86-7287206940CB}"/>
              </a:ext>
            </a:extLst>
          </p:cNvPr>
          <p:cNvSpPr/>
          <p:nvPr/>
        </p:nvSpPr>
        <p:spPr>
          <a:xfrm>
            <a:off x="2786720" y="4449856"/>
            <a:ext cx="748800" cy="7488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5</a:t>
            </a:r>
          </a:p>
        </p:txBody>
      </p:sp>
      <p:cxnSp>
        <p:nvCxnSpPr>
          <p:cNvPr id="9" name="Straight Connector 8">
            <a:extLst>
              <a:ext uri="{FF2B5EF4-FFF2-40B4-BE49-F238E27FC236}">
                <a16:creationId xmlns:a16="http://schemas.microsoft.com/office/drawing/2014/main" id="{A8375E66-05EC-FEDB-F541-3450BFC33B75}"/>
              </a:ext>
            </a:extLst>
          </p:cNvPr>
          <p:cNvCxnSpPr>
            <a:cxnSpLocks/>
            <a:stCxn id="3" idx="4"/>
            <a:endCxn id="5" idx="0"/>
          </p:cNvCxnSpPr>
          <p:nvPr/>
        </p:nvCxnSpPr>
        <p:spPr>
          <a:xfrm>
            <a:off x="847211" y="2945353"/>
            <a:ext cx="0" cy="1504503"/>
          </a:xfrm>
          <a:prstGeom prst="line">
            <a:avLst/>
          </a:prstGeom>
          <a:noFill/>
          <a:ln w="28575" cap="flat" cmpd="sng" algn="ctr">
            <a:solidFill>
              <a:srgbClr val="B84742"/>
            </a:solidFill>
            <a:prstDash val="solid"/>
            <a:miter lim="800000"/>
          </a:ln>
          <a:effectLst/>
        </p:spPr>
      </p:cxnSp>
      <p:cxnSp>
        <p:nvCxnSpPr>
          <p:cNvPr id="10" name="Straight Connector 9">
            <a:extLst>
              <a:ext uri="{FF2B5EF4-FFF2-40B4-BE49-F238E27FC236}">
                <a16:creationId xmlns:a16="http://schemas.microsoft.com/office/drawing/2014/main" id="{E372C7B6-85B3-31A6-EB50-A04B9CE264D6}"/>
              </a:ext>
            </a:extLst>
          </p:cNvPr>
          <p:cNvCxnSpPr>
            <a:cxnSpLocks/>
            <a:stCxn id="6" idx="5"/>
            <a:endCxn id="8" idx="1"/>
          </p:cNvCxnSpPr>
          <p:nvPr/>
        </p:nvCxnSpPr>
        <p:spPr>
          <a:xfrm>
            <a:off x="2318711" y="3990781"/>
            <a:ext cx="577668" cy="568734"/>
          </a:xfrm>
          <a:prstGeom prst="line">
            <a:avLst/>
          </a:prstGeom>
          <a:noFill/>
          <a:ln w="28575" cap="flat" cmpd="sng" algn="ctr">
            <a:solidFill>
              <a:srgbClr val="B84742"/>
            </a:solidFill>
            <a:prstDash val="solid"/>
            <a:miter lim="800000"/>
          </a:ln>
          <a:effectLst/>
        </p:spPr>
      </p:cxnSp>
      <p:cxnSp>
        <p:nvCxnSpPr>
          <p:cNvPr id="11" name="Straight Connector 10">
            <a:extLst>
              <a:ext uri="{FF2B5EF4-FFF2-40B4-BE49-F238E27FC236}">
                <a16:creationId xmlns:a16="http://schemas.microsoft.com/office/drawing/2014/main" id="{5EC55E54-9F3F-84C1-35DB-7DFE00AD9CB9}"/>
              </a:ext>
            </a:extLst>
          </p:cNvPr>
          <p:cNvCxnSpPr>
            <a:cxnSpLocks/>
            <a:stCxn id="3" idx="5"/>
            <a:endCxn id="6" idx="1"/>
          </p:cNvCxnSpPr>
          <p:nvPr/>
        </p:nvCxnSpPr>
        <p:spPr>
          <a:xfrm>
            <a:off x="1111952" y="2835694"/>
            <a:ext cx="677277" cy="625605"/>
          </a:xfrm>
          <a:prstGeom prst="line">
            <a:avLst/>
          </a:prstGeom>
          <a:noFill/>
          <a:ln w="28575" cap="flat" cmpd="sng" algn="ctr">
            <a:solidFill>
              <a:srgbClr val="B84742"/>
            </a:solidFill>
            <a:prstDash val="solid"/>
            <a:miter lim="800000"/>
          </a:ln>
          <a:effectLst/>
        </p:spPr>
      </p:cxnSp>
      <p:cxnSp>
        <p:nvCxnSpPr>
          <p:cNvPr id="12" name="Straight Connector 11">
            <a:extLst>
              <a:ext uri="{FF2B5EF4-FFF2-40B4-BE49-F238E27FC236}">
                <a16:creationId xmlns:a16="http://schemas.microsoft.com/office/drawing/2014/main" id="{B28E902C-A258-EBD5-FB11-63FA912245F7}"/>
              </a:ext>
            </a:extLst>
          </p:cNvPr>
          <p:cNvCxnSpPr>
            <a:cxnSpLocks/>
            <a:stCxn id="3" idx="6"/>
            <a:endCxn id="7" idx="2"/>
          </p:cNvCxnSpPr>
          <p:nvPr/>
        </p:nvCxnSpPr>
        <p:spPr>
          <a:xfrm>
            <a:off x="1221611" y="2570953"/>
            <a:ext cx="1565109" cy="0"/>
          </a:xfrm>
          <a:prstGeom prst="line">
            <a:avLst/>
          </a:prstGeom>
          <a:noFill/>
          <a:ln w="28575" cap="flat" cmpd="sng" algn="ctr">
            <a:solidFill>
              <a:srgbClr val="B84742"/>
            </a:solidFill>
            <a:prstDash val="solid"/>
            <a:miter lim="800000"/>
          </a:ln>
          <a:effectLst/>
        </p:spPr>
      </p:cxnSp>
      <p:sp>
        <p:nvSpPr>
          <p:cNvPr id="88" name="Rectangle 87">
            <a:extLst>
              <a:ext uri="{FF2B5EF4-FFF2-40B4-BE49-F238E27FC236}">
                <a16:creationId xmlns:a16="http://schemas.microsoft.com/office/drawing/2014/main" id="{8CC85F8D-450A-3036-8385-EB608D203536}"/>
              </a:ext>
            </a:extLst>
          </p:cNvPr>
          <p:cNvSpPr/>
          <p:nvPr/>
        </p:nvSpPr>
        <p:spPr>
          <a:xfrm>
            <a:off x="5920091"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89" name="Rectangle 88">
            <a:extLst>
              <a:ext uri="{FF2B5EF4-FFF2-40B4-BE49-F238E27FC236}">
                <a16:creationId xmlns:a16="http://schemas.microsoft.com/office/drawing/2014/main" id="{3669FA27-69FD-EE51-61C7-A73DF26C29D1}"/>
              </a:ext>
            </a:extLst>
          </p:cNvPr>
          <p:cNvSpPr/>
          <p:nvPr/>
        </p:nvSpPr>
        <p:spPr>
          <a:xfrm>
            <a:off x="6622728"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0" name="Rectangle 89">
            <a:extLst>
              <a:ext uri="{FF2B5EF4-FFF2-40B4-BE49-F238E27FC236}">
                <a16:creationId xmlns:a16="http://schemas.microsoft.com/office/drawing/2014/main" id="{A8D143BA-E575-9879-4F63-4C340FED4351}"/>
              </a:ext>
            </a:extLst>
          </p:cNvPr>
          <p:cNvSpPr/>
          <p:nvPr/>
        </p:nvSpPr>
        <p:spPr>
          <a:xfrm>
            <a:off x="7327816"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1" name="Rectangle 90">
            <a:extLst>
              <a:ext uri="{FF2B5EF4-FFF2-40B4-BE49-F238E27FC236}">
                <a16:creationId xmlns:a16="http://schemas.microsoft.com/office/drawing/2014/main" id="{DBBBCD5E-7029-F22C-F51E-577D4AC8828C}"/>
              </a:ext>
            </a:extLst>
          </p:cNvPr>
          <p:cNvSpPr/>
          <p:nvPr/>
        </p:nvSpPr>
        <p:spPr>
          <a:xfrm>
            <a:off x="8037776"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2" name="Rectangle 91">
            <a:extLst>
              <a:ext uri="{FF2B5EF4-FFF2-40B4-BE49-F238E27FC236}">
                <a16:creationId xmlns:a16="http://schemas.microsoft.com/office/drawing/2014/main" id="{02DF9E25-CEF4-3B0F-5432-7A12DC229F88}"/>
              </a:ext>
            </a:extLst>
          </p:cNvPr>
          <p:cNvSpPr/>
          <p:nvPr/>
        </p:nvSpPr>
        <p:spPr>
          <a:xfrm>
            <a:off x="8748976"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7" name="TextBox 96">
            <a:extLst>
              <a:ext uri="{FF2B5EF4-FFF2-40B4-BE49-F238E27FC236}">
                <a16:creationId xmlns:a16="http://schemas.microsoft.com/office/drawing/2014/main" id="{CCDC2597-40CC-05B9-EFDF-9B38B454B470}"/>
              </a:ext>
            </a:extLst>
          </p:cNvPr>
          <p:cNvSpPr txBox="1"/>
          <p:nvPr/>
        </p:nvSpPr>
        <p:spPr>
          <a:xfrm>
            <a:off x="6846025" y="3553979"/>
            <a:ext cx="1686680" cy="379656"/>
          </a:xfrm>
          <a:prstGeom prst="rect">
            <a:avLst/>
          </a:prstGeom>
          <a:noFill/>
        </p:spPr>
        <p:txBody>
          <a:bodyPr wrap="none" rtlCol="0">
            <a:spAutoFit/>
          </a:bodyPr>
          <a:lstStyle/>
          <a:p>
            <a:r>
              <a:rPr lang="en-IN" b="1" dirty="0">
                <a:solidFill>
                  <a:srgbClr val="0070C0"/>
                </a:solidFill>
                <a:latin typeface="Cambria" panose="02040503050406030204" pitchFamily="18" charset="0"/>
                <a:ea typeface="Cambria" panose="02040503050406030204" pitchFamily="18" charset="0"/>
              </a:rPr>
              <a:t>Visited Nodes</a:t>
            </a:r>
          </a:p>
        </p:txBody>
      </p:sp>
      <p:cxnSp>
        <p:nvCxnSpPr>
          <p:cNvPr id="13" name="Straight Connector 12">
            <a:extLst>
              <a:ext uri="{FF2B5EF4-FFF2-40B4-BE49-F238E27FC236}">
                <a16:creationId xmlns:a16="http://schemas.microsoft.com/office/drawing/2014/main" id="{7618C905-3B43-8FA4-644A-3D443A768E96}"/>
              </a:ext>
            </a:extLst>
          </p:cNvPr>
          <p:cNvCxnSpPr>
            <a:cxnSpLocks/>
            <a:stCxn id="5" idx="7"/>
            <a:endCxn id="6" idx="3"/>
          </p:cNvCxnSpPr>
          <p:nvPr/>
        </p:nvCxnSpPr>
        <p:spPr>
          <a:xfrm flipV="1">
            <a:off x="1111952" y="3990781"/>
            <a:ext cx="677277" cy="568734"/>
          </a:xfrm>
          <a:prstGeom prst="line">
            <a:avLst/>
          </a:prstGeom>
          <a:noFill/>
          <a:ln w="28575" cap="flat" cmpd="sng" algn="ctr">
            <a:solidFill>
              <a:srgbClr val="B84742"/>
            </a:solidFill>
            <a:prstDash val="solid"/>
            <a:miter lim="800000"/>
          </a:ln>
          <a:effectLst/>
        </p:spPr>
      </p:cxnSp>
      <p:sp>
        <p:nvSpPr>
          <p:cNvPr id="16" name="Rectangle 15">
            <a:extLst>
              <a:ext uri="{FF2B5EF4-FFF2-40B4-BE49-F238E27FC236}">
                <a16:creationId xmlns:a16="http://schemas.microsoft.com/office/drawing/2014/main" id="{57A84F34-8629-63F6-0A88-A60E59FAA5DA}"/>
              </a:ext>
            </a:extLst>
          </p:cNvPr>
          <p:cNvSpPr/>
          <p:nvPr/>
        </p:nvSpPr>
        <p:spPr>
          <a:xfrm>
            <a:off x="5926040"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17" name="Rectangle 16">
            <a:extLst>
              <a:ext uri="{FF2B5EF4-FFF2-40B4-BE49-F238E27FC236}">
                <a16:creationId xmlns:a16="http://schemas.microsoft.com/office/drawing/2014/main" id="{45FA6801-8F3E-91B4-90A4-6DA051D43FE8}"/>
              </a:ext>
            </a:extLst>
          </p:cNvPr>
          <p:cNvSpPr/>
          <p:nvPr/>
        </p:nvSpPr>
        <p:spPr>
          <a:xfrm>
            <a:off x="6628677"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18" name="Rectangle 17">
            <a:extLst>
              <a:ext uri="{FF2B5EF4-FFF2-40B4-BE49-F238E27FC236}">
                <a16:creationId xmlns:a16="http://schemas.microsoft.com/office/drawing/2014/main" id="{E2C6C8CC-2893-54A0-07B1-4AA77005188D}"/>
              </a:ext>
            </a:extLst>
          </p:cNvPr>
          <p:cNvSpPr/>
          <p:nvPr/>
        </p:nvSpPr>
        <p:spPr>
          <a:xfrm>
            <a:off x="7333765"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19" name="Rectangle 18">
            <a:extLst>
              <a:ext uri="{FF2B5EF4-FFF2-40B4-BE49-F238E27FC236}">
                <a16:creationId xmlns:a16="http://schemas.microsoft.com/office/drawing/2014/main" id="{74890FA2-0205-B45C-C97B-0C6F06DAF719}"/>
              </a:ext>
            </a:extLst>
          </p:cNvPr>
          <p:cNvSpPr/>
          <p:nvPr/>
        </p:nvSpPr>
        <p:spPr>
          <a:xfrm>
            <a:off x="8043725"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20" name="Rectangle 19">
            <a:extLst>
              <a:ext uri="{FF2B5EF4-FFF2-40B4-BE49-F238E27FC236}">
                <a16:creationId xmlns:a16="http://schemas.microsoft.com/office/drawing/2014/main" id="{96E5410C-AA5A-A3D6-0898-0E3A7CC37512}"/>
              </a:ext>
            </a:extLst>
          </p:cNvPr>
          <p:cNvSpPr/>
          <p:nvPr/>
        </p:nvSpPr>
        <p:spPr>
          <a:xfrm>
            <a:off x="8754925"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4" name="Rectangle 3">
            <a:extLst>
              <a:ext uri="{FF2B5EF4-FFF2-40B4-BE49-F238E27FC236}">
                <a16:creationId xmlns:a16="http://schemas.microsoft.com/office/drawing/2014/main" id="{23BCB8E3-791E-0009-0A77-0FAD8206572A}"/>
              </a:ext>
            </a:extLst>
          </p:cNvPr>
          <p:cNvSpPr/>
          <p:nvPr/>
        </p:nvSpPr>
        <p:spPr>
          <a:xfrm>
            <a:off x="8039016" y="4497547"/>
            <a:ext cx="715908"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5</a:t>
            </a:r>
            <a:endParaRPr lang="en-US" sz="2400" b="1" kern="1200" dirty="0">
              <a:solidFill>
                <a:prstClr val="white"/>
              </a:solidFill>
              <a:latin typeface="Roboto Condensed"/>
              <a:ea typeface="+mn-ea"/>
              <a:cs typeface="+mn-cs"/>
            </a:endParaRPr>
          </a:p>
        </p:txBody>
      </p:sp>
      <p:sp>
        <p:nvSpPr>
          <p:cNvPr id="14" name="Rectangle 13">
            <a:extLst>
              <a:ext uri="{FF2B5EF4-FFF2-40B4-BE49-F238E27FC236}">
                <a16:creationId xmlns:a16="http://schemas.microsoft.com/office/drawing/2014/main" id="{188E4F7D-2E69-EE96-EA55-F44933228F01}"/>
              </a:ext>
            </a:extLst>
          </p:cNvPr>
          <p:cNvSpPr/>
          <p:nvPr/>
        </p:nvSpPr>
        <p:spPr>
          <a:xfrm>
            <a:off x="5920091" y="2937550"/>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1</a:t>
            </a:r>
            <a:endParaRPr lang="en-US" sz="2400" b="1" kern="1200" dirty="0">
              <a:solidFill>
                <a:prstClr val="white"/>
              </a:solidFill>
              <a:latin typeface="Roboto Condensed"/>
              <a:ea typeface="+mn-ea"/>
              <a:cs typeface="+mn-cs"/>
            </a:endParaRPr>
          </a:p>
        </p:txBody>
      </p:sp>
      <p:sp>
        <p:nvSpPr>
          <p:cNvPr id="15" name="Rectangle 14">
            <a:extLst>
              <a:ext uri="{FF2B5EF4-FFF2-40B4-BE49-F238E27FC236}">
                <a16:creationId xmlns:a16="http://schemas.microsoft.com/office/drawing/2014/main" id="{7CC063B6-F743-4A09-CDA2-35376CC37A14}"/>
              </a:ext>
            </a:extLst>
          </p:cNvPr>
          <p:cNvSpPr/>
          <p:nvPr/>
        </p:nvSpPr>
        <p:spPr>
          <a:xfrm>
            <a:off x="6628923" y="2937550"/>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2</a:t>
            </a:r>
            <a:endParaRPr lang="en-US" sz="2400" b="1" kern="1200" dirty="0">
              <a:solidFill>
                <a:prstClr val="white"/>
              </a:solidFill>
              <a:latin typeface="Roboto Condensed"/>
              <a:ea typeface="+mn-ea"/>
              <a:cs typeface="+mn-cs"/>
            </a:endParaRPr>
          </a:p>
        </p:txBody>
      </p:sp>
      <p:sp>
        <p:nvSpPr>
          <p:cNvPr id="21" name="Rectangle 20">
            <a:extLst>
              <a:ext uri="{FF2B5EF4-FFF2-40B4-BE49-F238E27FC236}">
                <a16:creationId xmlns:a16="http://schemas.microsoft.com/office/drawing/2014/main" id="{4D31F95B-93FA-A101-F3CF-50797C6B6B27}"/>
              </a:ext>
            </a:extLst>
          </p:cNvPr>
          <p:cNvSpPr/>
          <p:nvPr/>
        </p:nvSpPr>
        <p:spPr>
          <a:xfrm>
            <a:off x="7339965" y="2938046"/>
            <a:ext cx="700179"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3</a:t>
            </a:r>
            <a:endParaRPr lang="en-US" sz="2400" b="1" kern="1200" dirty="0">
              <a:solidFill>
                <a:prstClr val="white"/>
              </a:solidFill>
              <a:latin typeface="Roboto Condensed"/>
              <a:ea typeface="+mn-ea"/>
              <a:cs typeface="+mn-cs"/>
            </a:endParaRPr>
          </a:p>
        </p:txBody>
      </p:sp>
      <p:sp>
        <p:nvSpPr>
          <p:cNvPr id="23" name="Rectangle 22">
            <a:extLst>
              <a:ext uri="{FF2B5EF4-FFF2-40B4-BE49-F238E27FC236}">
                <a16:creationId xmlns:a16="http://schemas.microsoft.com/office/drawing/2014/main" id="{89BD16BA-3A9F-3FC0-7428-CE65727633EB}"/>
              </a:ext>
            </a:extLst>
          </p:cNvPr>
          <p:cNvSpPr/>
          <p:nvPr/>
        </p:nvSpPr>
        <p:spPr>
          <a:xfrm>
            <a:off x="8040144" y="2937550"/>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4</a:t>
            </a:r>
            <a:endParaRPr lang="en-US" sz="2400" b="1" kern="1200" dirty="0">
              <a:solidFill>
                <a:prstClr val="white"/>
              </a:solidFill>
              <a:latin typeface="Roboto Condensed"/>
              <a:ea typeface="+mn-ea"/>
              <a:cs typeface="+mn-cs"/>
            </a:endParaRPr>
          </a:p>
        </p:txBody>
      </p:sp>
      <p:grpSp>
        <p:nvGrpSpPr>
          <p:cNvPr id="32" name="Group 31">
            <a:extLst>
              <a:ext uri="{FF2B5EF4-FFF2-40B4-BE49-F238E27FC236}">
                <a16:creationId xmlns:a16="http://schemas.microsoft.com/office/drawing/2014/main" id="{2BB3A073-65CB-E49D-4FA0-669C2C65FBAF}"/>
              </a:ext>
            </a:extLst>
          </p:cNvPr>
          <p:cNvGrpSpPr/>
          <p:nvPr/>
        </p:nvGrpSpPr>
        <p:grpSpPr>
          <a:xfrm>
            <a:off x="8392723" y="5125254"/>
            <a:ext cx="320922" cy="561710"/>
            <a:chOff x="761107" y="1681844"/>
            <a:chExt cx="320922" cy="561710"/>
          </a:xfrm>
        </p:grpSpPr>
        <p:sp>
          <p:nvSpPr>
            <p:cNvPr id="33" name="TextBox 32">
              <a:extLst>
                <a:ext uri="{FF2B5EF4-FFF2-40B4-BE49-F238E27FC236}">
                  <a16:creationId xmlns:a16="http://schemas.microsoft.com/office/drawing/2014/main" id="{7DCAB4F4-CB09-2BC0-50EE-D81C3525DADB}"/>
                </a:ext>
              </a:extLst>
            </p:cNvPr>
            <p:cNvSpPr txBox="1"/>
            <p:nvPr/>
          </p:nvSpPr>
          <p:spPr>
            <a:xfrm>
              <a:off x="761107" y="1905000"/>
              <a:ext cx="320922"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34" name="Straight Arrow Connector 33">
              <a:extLst>
                <a:ext uri="{FF2B5EF4-FFF2-40B4-BE49-F238E27FC236}">
                  <a16:creationId xmlns:a16="http://schemas.microsoft.com/office/drawing/2014/main" id="{07CDE839-5F21-314F-EF76-70202EC405B6}"/>
                </a:ext>
              </a:extLst>
            </p:cNvPr>
            <p:cNvCxnSpPr>
              <a:stCxn id="33"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grpSp>
        <p:nvGrpSpPr>
          <p:cNvPr id="35" name="Group 34">
            <a:extLst>
              <a:ext uri="{FF2B5EF4-FFF2-40B4-BE49-F238E27FC236}">
                <a16:creationId xmlns:a16="http://schemas.microsoft.com/office/drawing/2014/main" id="{5EBC3035-4BC1-2CAA-D19F-81F7CE5CDD2F}"/>
              </a:ext>
            </a:extLst>
          </p:cNvPr>
          <p:cNvGrpSpPr/>
          <p:nvPr/>
        </p:nvGrpSpPr>
        <p:grpSpPr>
          <a:xfrm>
            <a:off x="8049047" y="5109349"/>
            <a:ext cx="298480" cy="561710"/>
            <a:chOff x="772328" y="1681844"/>
            <a:chExt cx="298480" cy="561710"/>
          </a:xfrm>
        </p:grpSpPr>
        <p:sp>
          <p:nvSpPr>
            <p:cNvPr id="36" name="TextBox 35">
              <a:extLst>
                <a:ext uri="{FF2B5EF4-FFF2-40B4-BE49-F238E27FC236}">
                  <a16:creationId xmlns:a16="http://schemas.microsoft.com/office/drawing/2014/main" id="{D41A686D-48B1-7F5B-E3FF-0749AB5D5F96}"/>
                </a:ext>
              </a:extLst>
            </p:cNvPr>
            <p:cNvSpPr txBox="1"/>
            <p:nvPr/>
          </p:nvSpPr>
          <p:spPr>
            <a:xfrm>
              <a:off x="772328" y="1905000"/>
              <a:ext cx="29848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F</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37" name="Straight Arrow Connector 36">
              <a:extLst>
                <a:ext uri="{FF2B5EF4-FFF2-40B4-BE49-F238E27FC236}">
                  <a16:creationId xmlns:a16="http://schemas.microsoft.com/office/drawing/2014/main" id="{16F55AC3-2555-9102-634D-658DA295AD77}"/>
                </a:ext>
              </a:extLst>
            </p:cNvPr>
            <p:cNvCxnSpPr>
              <a:stCxn id="36"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grpSp>
        <p:nvGrpSpPr>
          <p:cNvPr id="38" name="Group 37">
            <a:extLst>
              <a:ext uri="{FF2B5EF4-FFF2-40B4-BE49-F238E27FC236}">
                <a16:creationId xmlns:a16="http://schemas.microsoft.com/office/drawing/2014/main" id="{DB9AE4A9-E4A7-6CB1-E033-DA628C60C6E5}"/>
              </a:ext>
            </a:extLst>
          </p:cNvPr>
          <p:cNvGrpSpPr/>
          <p:nvPr/>
        </p:nvGrpSpPr>
        <p:grpSpPr>
          <a:xfrm>
            <a:off x="5285358" y="5107889"/>
            <a:ext cx="298480" cy="561710"/>
            <a:chOff x="772328" y="1681844"/>
            <a:chExt cx="298480" cy="561710"/>
          </a:xfrm>
        </p:grpSpPr>
        <p:sp>
          <p:nvSpPr>
            <p:cNvPr id="39" name="TextBox 38">
              <a:extLst>
                <a:ext uri="{FF2B5EF4-FFF2-40B4-BE49-F238E27FC236}">
                  <a16:creationId xmlns:a16="http://schemas.microsoft.com/office/drawing/2014/main" id="{C1738FA1-B7E0-4216-0CDC-EF988ACD9769}"/>
                </a:ext>
              </a:extLst>
            </p:cNvPr>
            <p:cNvSpPr txBox="1"/>
            <p:nvPr/>
          </p:nvSpPr>
          <p:spPr>
            <a:xfrm>
              <a:off x="772328" y="1905000"/>
              <a:ext cx="29848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F</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40" name="Straight Arrow Connector 39">
              <a:extLst>
                <a:ext uri="{FF2B5EF4-FFF2-40B4-BE49-F238E27FC236}">
                  <a16:creationId xmlns:a16="http://schemas.microsoft.com/office/drawing/2014/main" id="{D41214FB-0082-B024-F2D4-26A4E22C84D4}"/>
                </a:ext>
              </a:extLst>
            </p:cNvPr>
            <p:cNvCxnSpPr>
              <a:stCxn id="39"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grpSp>
        <p:nvGrpSpPr>
          <p:cNvPr id="41" name="Group 40">
            <a:extLst>
              <a:ext uri="{FF2B5EF4-FFF2-40B4-BE49-F238E27FC236}">
                <a16:creationId xmlns:a16="http://schemas.microsoft.com/office/drawing/2014/main" id="{C2BECF7D-9213-5BDC-DE3E-6DD11CD35459}"/>
              </a:ext>
            </a:extLst>
          </p:cNvPr>
          <p:cNvGrpSpPr/>
          <p:nvPr/>
        </p:nvGrpSpPr>
        <p:grpSpPr>
          <a:xfrm>
            <a:off x="5482106" y="5107889"/>
            <a:ext cx="320922" cy="561710"/>
            <a:chOff x="761107" y="1681844"/>
            <a:chExt cx="320922" cy="561710"/>
          </a:xfrm>
        </p:grpSpPr>
        <p:sp>
          <p:nvSpPr>
            <p:cNvPr id="42" name="TextBox 41">
              <a:extLst>
                <a:ext uri="{FF2B5EF4-FFF2-40B4-BE49-F238E27FC236}">
                  <a16:creationId xmlns:a16="http://schemas.microsoft.com/office/drawing/2014/main" id="{7E249F1F-A4F8-FE90-F9D4-5A4EF7C37C26}"/>
                </a:ext>
              </a:extLst>
            </p:cNvPr>
            <p:cNvSpPr txBox="1"/>
            <p:nvPr/>
          </p:nvSpPr>
          <p:spPr>
            <a:xfrm>
              <a:off x="761107" y="1905000"/>
              <a:ext cx="320922"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43" name="Straight Arrow Connector 42">
              <a:extLst>
                <a:ext uri="{FF2B5EF4-FFF2-40B4-BE49-F238E27FC236}">
                  <a16:creationId xmlns:a16="http://schemas.microsoft.com/office/drawing/2014/main" id="{3E28BF8B-B9CB-D979-B066-9B9CC3A8F16C}"/>
                </a:ext>
              </a:extLst>
            </p:cNvPr>
            <p:cNvCxnSpPr>
              <a:stCxn id="42"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sp>
        <p:nvSpPr>
          <p:cNvPr id="44" name="Rectangle 43">
            <a:extLst>
              <a:ext uri="{FF2B5EF4-FFF2-40B4-BE49-F238E27FC236}">
                <a16:creationId xmlns:a16="http://schemas.microsoft.com/office/drawing/2014/main" id="{FD6B14F9-70A2-8C8E-AE85-052EFDE6378F}"/>
              </a:ext>
            </a:extLst>
          </p:cNvPr>
          <p:cNvSpPr/>
          <p:nvPr/>
        </p:nvSpPr>
        <p:spPr>
          <a:xfrm>
            <a:off x="8750104" y="2937550"/>
            <a:ext cx="707718"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5</a:t>
            </a:r>
            <a:endParaRPr lang="en-US" sz="2400" b="1" kern="1200" dirty="0">
              <a:solidFill>
                <a:prstClr val="white"/>
              </a:solidFill>
              <a:latin typeface="Roboto Condensed"/>
              <a:ea typeface="+mn-ea"/>
              <a:cs typeface="+mn-cs"/>
            </a:endParaRPr>
          </a:p>
        </p:txBody>
      </p:sp>
      <p:sp>
        <p:nvSpPr>
          <p:cNvPr id="45" name="TextBox 44">
            <a:extLst>
              <a:ext uri="{FF2B5EF4-FFF2-40B4-BE49-F238E27FC236}">
                <a16:creationId xmlns:a16="http://schemas.microsoft.com/office/drawing/2014/main" id="{3F12FC3D-1BDE-78E7-F3C8-FB34045ADBC7}"/>
              </a:ext>
            </a:extLst>
          </p:cNvPr>
          <p:cNvSpPr txBox="1"/>
          <p:nvPr/>
        </p:nvSpPr>
        <p:spPr>
          <a:xfrm>
            <a:off x="152401" y="1019069"/>
            <a:ext cx="11894966" cy="830997"/>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effectLst/>
                <a:latin typeface="Cambria" panose="02040503050406030204" pitchFamily="18" charset="0"/>
                <a:ea typeface="Cambria" panose="02040503050406030204" pitchFamily="18" charset="0"/>
              </a:rPr>
              <a:t>Next, we visit the last element of the queue i.e. 5 and go to its adjacent nodes. Since 3 has already been visited</a:t>
            </a:r>
            <a:r>
              <a:rPr lang="en-US" sz="2400" dirty="0">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334909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8"/>
                                        </p:tgtEl>
                                        <p:attrNameLst>
                                          <p:attrName>fillcolor</p:attrName>
                                        </p:attrNameLst>
                                      </p:cBhvr>
                                      <p:to>
                                        <a:schemeClr val="accent2"/>
                                      </p:to>
                                    </p:animClr>
                                    <p:set>
                                      <p:cBhvr>
                                        <p:cTn id="7" dur="10" fill="hold"/>
                                        <p:tgtEl>
                                          <p:spTgt spid="8"/>
                                        </p:tgtEl>
                                        <p:attrNameLst>
                                          <p:attrName>fill.type</p:attrName>
                                        </p:attrNameLst>
                                      </p:cBhvr>
                                      <p:to>
                                        <p:strVal val="solid"/>
                                      </p:to>
                                    </p:set>
                                    <p:set>
                                      <p:cBhvr>
                                        <p:cTn id="8" dur="10" fill="hold"/>
                                        <p:tgtEl>
                                          <p:spTgt spid="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b="1" dirty="0">
                <a:solidFill>
                  <a:srgbClr val="00A4B6"/>
                </a:solidFill>
                <a:latin typeface="Proxima Nova"/>
                <a:ea typeface="Proxima Nova"/>
                <a:cs typeface="Proxima Nova"/>
                <a:sym typeface="Proxima Nova"/>
              </a:rPr>
              <a:t>Breadth First Search (BFS) Example - 1</a:t>
            </a:r>
          </a:p>
        </p:txBody>
      </p:sp>
      <p:sp>
        <p:nvSpPr>
          <p:cNvPr id="3" name="Oval 2">
            <a:extLst>
              <a:ext uri="{FF2B5EF4-FFF2-40B4-BE49-F238E27FC236}">
                <a16:creationId xmlns:a16="http://schemas.microsoft.com/office/drawing/2014/main" id="{1611EEDC-7CBE-88B7-6B96-C6A74B8DE38B}"/>
              </a:ext>
            </a:extLst>
          </p:cNvPr>
          <p:cNvSpPr/>
          <p:nvPr/>
        </p:nvSpPr>
        <p:spPr>
          <a:xfrm>
            <a:off x="472811" y="2196553"/>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1</a:t>
            </a:r>
          </a:p>
        </p:txBody>
      </p:sp>
      <p:sp>
        <p:nvSpPr>
          <p:cNvPr id="5" name="Oval 4">
            <a:extLst>
              <a:ext uri="{FF2B5EF4-FFF2-40B4-BE49-F238E27FC236}">
                <a16:creationId xmlns:a16="http://schemas.microsoft.com/office/drawing/2014/main" id="{3846CB07-85AF-2167-2EE5-C325FDFA2DCD}"/>
              </a:ext>
            </a:extLst>
          </p:cNvPr>
          <p:cNvSpPr/>
          <p:nvPr/>
        </p:nvSpPr>
        <p:spPr>
          <a:xfrm>
            <a:off x="472811" y="4449856"/>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2</a:t>
            </a:r>
          </a:p>
        </p:txBody>
      </p:sp>
      <p:sp>
        <p:nvSpPr>
          <p:cNvPr id="6" name="Oval 5">
            <a:extLst>
              <a:ext uri="{FF2B5EF4-FFF2-40B4-BE49-F238E27FC236}">
                <a16:creationId xmlns:a16="http://schemas.microsoft.com/office/drawing/2014/main" id="{75F330B5-5A49-7498-784D-D668674DE4DD}"/>
              </a:ext>
            </a:extLst>
          </p:cNvPr>
          <p:cNvSpPr/>
          <p:nvPr/>
        </p:nvSpPr>
        <p:spPr>
          <a:xfrm>
            <a:off x="1679570" y="3351640"/>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3</a:t>
            </a:r>
          </a:p>
        </p:txBody>
      </p:sp>
      <p:sp>
        <p:nvSpPr>
          <p:cNvPr id="7" name="Oval 6">
            <a:extLst>
              <a:ext uri="{FF2B5EF4-FFF2-40B4-BE49-F238E27FC236}">
                <a16:creationId xmlns:a16="http://schemas.microsoft.com/office/drawing/2014/main" id="{22E0FB7C-742E-8655-F542-A9186AAFE823}"/>
              </a:ext>
            </a:extLst>
          </p:cNvPr>
          <p:cNvSpPr/>
          <p:nvPr/>
        </p:nvSpPr>
        <p:spPr>
          <a:xfrm>
            <a:off x="2786720" y="2196553"/>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4</a:t>
            </a:r>
          </a:p>
        </p:txBody>
      </p:sp>
      <p:sp>
        <p:nvSpPr>
          <p:cNvPr id="8" name="Oval 7">
            <a:extLst>
              <a:ext uri="{FF2B5EF4-FFF2-40B4-BE49-F238E27FC236}">
                <a16:creationId xmlns:a16="http://schemas.microsoft.com/office/drawing/2014/main" id="{E826E687-F61B-2F8E-5D86-7287206940CB}"/>
              </a:ext>
            </a:extLst>
          </p:cNvPr>
          <p:cNvSpPr/>
          <p:nvPr/>
        </p:nvSpPr>
        <p:spPr>
          <a:xfrm>
            <a:off x="2786720" y="4449856"/>
            <a:ext cx="748800" cy="748800"/>
          </a:xfrm>
          <a:prstGeom prst="ellipse">
            <a:avLst/>
          </a:prstGeom>
          <a:solidFill>
            <a:schemeClr val="tx1"/>
          </a:solidFill>
          <a:ln w="12700" cap="flat" cmpd="sng" algn="ctr">
            <a:solidFill>
              <a:srgbClr val="909090">
                <a:shade val="50000"/>
              </a:srgbClr>
            </a:solidFill>
            <a:prstDash val="solid"/>
            <a:miter lim="800000"/>
          </a:ln>
          <a:effectLst/>
        </p:spPr>
        <p:txBody>
          <a:bodyPr rtlCol="0" anchor="ctr"/>
          <a:lstStyle/>
          <a:p>
            <a:pPr algn="ctr" defTabSz="1219170">
              <a:buClrTx/>
            </a:pPr>
            <a:r>
              <a:rPr lang="en-US" sz="3200" b="1" kern="1200" dirty="0">
                <a:solidFill>
                  <a:prstClr val="white"/>
                </a:solidFill>
                <a:latin typeface="Roboto Condensed"/>
                <a:ea typeface="+mn-ea"/>
                <a:cs typeface="+mn-cs"/>
              </a:rPr>
              <a:t>5</a:t>
            </a:r>
          </a:p>
        </p:txBody>
      </p:sp>
      <p:cxnSp>
        <p:nvCxnSpPr>
          <p:cNvPr id="9" name="Straight Connector 8">
            <a:extLst>
              <a:ext uri="{FF2B5EF4-FFF2-40B4-BE49-F238E27FC236}">
                <a16:creationId xmlns:a16="http://schemas.microsoft.com/office/drawing/2014/main" id="{A8375E66-05EC-FEDB-F541-3450BFC33B75}"/>
              </a:ext>
            </a:extLst>
          </p:cNvPr>
          <p:cNvCxnSpPr>
            <a:cxnSpLocks/>
            <a:stCxn id="3" idx="4"/>
            <a:endCxn id="5" idx="0"/>
          </p:cNvCxnSpPr>
          <p:nvPr/>
        </p:nvCxnSpPr>
        <p:spPr>
          <a:xfrm>
            <a:off x="847211" y="2945353"/>
            <a:ext cx="0" cy="1504503"/>
          </a:xfrm>
          <a:prstGeom prst="line">
            <a:avLst/>
          </a:prstGeom>
          <a:noFill/>
          <a:ln w="28575" cap="flat" cmpd="sng" algn="ctr">
            <a:solidFill>
              <a:srgbClr val="B84742"/>
            </a:solidFill>
            <a:prstDash val="solid"/>
            <a:miter lim="800000"/>
          </a:ln>
          <a:effectLst/>
        </p:spPr>
      </p:cxnSp>
      <p:cxnSp>
        <p:nvCxnSpPr>
          <p:cNvPr id="10" name="Straight Connector 9">
            <a:extLst>
              <a:ext uri="{FF2B5EF4-FFF2-40B4-BE49-F238E27FC236}">
                <a16:creationId xmlns:a16="http://schemas.microsoft.com/office/drawing/2014/main" id="{E372C7B6-85B3-31A6-EB50-A04B9CE264D6}"/>
              </a:ext>
            </a:extLst>
          </p:cNvPr>
          <p:cNvCxnSpPr>
            <a:cxnSpLocks/>
            <a:stCxn id="6" idx="5"/>
            <a:endCxn id="8" idx="1"/>
          </p:cNvCxnSpPr>
          <p:nvPr/>
        </p:nvCxnSpPr>
        <p:spPr>
          <a:xfrm>
            <a:off x="2318711" y="3990781"/>
            <a:ext cx="577668" cy="568734"/>
          </a:xfrm>
          <a:prstGeom prst="line">
            <a:avLst/>
          </a:prstGeom>
          <a:noFill/>
          <a:ln w="28575" cap="flat" cmpd="sng" algn="ctr">
            <a:solidFill>
              <a:srgbClr val="B84742"/>
            </a:solidFill>
            <a:prstDash val="solid"/>
            <a:miter lim="800000"/>
          </a:ln>
          <a:effectLst/>
        </p:spPr>
      </p:cxnSp>
      <p:cxnSp>
        <p:nvCxnSpPr>
          <p:cNvPr id="11" name="Straight Connector 10">
            <a:extLst>
              <a:ext uri="{FF2B5EF4-FFF2-40B4-BE49-F238E27FC236}">
                <a16:creationId xmlns:a16="http://schemas.microsoft.com/office/drawing/2014/main" id="{5EC55E54-9F3F-84C1-35DB-7DFE00AD9CB9}"/>
              </a:ext>
            </a:extLst>
          </p:cNvPr>
          <p:cNvCxnSpPr>
            <a:cxnSpLocks/>
            <a:stCxn id="3" idx="5"/>
            <a:endCxn id="6" idx="1"/>
          </p:cNvCxnSpPr>
          <p:nvPr/>
        </p:nvCxnSpPr>
        <p:spPr>
          <a:xfrm>
            <a:off x="1111952" y="2835694"/>
            <a:ext cx="677277" cy="625605"/>
          </a:xfrm>
          <a:prstGeom prst="line">
            <a:avLst/>
          </a:prstGeom>
          <a:noFill/>
          <a:ln w="28575" cap="flat" cmpd="sng" algn="ctr">
            <a:solidFill>
              <a:srgbClr val="B84742"/>
            </a:solidFill>
            <a:prstDash val="solid"/>
            <a:miter lim="800000"/>
          </a:ln>
          <a:effectLst/>
        </p:spPr>
      </p:cxnSp>
      <p:cxnSp>
        <p:nvCxnSpPr>
          <p:cNvPr id="12" name="Straight Connector 11">
            <a:extLst>
              <a:ext uri="{FF2B5EF4-FFF2-40B4-BE49-F238E27FC236}">
                <a16:creationId xmlns:a16="http://schemas.microsoft.com/office/drawing/2014/main" id="{B28E902C-A258-EBD5-FB11-63FA912245F7}"/>
              </a:ext>
            </a:extLst>
          </p:cNvPr>
          <p:cNvCxnSpPr>
            <a:cxnSpLocks/>
            <a:stCxn id="3" idx="6"/>
            <a:endCxn id="7" idx="2"/>
          </p:cNvCxnSpPr>
          <p:nvPr/>
        </p:nvCxnSpPr>
        <p:spPr>
          <a:xfrm>
            <a:off x="1221611" y="2570953"/>
            <a:ext cx="1565109" cy="0"/>
          </a:xfrm>
          <a:prstGeom prst="line">
            <a:avLst/>
          </a:prstGeom>
          <a:noFill/>
          <a:ln w="28575" cap="flat" cmpd="sng" algn="ctr">
            <a:solidFill>
              <a:srgbClr val="B84742"/>
            </a:solidFill>
            <a:prstDash val="solid"/>
            <a:miter lim="800000"/>
          </a:ln>
          <a:effectLst/>
        </p:spPr>
      </p:cxnSp>
      <p:sp>
        <p:nvSpPr>
          <p:cNvPr id="88" name="Rectangle 87">
            <a:extLst>
              <a:ext uri="{FF2B5EF4-FFF2-40B4-BE49-F238E27FC236}">
                <a16:creationId xmlns:a16="http://schemas.microsoft.com/office/drawing/2014/main" id="{8CC85F8D-450A-3036-8385-EB608D203536}"/>
              </a:ext>
            </a:extLst>
          </p:cNvPr>
          <p:cNvSpPr/>
          <p:nvPr/>
        </p:nvSpPr>
        <p:spPr>
          <a:xfrm>
            <a:off x="5920091"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89" name="Rectangle 88">
            <a:extLst>
              <a:ext uri="{FF2B5EF4-FFF2-40B4-BE49-F238E27FC236}">
                <a16:creationId xmlns:a16="http://schemas.microsoft.com/office/drawing/2014/main" id="{3669FA27-69FD-EE51-61C7-A73DF26C29D1}"/>
              </a:ext>
            </a:extLst>
          </p:cNvPr>
          <p:cNvSpPr/>
          <p:nvPr/>
        </p:nvSpPr>
        <p:spPr>
          <a:xfrm>
            <a:off x="6622728"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0" name="Rectangle 89">
            <a:extLst>
              <a:ext uri="{FF2B5EF4-FFF2-40B4-BE49-F238E27FC236}">
                <a16:creationId xmlns:a16="http://schemas.microsoft.com/office/drawing/2014/main" id="{A8D143BA-E575-9879-4F63-4C340FED4351}"/>
              </a:ext>
            </a:extLst>
          </p:cNvPr>
          <p:cNvSpPr/>
          <p:nvPr/>
        </p:nvSpPr>
        <p:spPr>
          <a:xfrm>
            <a:off x="7327816"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91" name="Rectangle 90">
            <a:extLst>
              <a:ext uri="{FF2B5EF4-FFF2-40B4-BE49-F238E27FC236}">
                <a16:creationId xmlns:a16="http://schemas.microsoft.com/office/drawing/2014/main" id="{DBBBCD5E-7029-F22C-F51E-577D4AC8828C}"/>
              </a:ext>
            </a:extLst>
          </p:cNvPr>
          <p:cNvSpPr/>
          <p:nvPr/>
        </p:nvSpPr>
        <p:spPr>
          <a:xfrm>
            <a:off x="8037776"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2" name="Rectangle 91">
            <a:extLst>
              <a:ext uri="{FF2B5EF4-FFF2-40B4-BE49-F238E27FC236}">
                <a16:creationId xmlns:a16="http://schemas.microsoft.com/office/drawing/2014/main" id="{02DF9E25-CEF4-3B0F-5432-7A12DC229F88}"/>
              </a:ext>
            </a:extLst>
          </p:cNvPr>
          <p:cNvSpPr/>
          <p:nvPr/>
        </p:nvSpPr>
        <p:spPr>
          <a:xfrm>
            <a:off x="8748976" y="2938046"/>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97" name="TextBox 96">
            <a:extLst>
              <a:ext uri="{FF2B5EF4-FFF2-40B4-BE49-F238E27FC236}">
                <a16:creationId xmlns:a16="http://schemas.microsoft.com/office/drawing/2014/main" id="{CCDC2597-40CC-05B9-EFDF-9B38B454B470}"/>
              </a:ext>
            </a:extLst>
          </p:cNvPr>
          <p:cNvSpPr txBox="1"/>
          <p:nvPr/>
        </p:nvSpPr>
        <p:spPr>
          <a:xfrm>
            <a:off x="6846025" y="3553979"/>
            <a:ext cx="1686680" cy="379656"/>
          </a:xfrm>
          <a:prstGeom prst="rect">
            <a:avLst/>
          </a:prstGeom>
          <a:noFill/>
        </p:spPr>
        <p:txBody>
          <a:bodyPr wrap="none" rtlCol="0">
            <a:spAutoFit/>
          </a:bodyPr>
          <a:lstStyle/>
          <a:p>
            <a:r>
              <a:rPr lang="en-IN" b="1" dirty="0">
                <a:solidFill>
                  <a:srgbClr val="0070C0"/>
                </a:solidFill>
                <a:latin typeface="Cambria" panose="02040503050406030204" pitchFamily="18" charset="0"/>
                <a:ea typeface="Cambria" panose="02040503050406030204" pitchFamily="18" charset="0"/>
              </a:rPr>
              <a:t>Visited Nodes</a:t>
            </a:r>
          </a:p>
        </p:txBody>
      </p:sp>
      <p:cxnSp>
        <p:nvCxnSpPr>
          <p:cNvPr id="13" name="Straight Connector 12">
            <a:extLst>
              <a:ext uri="{FF2B5EF4-FFF2-40B4-BE49-F238E27FC236}">
                <a16:creationId xmlns:a16="http://schemas.microsoft.com/office/drawing/2014/main" id="{7618C905-3B43-8FA4-644A-3D443A768E96}"/>
              </a:ext>
            </a:extLst>
          </p:cNvPr>
          <p:cNvCxnSpPr>
            <a:cxnSpLocks/>
            <a:stCxn id="5" idx="7"/>
            <a:endCxn id="6" idx="3"/>
          </p:cNvCxnSpPr>
          <p:nvPr/>
        </p:nvCxnSpPr>
        <p:spPr>
          <a:xfrm flipV="1">
            <a:off x="1111952" y="3990781"/>
            <a:ext cx="677277" cy="568734"/>
          </a:xfrm>
          <a:prstGeom prst="line">
            <a:avLst/>
          </a:prstGeom>
          <a:noFill/>
          <a:ln w="28575" cap="flat" cmpd="sng" algn="ctr">
            <a:solidFill>
              <a:srgbClr val="B84742"/>
            </a:solidFill>
            <a:prstDash val="solid"/>
            <a:miter lim="800000"/>
          </a:ln>
          <a:effectLst/>
        </p:spPr>
      </p:cxnSp>
      <p:sp>
        <p:nvSpPr>
          <p:cNvPr id="16" name="Rectangle 15">
            <a:extLst>
              <a:ext uri="{FF2B5EF4-FFF2-40B4-BE49-F238E27FC236}">
                <a16:creationId xmlns:a16="http://schemas.microsoft.com/office/drawing/2014/main" id="{57A84F34-8629-63F6-0A88-A60E59FAA5DA}"/>
              </a:ext>
            </a:extLst>
          </p:cNvPr>
          <p:cNvSpPr/>
          <p:nvPr/>
        </p:nvSpPr>
        <p:spPr>
          <a:xfrm>
            <a:off x="5926040"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17" name="Rectangle 16">
            <a:extLst>
              <a:ext uri="{FF2B5EF4-FFF2-40B4-BE49-F238E27FC236}">
                <a16:creationId xmlns:a16="http://schemas.microsoft.com/office/drawing/2014/main" id="{45FA6801-8F3E-91B4-90A4-6DA051D43FE8}"/>
              </a:ext>
            </a:extLst>
          </p:cNvPr>
          <p:cNvSpPr/>
          <p:nvPr/>
        </p:nvSpPr>
        <p:spPr>
          <a:xfrm>
            <a:off x="6628677"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18" name="Rectangle 17">
            <a:extLst>
              <a:ext uri="{FF2B5EF4-FFF2-40B4-BE49-F238E27FC236}">
                <a16:creationId xmlns:a16="http://schemas.microsoft.com/office/drawing/2014/main" id="{E2C6C8CC-2893-54A0-07B1-4AA77005188D}"/>
              </a:ext>
            </a:extLst>
          </p:cNvPr>
          <p:cNvSpPr/>
          <p:nvPr/>
        </p:nvSpPr>
        <p:spPr>
          <a:xfrm>
            <a:off x="7333765"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b="1" kern="1200" dirty="0">
              <a:solidFill>
                <a:prstClr val="white"/>
              </a:solidFill>
              <a:latin typeface="Roboto Condensed"/>
              <a:ea typeface="+mn-ea"/>
              <a:cs typeface="+mn-cs"/>
            </a:endParaRPr>
          </a:p>
        </p:txBody>
      </p:sp>
      <p:sp>
        <p:nvSpPr>
          <p:cNvPr id="19" name="Rectangle 18">
            <a:extLst>
              <a:ext uri="{FF2B5EF4-FFF2-40B4-BE49-F238E27FC236}">
                <a16:creationId xmlns:a16="http://schemas.microsoft.com/office/drawing/2014/main" id="{74890FA2-0205-B45C-C97B-0C6F06DAF719}"/>
              </a:ext>
            </a:extLst>
          </p:cNvPr>
          <p:cNvSpPr/>
          <p:nvPr/>
        </p:nvSpPr>
        <p:spPr>
          <a:xfrm>
            <a:off x="8043725"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20" name="Rectangle 19">
            <a:extLst>
              <a:ext uri="{FF2B5EF4-FFF2-40B4-BE49-F238E27FC236}">
                <a16:creationId xmlns:a16="http://schemas.microsoft.com/office/drawing/2014/main" id="{96E5410C-AA5A-A3D6-0898-0E3A7CC37512}"/>
              </a:ext>
            </a:extLst>
          </p:cNvPr>
          <p:cNvSpPr/>
          <p:nvPr/>
        </p:nvSpPr>
        <p:spPr>
          <a:xfrm>
            <a:off x="8754925" y="4498785"/>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14" name="Rectangle 13">
            <a:extLst>
              <a:ext uri="{FF2B5EF4-FFF2-40B4-BE49-F238E27FC236}">
                <a16:creationId xmlns:a16="http://schemas.microsoft.com/office/drawing/2014/main" id="{188E4F7D-2E69-EE96-EA55-F44933228F01}"/>
              </a:ext>
            </a:extLst>
          </p:cNvPr>
          <p:cNvSpPr/>
          <p:nvPr/>
        </p:nvSpPr>
        <p:spPr>
          <a:xfrm>
            <a:off x="5920091" y="2937550"/>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1</a:t>
            </a:r>
            <a:endParaRPr lang="en-US" sz="2400" b="1" kern="1200" dirty="0">
              <a:solidFill>
                <a:prstClr val="white"/>
              </a:solidFill>
              <a:latin typeface="Roboto Condensed"/>
              <a:ea typeface="+mn-ea"/>
              <a:cs typeface="+mn-cs"/>
            </a:endParaRPr>
          </a:p>
        </p:txBody>
      </p:sp>
      <p:sp>
        <p:nvSpPr>
          <p:cNvPr id="15" name="Rectangle 14">
            <a:extLst>
              <a:ext uri="{FF2B5EF4-FFF2-40B4-BE49-F238E27FC236}">
                <a16:creationId xmlns:a16="http://schemas.microsoft.com/office/drawing/2014/main" id="{7CC063B6-F743-4A09-CDA2-35376CC37A14}"/>
              </a:ext>
            </a:extLst>
          </p:cNvPr>
          <p:cNvSpPr/>
          <p:nvPr/>
        </p:nvSpPr>
        <p:spPr>
          <a:xfrm>
            <a:off x="6628923" y="2937550"/>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2</a:t>
            </a:r>
            <a:endParaRPr lang="en-US" sz="2400" b="1" kern="1200" dirty="0">
              <a:solidFill>
                <a:prstClr val="white"/>
              </a:solidFill>
              <a:latin typeface="Roboto Condensed"/>
              <a:ea typeface="+mn-ea"/>
              <a:cs typeface="+mn-cs"/>
            </a:endParaRPr>
          </a:p>
        </p:txBody>
      </p:sp>
      <p:sp>
        <p:nvSpPr>
          <p:cNvPr id="21" name="Rectangle 20">
            <a:extLst>
              <a:ext uri="{FF2B5EF4-FFF2-40B4-BE49-F238E27FC236}">
                <a16:creationId xmlns:a16="http://schemas.microsoft.com/office/drawing/2014/main" id="{4D31F95B-93FA-A101-F3CF-50797C6B6B27}"/>
              </a:ext>
            </a:extLst>
          </p:cNvPr>
          <p:cNvSpPr/>
          <p:nvPr/>
        </p:nvSpPr>
        <p:spPr>
          <a:xfrm>
            <a:off x="7339965" y="2938046"/>
            <a:ext cx="700179"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3</a:t>
            </a:r>
            <a:endParaRPr lang="en-US" sz="2400" b="1" kern="1200" dirty="0">
              <a:solidFill>
                <a:prstClr val="white"/>
              </a:solidFill>
              <a:latin typeface="Roboto Condensed"/>
              <a:ea typeface="+mn-ea"/>
              <a:cs typeface="+mn-cs"/>
            </a:endParaRPr>
          </a:p>
        </p:txBody>
      </p:sp>
      <p:sp>
        <p:nvSpPr>
          <p:cNvPr id="23" name="Rectangle 22">
            <a:extLst>
              <a:ext uri="{FF2B5EF4-FFF2-40B4-BE49-F238E27FC236}">
                <a16:creationId xmlns:a16="http://schemas.microsoft.com/office/drawing/2014/main" id="{89BD16BA-3A9F-3FC0-7428-CE65727633EB}"/>
              </a:ext>
            </a:extLst>
          </p:cNvPr>
          <p:cNvSpPr/>
          <p:nvPr/>
        </p:nvSpPr>
        <p:spPr>
          <a:xfrm>
            <a:off x="8040144" y="2937550"/>
            <a:ext cx="711200"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4</a:t>
            </a:r>
            <a:endParaRPr lang="en-US" sz="2400" b="1" kern="1200" dirty="0">
              <a:solidFill>
                <a:prstClr val="white"/>
              </a:solidFill>
              <a:latin typeface="Roboto Condensed"/>
              <a:ea typeface="+mn-ea"/>
              <a:cs typeface="+mn-cs"/>
            </a:endParaRPr>
          </a:p>
        </p:txBody>
      </p:sp>
      <p:grpSp>
        <p:nvGrpSpPr>
          <p:cNvPr id="38" name="Group 37">
            <a:extLst>
              <a:ext uri="{FF2B5EF4-FFF2-40B4-BE49-F238E27FC236}">
                <a16:creationId xmlns:a16="http://schemas.microsoft.com/office/drawing/2014/main" id="{DB9AE4A9-E4A7-6CB1-E033-DA628C60C6E5}"/>
              </a:ext>
            </a:extLst>
          </p:cNvPr>
          <p:cNvGrpSpPr/>
          <p:nvPr/>
        </p:nvGrpSpPr>
        <p:grpSpPr>
          <a:xfrm>
            <a:off x="5285358" y="5107889"/>
            <a:ext cx="298480" cy="561710"/>
            <a:chOff x="772328" y="1681844"/>
            <a:chExt cx="298480" cy="561710"/>
          </a:xfrm>
        </p:grpSpPr>
        <p:sp>
          <p:nvSpPr>
            <p:cNvPr id="39" name="TextBox 38">
              <a:extLst>
                <a:ext uri="{FF2B5EF4-FFF2-40B4-BE49-F238E27FC236}">
                  <a16:creationId xmlns:a16="http://schemas.microsoft.com/office/drawing/2014/main" id="{C1738FA1-B7E0-4216-0CDC-EF988ACD9769}"/>
                </a:ext>
              </a:extLst>
            </p:cNvPr>
            <p:cNvSpPr txBox="1"/>
            <p:nvPr/>
          </p:nvSpPr>
          <p:spPr>
            <a:xfrm>
              <a:off x="772328" y="1905000"/>
              <a:ext cx="29848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F</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40" name="Straight Arrow Connector 39">
              <a:extLst>
                <a:ext uri="{FF2B5EF4-FFF2-40B4-BE49-F238E27FC236}">
                  <a16:creationId xmlns:a16="http://schemas.microsoft.com/office/drawing/2014/main" id="{D41214FB-0082-B024-F2D4-26A4E22C84D4}"/>
                </a:ext>
              </a:extLst>
            </p:cNvPr>
            <p:cNvCxnSpPr>
              <a:stCxn id="39"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grpSp>
        <p:nvGrpSpPr>
          <p:cNvPr id="41" name="Group 40">
            <a:extLst>
              <a:ext uri="{FF2B5EF4-FFF2-40B4-BE49-F238E27FC236}">
                <a16:creationId xmlns:a16="http://schemas.microsoft.com/office/drawing/2014/main" id="{C2BECF7D-9213-5BDC-DE3E-6DD11CD35459}"/>
              </a:ext>
            </a:extLst>
          </p:cNvPr>
          <p:cNvGrpSpPr/>
          <p:nvPr/>
        </p:nvGrpSpPr>
        <p:grpSpPr>
          <a:xfrm>
            <a:off x="5482106" y="5107889"/>
            <a:ext cx="320922" cy="561710"/>
            <a:chOff x="761107" y="1681844"/>
            <a:chExt cx="320922" cy="561710"/>
          </a:xfrm>
        </p:grpSpPr>
        <p:sp>
          <p:nvSpPr>
            <p:cNvPr id="42" name="TextBox 41">
              <a:extLst>
                <a:ext uri="{FF2B5EF4-FFF2-40B4-BE49-F238E27FC236}">
                  <a16:creationId xmlns:a16="http://schemas.microsoft.com/office/drawing/2014/main" id="{7E249F1F-A4F8-FE90-F9D4-5A4EF7C37C26}"/>
                </a:ext>
              </a:extLst>
            </p:cNvPr>
            <p:cNvSpPr txBox="1"/>
            <p:nvPr/>
          </p:nvSpPr>
          <p:spPr>
            <a:xfrm>
              <a:off x="761107" y="1905000"/>
              <a:ext cx="320922"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a:t>
              </a:r>
              <a:endPar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43" name="Straight Arrow Connector 42">
              <a:extLst>
                <a:ext uri="{FF2B5EF4-FFF2-40B4-BE49-F238E27FC236}">
                  <a16:creationId xmlns:a16="http://schemas.microsoft.com/office/drawing/2014/main" id="{3E28BF8B-B9CB-D979-B066-9B9CC3A8F16C}"/>
                </a:ext>
              </a:extLst>
            </p:cNvPr>
            <p:cNvCxnSpPr>
              <a:stCxn id="42" idx="0"/>
            </p:cNvCxnSpPr>
            <p:nvPr/>
          </p:nvCxnSpPr>
          <p:spPr>
            <a:xfrm flipV="1">
              <a:off x="921568" y="1681844"/>
              <a:ext cx="0" cy="223156"/>
            </a:xfrm>
            <a:prstGeom prst="straightConnector1">
              <a:avLst/>
            </a:prstGeom>
            <a:noFill/>
            <a:ln w="28575" cap="flat" cmpd="sng" algn="ctr">
              <a:solidFill>
                <a:srgbClr val="B84742"/>
              </a:solidFill>
              <a:prstDash val="solid"/>
              <a:miter lim="800000"/>
              <a:tailEnd type="arrow"/>
            </a:ln>
            <a:effectLst/>
          </p:spPr>
        </p:cxnSp>
      </p:grpSp>
      <p:sp>
        <p:nvSpPr>
          <p:cNvPr id="44" name="Rectangle 43">
            <a:extLst>
              <a:ext uri="{FF2B5EF4-FFF2-40B4-BE49-F238E27FC236}">
                <a16:creationId xmlns:a16="http://schemas.microsoft.com/office/drawing/2014/main" id="{FD6B14F9-70A2-8C8E-AE85-052EFDE6378F}"/>
              </a:ext>
            </a:extLst>
          </p:cNvPr>
          <p:cNvSpPr/>
          <p:nvPr/>
        </p:nvSpPr>
        <p:spPr>
          <a:xfrm>
            <a:off x="8750104" y="2937550"/>
            <a:ext cx="707718" cy="609600"/>
          </a:xfrm>
          <a:prstGeom prst="rect">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r>
              <a:rPr lang="en-IN" sz="2400" b="1" kern="1200" dirty="0">
                <a:solidFill>
                  <a:prstClr val="white"/>
                </a:solidFill>
                <a:latin typeface="Roboto Condensed"/>
                <a:ea typeface="+mn-ea"/>
                <a:cs typeface="+mn-cs"/>
              </a:rPr>
              <a:t>5</a:t>
            </a:r>
            <a:endParaRPr lang="en-US" sz="2400" b="1" kern="1200" dirty="0">
              <a:solidFill>
                <a:prstClr val="white"/>
              </a:solidFill>
              <a:latin typeface="Roboto Condensed"/>
              <a:ea typeface="+mn-ea"/>
              <a:cs typeface="+mn-cs"/>
            </a:endParaRPr>
          </a:p>
        </p:txBody>
      </p:sp>
      <p:sp>
        <p:nvSpPr>
          <p:cNvPr id="22" name="TextBox 21">
            <a:extLst>
              <a:ext uri="{FF2B5EF4-FFF2-40B4-BE49-F238E27FC236}">
                <a16:creationId xmlns:a16="http://schemas.microsoft.com/office/drawing/2014/main" id="{5C01C686-D7C8-B6EB-38FA-742CFBEA939D}"/>
              </a:ext>
            </a:extLst>
          </p:cNvPr>
          <p:cNvSpPr txBox="1"/>
          <p:nvPr/>
        </p:nvSpPr>
        <p:spPr>
          <a:xfrm>
            <a:off x="152401" y="1019069"/>
            <a:ext cx="11894966" cy="461665"/>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effectLst/>
                <a:latin typeface="Cambria" panose="02040503050406030204" pitchFamily="18" charset="0"/>
                <a:ea typeface="Cambria" panose="02040503050406030204" pitchFamily="18" charset="0"/>
              </a:rPr>
              <a:t>Now queue is empty it means all the nodes are visited successfully.</a:t>
            </a:r>
          </a:p>
        </p:txBody>
      </p:sp>
    </p:spTree>
    <p:extLst>
      <p:ext uri="{BB962C8B-B14F-4D97-AF65-F5344CB8AC3E}">
        <p14:creationId xmlns:p14="http://schemas.microsoft.com/office/powerpoint/2010/main" val="1923178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521D8FA-15D6-93B3-B853-AD70B9276906}"/>
              </a:ext>
            </a:extLst>
          </p:cNvPr>
          <p:cNvGrpSpPr/>
          <p:nvPr/>
        </p:nvGrpSpPr>
        <p:grpSpPr>
          <a:xfrm>
            <a:off x="-9891" y="0"/>
            <a:ext cx="12201891" cy="6858000"/>
            <a:chOff x="-7418" y="0"/>
            <a:chExt cx="9151418" cy="514350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grpSp>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BFS Examples</a:t>
            </a:r>
            <a:endParaRPr sz="3067" b="1" dirty="0">
              <a:solidFill>
                <a:srgbClr val="00A4B6"/>
              </a:solidFill>
              <a:latin typeface="Proxima Nova"/>
              <a:ea typeface="Proxima Nova"/>
              <a:cs typeface="Proxima Nova"/>
              <a:sym typeface="Proxima Nova"/>
            </a:endParaRPr>
          </a:p>
        </p:txBody>
      </p:sp>
      <p:sp>
        <p:nvSpPr>
          <p:cNvPr id="164" name="Oval 163">
            <a:extLst>
              <a:ext uri="{FF2B5EF4-FFF2-40B4-BE49-F238E27FC236}">
                <a16:creationId xmlns:a16="http://schemas.microsoft.com/office/drawing/2014/main" id="{F4EC1D3B-68C6-5A5A-ADFD-BBF5F9E78044}"/>
              </a:ext>
            </a:extLst>
          </p:cNvPr>
          <p:cNvSpPr/>
          <p:nvPr/>
        </p:nvSpPr>
        <p:spPr>
          <a:xfrm>
            <a:off x="2590797" y="10668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165" name="Oval 164">
            <a:extLst>
              <a:ext uri="{FF2B5EF4-FFF2-40B4-BE49-F238E27FC236}">
                <a16:creationId xmlns:a16="http://schemas.microsoft.com/office/drawing/2014/main" id="{8E0FB1AB-9DE0-3D94-9086-7AC73D5B453F}"/>
              </a:ext>
            </a:extLst>
          </p:cNvPr>
          <p:cNvSpPr/>
          <p:nvPr/>
        </p:nvSpPr>
        <p:spPr>
          <a:xfrm>
            <a:off x="1981197" y="16002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166" name="Oval 165">
            <a:extLst>
              <a:ext uri="{FF2B5EF4-FFF2-40B4-BE49-F238E27FC236}">
                <a16:creationId xmlns:a16="http://schemas.microsoft.com/office/drawing/2014/main" id="{65BE4E29-6F58-35AD-A689-9BF8BE5105AB}"/>
              </a:ext>
            </a:extLst>
          </p:cNvPr>
          <p:cNvSpPr/>
          <p:nvPr/>
        </p:nvSpPr>
        <p:spPr>
          <a:xfrm>
            <a:off x="3276597" y="16002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167" name="Oval 166">
            <a:extLst>
              <a:ext uri="{FF2B5EF4-FFF2-40B4-BE49-F238E27FC236}">
                <a16:creationId xmlns:a16="http://schemas.microsoft.com/office/drawing/2014/main" id="{80DE5F01-08D5-2087-2E98-5E42F43BC5AA}"/>
              </a:ext>
            </a:extLst>
          </p:cNvPr>
          <p:cNvSpPr/>
          <p:nvPr/>
        </p:nvSpPr>
        <p:spPr>
          <a:xfrm>
            <a:off x="1523997" y="22098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168" name="Oval 167">
            <a:extLst>
              <a:ext uri="{FF2B5EF4-FFF2-40B4-BE49-F238E27FC236}">
                <a16:creationId xmlns:a16="http://schemas.microsoft.com/office/drawing/2014/main" id="{B82198BA-4F36-44CF-1652-FE9281FD77DA}"/>
              </a:ext>
            </a:extLst>
          </p:cNvPr>
          <p:cNvSpPr/>
          <p:nvPr/>
        </p:nvSpPr>
        <p:spPr>
          <a:xfrm>
            <a:off x="2362197" y="22098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169" name="Oval 168">
            <a:extLst>
              <a:ext uri="{FF2B5EF4-FFF2-40B4-BE49-F238E27FC236}">
                <a16:creationId xmlns:a16="http://schemas.microsoft.com/office/drawing/2014/main" id="{CC4685EC-731F-590D-D675-D95C88744012}"/>
              </a:ext>
            </a:extLst>
          </p:cNvPr>
          <p:cNvSpPr/>
          <p:nvPr/>
        </p:nvSpPr>
        <p:spPr>
          <a:xfrm>
            <a:off x="2971797" y="22098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F</a:t>
            </a:r>
          </a:p>
        </p:txBody>
      </p:sp>
      <p:sp>
        <p:nvSpPr>
          <p:cNvPr id="170" name="Oval 169">
            <a:extLst>
              <a:ext uri="{FF2B5EF4-FFF2-40B4-BE49-F238E27FC236}">
                <a16:creationId xmlns:a16="http://schemas.microsoft.com/office/drawing/2014/main" id="{0E5F84ED-44F5-9E25-47F6-D4447BAEA1B5}"/>
              </a:ext>
            </a:extLst>
          </p:cNvPr>
          <p:cNvSpPr/>
          <p:nvPr/>
        </p:nvSpPr>
        <p:spPr>
          <a:xfrm>
            <a:off x="3733797" y="22098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G</a:t>
            </a:r>
          </a:p>
        </p:txBody>
      </p:sp>
      <p:sp>
        <p:nvSpPr>
          <p:cNvPr id="171" name="Oval 170">
            <a:extLst>
              <a:ext uri="{FF2B5EF4-FFF2-40B4-BE49-F238E27FC236}">
                <a16:creationId xmlns:a16="http://schemas.microsoft.com/office/drawing/2014/main" id="{31135148-3362-35E0-E795-9CE54D9F8C2B}"/>
              </a:ext>
            </a:extLst>
          </p:cNvPr>
          <p:cNvSpPr/>
          <p:nvPr/>
        </p:nvSpPr>
        <p:spPr>
          <a:xfrm>
            <a:off x="2590797" y="33528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H</a:t>
            </a:r>
          </a:p>
        </p:txBody>
      </p:sp>
      <p:cxnSp>
        <p:nvCxnSpPr>
          <p:cNvPr id="172" name="Straight Connector 171">
            <a:extLst>
              <a:ext uri="{FF2B5EF4-FFF2-40B4-BE49-F238E27FC236}">
                <a16:creationId xmlns:a16="http://schemas.microsoft.com/office/drawing/2014/main" id="{2DC4F91C-7F15-12BB-FE48-631292DD6EC4}"/>
              </a:ext>
            </a:extLst>
          </p:cNvPr>
          <p:cNvCxnSpPr>
            <a:stCxn id="164" idx="3"/>
            <a:endCxn id="165" idx="7"/>
          </p:cNvCxnSpPr>
          <p:nvPr/>
        </p:nvCxnSpPr>
        <p:spPr>
          <a:xfrm flipH="1">
            <a:off x="2306401" y="1392004"/>
            <a:ext cx="340192" cy="263992"/>
          </a:xfrm>
          <a:prstGeom prst="line">
            <a:avLst/>
          </a:prstGeom>
          <a:noFill/>
          <a:ln w="28575" cap="flat" cmpd="sng" algn="ctr">
            <a:solidFill>
              <a:srgbClr val="B84742"/>
            </a:solidFill>
            <a:prstDash val="solid"/>
            <a:miter lim="800000"/>
            <a:headEnd type="none" w="med" len="med"/>
            <a:tailEnd type="arrow" w="med" len="med"/>
          </a:ln>
          <a:effectLst/>
        </p:spPr>
      </p:cxnSp>
      <p:cxnSp>
        <p:nvCxnSpPr>
          <p:cNvPr id="173" name="Straight Connector 172">
            <a:extLst>
              <a:ext uri="{FF2B5EF4-FFF2-40B4-BE49-F238E27FC236}">
                <a16:creationId xmlns:a16="http://schemas.microsoft.com/office/drawing/2014/main" id="{0442095B-CB07-6E7E-3E5F-AE022B978DD3}"/>
              </a:ext>
            </a:extLst>
          </p:cNvPr>
          <p:cNvCxnSpPr>
            <a:stCxn id="164" idx="5"/>
            <a:endCxn id="166" idx="1"/>
          </p:cNvCxnSpPr>
          <p:nvPr/>
        </p:nvCxnSpPr>
        <p:spPr>
          <a:xfrm>
            <a:off x="2916001" y="1392004"/>
            <a:ext cx="416392" cy="263992"/>
          </a:xfrm>
          <a:prstGeom prst="line">
            <a:avLst/>
          </a:prstGeom>
          <a:noFill/>
          <a:ln w="28575" cap="flat" cmpd="sng" algn="ctr">
            <a:solidFill>
              <a:srgbClr val="B84742"/>
            </a:solidFill>
            <a:prstDash val="solid"/>
            <a:miter lim="800000"/>
            <a:headEnd type="none" w="med" len="med"/>
            <a:tailEnd type="arrow" w="med" len="med"/>
          </a:ln>
          <a:effectLst/>
        </p:spPr>
      </p:cxnSp>
      <p:cxnSp>
        <p:nvCxnSpPr>
          <p:cNvPr id="174" name="Straight Connector 173">
            <a:extLst>
              <a:ext uri="{FF2B5EF4-FFF2-40B4-BE49-F238E27FC236}">
                <a16:creationId xmlns:a16="http://schemas.microsoft.com/office/drawing/2014/main" id="{6EB30D1F-7C62-F65B-FEC8-43232BC040F1}"/>
              </a:ext>
            </a:extLst>
          </p:cNvPr>
          <p:cNvCxnSpPr>
            <a:stCxn id="165" idx="3"/>
            <a:endCxn id="167" idx="0"/>
          </p:cNvCxnSpPr>
          <p:nvPr/>
        </p:nvCxnSpPr>
        <p:spPr>
          <a:xfrm flipH="1">
            <a:off x="1714497" y="1925404"/>
            <a:ext cx="322496" cy="284396"/>
          </a:xfrm>
          <a:prstGeom prst="line">
            <a:avLst/>
          </a:prstGeom>
          <a:noFill/>
          <a:ln w="28575" cap="flat" cmpd="sng" algn="ctr">
            <a:solidFill>
              <a:srgbClr val="B84742"/>
            </a:solidFill>
            <a:prstDash val="solid"/>
            <a:miter lim="800000"/>
            <a:headEnd type="none" w="med" len="med"/>
            <a:tailEnd type="arrow" w="med" len="med"/>
          </a:ln>
          <a:effectLst/>
        </p:spPr>
      </p:cxnSp>
      <p:cxnSp>
        <p:nvCxnSpPr>
          <p:cNvPr id="175" name="Straight Connector 174">
            <a:extLst>
              <a:ext uri="{FF2B5EF4-FFF2-40B4-BE49-F238E27FC236}">
                <a16:creationId xmlns:a16="http://schemas.microsoft.com/office/drawing/2014/main" id="{F1DAC78A-3CA6-68D7-9BE8-1685994603D3}"/>
              </a:ext>
            </a:extLst>
          </p:cNvPr>
          <p:cNvCxnSpPr>
            <a:stCxn id="165" idx="5"/>
            <a:endCxn id="168" idx="0"/>
          </p:cNvCxnSpPr>
          <p:nvPr/>
        </p:nvCxnSpPr>
        <p:spPr>
          <a:xfrm>
            <a:off x="2306401" y="1925404"/>
            <a:ext cx="246296" cy="284396"/>
          </a:xfrm>
          <a:prstGeom prst="line">
            <a:avLst/>
          </a:prstGeom>
          <a:noFill/>
          <a:ln w="28575" cap="flat" cmpd="sng" algn="ctr">
            <a:solidFill>
              <a:srgbClr val="B84742"/>
            </a:solidFill>
            <a:prstDash val="solid"/>
            <a:miter lim="800000"/>
            <a:headEnd type="none" w="med" len="med"/>
            <a:tailEnd type="arrow" w="med" len="med"/>
          </a:ln>
          <a:effectLst/>
        </p:spPr>
      </p:cxnSp>
      <p:cxnSp>
        <p:nvCxnSpPr>
          <p:cNvPr id="176" name="Straight Connector 175">
            <a:extLst>
              <a:ext uri="{FF2B5EF4-FFF2-40B4-BE49-F238E27FC236}">
                <a16:creationId xmlns:a16="http://schemas.microsoft.com/office/drawing/2014/main" id="{30E37944-5CCB-A04A-B1D9-CFBF3225CB9D}"/>
              </a:ext>
            </a:extLst>
          </p:cNvPr>
          <p:cNvCxnSpPr>
            <a:stCxn id="166" idx="3"/>
            <a:endCxn id="169" idx="0"/>
          </p:cNvCxnSpPr>
          <p:nvPr/>
        </p:nvCxnSpPr>
        <p:spPr>
          <a:xfrm flipH="1">
            <a:off x="3162297" y="1925404"/>
            <a:ext cx="170096" cy="284396"/>
          </a:xfrm>
          <a:prstGeom prst="line">
            <a:avLst/>
          </a:prstGeom>
          <a:noFill/>
          <a:ln w="28575" cap="flat" cmpd="sng" algn="ctr">
            <a:solidFill>
              <a:srgbClr val="B84742"/>
            </a:solidFill>
            <a:prstDash val="solid"/>
            <a:miter lim="800000"/>
            <a:headEnd type="none" w="med" len="med"/>
            <a:tailEnd type="arrow" w="med" len="med"/>
          </a:ln>
          <a:effectLst/>
        </p:spPr>
      </p:cxnSp>
      <p:cxnSp>
        <p:nvCxnSpPr>
          <p:cNvPr id="177" name="Straight Connector 176">
            <a:extLst>
              <a:ext uri="{FF2B5EF4-FFF2-40B4-BE49-F238E27FC236}">
                <a16:creationId xmlns:a16="http://schemas.microsoft.com/office/drawing/2014/main" id="{D3B044C4-C701-DC96-3A38-43309AFBA72F}"/>
              </a:ext>
            </a:extLst>
          </p:cNvPr>
          <p:cNvCxnSpPr>
            <a:stCxn id="166" idx="5"/>
            <a:endCxn id="170" idx="0"/>
          </p:cNvCxnSpPr>
          <p:nvPr/>
        </p:nvCxnSpPr>
        <p:spPr>
          <a:xfrm>
            <a:off x="3601801" y="1925404"/>
            <a:ext cx="322496" cy="284396"/>
          </a:xfrm>
          <a:prstGeom prst="line">
            <a:avLst/>
          </a:prstGeom>
          <a:noFill/>
          <a:ln w="28575" cap="flat" cmpd="sng" algn="ctr">
            <a:solidFill>
              <a:srgbClr val="B84742"/>
            </a:solidFill>
            <a:prstDash val="solid"/>
            <a:miter lim="800000"/>
            <a:headEnd type="none" w="med" len="med"/>
            <a:tailEnd type="arrow" w="med" len="med"/>
          </a:ln>
          <a:effectLst/>
        </p:spPr>
      </p:cxnSp>
      <p:cxnSp>
        <p:nvCxnSpPr>
          <p:cNvPr id="178" name="Straight Connector 177">
            <a:extLst>
              <a:ext uri="{FF2B5EF4-FFF2-40B4-BE49-F238E27FC236}">
                <a16:creationId xmlns:a16="http://schemas.microsoft.com/office/drawing/2014/main" id="{CF33840F-E414-EAF3-23CA-5B7C73AC9405}"/>
              </a:ext>
            </a:extLst>
          </p:cNvPr>
          <p:cNvCxnSpPr>
            <a:stCxn id="167" idx="4"/>
            <a:endCxn id="171" idx="2"/>
          </p:cNvCxnSpPr>
          <p:nvPr/>
        </p:nvCxnSpPr>
        <p:spPr>
          <a:xfrm>
            <a:off x="1714497" y="2590800"/>
            <a:ext cx="876300" cy="952500"/>
          </a:xfrm>
          <a:prstGeom prst="line">
            <a:avLst/>
          </a:prstGeom>
          <a:noFill/>
          <a:ln w="28575" cap="flat" cmpd="sng" algn="ctr">
            <a:solidFill>
              <a:srgbClr val="B84742"/>
            </a:solidFill>
            <a:prstDash val="solid"/>
            <a:miter lim="800000"/>
            <a:headEnd type="none" w="med" len="med"/>
            <a:tailEnd type="arrow" w="med" len="med"/>
          </a:ln>
          <a:effectLst/>
        </p:spPr>
      </p:cxnSp>
      <p:cxnSp>
        <p:nvCxnSpPr>
          <p:cNvPr id="179" name="Straight Connector 178">
            <a:extLst>
              <a:ext uri="{FF2B5EF4-FFF2-40B4-BE49-F238E27FC236}">
                <a16:creationId xmlns:a16="http://schemas.microsoft.com/office/drawing/2014/main" id="{881E3C53-2D5E-F5B6-8407-FFC384C99F87}"/>
              </a:ext>
            </a:extLst>
          </p:cNvPr>
          <p:cNvCxnSpPr>
            <a:stCxn id="168" idx="4"/>
            <a:endCxn id="171" idx="1"/>
          </p:cNvCxnSpPr>
          <p:nvPr/>
        </p:nvCxnSpPr>
        <p:spPr>
          <a:xfrm>
            <a:off x="2552697" y="2590800"/>
            <a:ext cx="93896" cy="817796"/>
          </a:xfrm>
          <a:prstGeom prst="line">
            <a:avLst/>
          </a:prstGeom>
          <a:noFill/>
          <a:ln w="28575" cap="flat" cmpd="sng" algn="ctr">
            <a:solidFill>
              <a:srgbClr val="B84742"/>
            </a:solidFill>
            <a:prstDash val="solid"/>
            <a:miter lim="800000"/>
            <a:headEnd type="none" w="med" len="med"/>
            <a:tailEnd type="arrow" w="med" len="med"/>
          </a:ln>
          <a:effectLst/>
        </p:spPr>
      </p:cxnSp>
      <p:cxnSp>
        <p:nvCxnSpPr>
          <p:cNvPr id="180" name="Straight Connector 179">
            <a:extLst>
              <a:ext uri="{FF2B5EF4-FFF2-40B4-BE49-F238E27FC236}">
                <a16:creationId xmlns:a16="http://schemas.microsoft.com/office/drawing/2014/main" id="{8A8453EE-C683-B93C-8700-A5B293CAA31E}"/>
              </a:ext>
            </a:extLst>
          </p:cNvPr>
          <p:cNvCxnSpPr>
            <a:stCxn id="169" idx="4"/>
            <a:endCxn id="171" idx="7"/>
          </p:cNvCxnSpPr>
          <p:nvPr/>
        </p:nvCxnSpPr>
        <p:spPr>
          <a:xfrm flipH="1">
            <a:off x="2916001" y="2590800"/>
            <a:ext cx="246296" cy="817796"/>
          </a:xfrm>
          <a:prstGeom prst="line">
            <a:avLst/>
          </a:prstGeom>
          <a:noFill/>
          <a:ln w="28575" cap="flat" cmpd="sng" algn="ctr">
            <a:solidFill>
              <a:srgbClr val="B84742"/>
            </a:solidFill>
            <a:prstDash val="solid"/>
            <a:miter lim="800000"/>
            <a:headEnd type="none" w="med" len="med"/>
            <a:tailEnd type="arrow" w="med" len="med"/>
          </a:ln>
          <a:effectLst/>
        </p:spPr>
      </p:cxnSp>
      <p:cxnSp>
        <p:nvCxnSpPr>
          <p:cNvPr id="181" name="Straight Connector 180">
            <a:extLst>
              <a:ext uri="{FF2B5EF4-FFF2-40B4-BE49-F238E27FC236}">
                <a16:creationId xmlns:a16="http://schemas.microsoft.com/office/drawing/2014/main" id="{9C461EF3-95B5-0B68-F682-E35300761797}"/>
              </a:ext>
            </a:extLst>
          </p:cNvPr>
          <p:cNvCxnSpPr>
            <a:stCxn id="170" idx="4"/>
            <a:endCxn id="171" idx="6"/>
          </p:cNvCxnSpPr>
          <p:nvPr/>
        </p:nvCxnSpPr>
        <p:spPr>
          <a:xfrm flipH="1">
            <a:off x="2971797" y="2590800"/>
            <a:ext cx="952500" cy="952500"/>
          </a:xfrm>
          <a:prstGeom prst="line">
            <a:avLst/>
          </a:prstGeom>
          <a:noFill/>
          <a:ln w="28575" cap="flat" cmpd="sng" algn="ctr">
            <a:solidFill>
              <a:srgbClr val="B84742"/>
            </a:solidFill>
            <a:prstDash val="solid"/>
            <a:miter lim="800000"/>
            <a:headEnd type="none" w="med" len="med"/>
            <a:tailEnd type="arrow" w="med" len="med"/>
          </a:ln>
          <a:effectLst/>
        </p:spPr>
      </p:cxnSp>
      <p:sp>
        <p:nvSpPr>
          <p:cNvPr id="182" name="Oval 181">
            <a:extLst>
              <a:ext uri="{FF2B5EF4-FFF2-40B4-BE49-F238E27FC236}">
                <a16:creationId xmlns:a16="http://schemas.microsoft.com/office/drawing/2014/main" id="{545C568F-2786-5837-4092-AC0BEF7C77A2}"/>
              </a:ext>
            </a:extLst>
          </p:cNvPr>
          <p:cNvSpPr/>
          <p:nvPr/>
        </p:nvSpPr>
        <p:spPr>
          <a:xfrm>
            <a:off x="1447797" y="4411896"/>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183" name="Oval 182">
            <a:extLst>
              <a:ext uri="{FF2B5EF4-FFF2-40B4-BE49-F238E27FC236}">
                <a16:creationId xmlns:a16="http://schemas.microsoft.com/office/drawing/2014/main" id="{F04D8D56-6A49-1211-E844-02D52313614A}"/>
              </a:ext>
            </a:extLst>
          </p:cNvPr>
          <p:cNvSpPr/>
          <p:nvPr/>
        </p:nvSpPr>
        <p:spPr>
          <a:xfrm>
            <a:off x="914397" y="4983396"/>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184" name="Oval 183">
            <a:extLst>
              <a:ext uri="{FF2B5EF4-FFF2-40B4-BE49-F238E27FC236}">
                <a16:creationId xmlns:a16="http://schemas.microsoft.com/office/drawing/2014/main" id="{B4645E42-B292-FA55-BE08-C262D03FD846}"/>
              </a:ext>
            </a:extLst>
          </p:cNvPr>
          <p:cNvSpPr/>
          <p:nvPr/>
        </p:nvSpPr>
        <p:spPr>
          <a:xfrm>
            <a:off x="2057397" y="4983396"/>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185" name="Oval 184">
            <a:extLst>
              <a:ext uri="{FF2B5EF4-FFF2-40B4-BE49-F238E27FC236}">
                <a16:creationId xmlns:a16="http://schemas.microsoft.com/office/drawing/2014/main" id="{D3FC29E8-DD30-D4C8-CF60-2B17281D8DA2}"/>
              </a:ext>
            </a:extLst>
          </p:cNvPr>
          <p:cNvSpPr/>
          <p:nvPr/>
        </p:nvSpPr>
        <p:spPr>
          <a:xfrm>
            <a:off x="1447797" y="55626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186" name="Oval 185">
            <a:extLst>
              <a:ext uri="{FF2B5EF4-FFF2-40B4-BE49-F238E27FC236}">
                <a16:creationId xmlns:a16="http://schemas.microsoft.com/office/drawing/2014/main" id="{984C2676-2B93-517C-C893-38730740E889}"/>
              </a:ext>
            </a:extLst>
          </p:cNvPr>
          <p:cNvSpPr/>
          <p:nvPr/>
        </p:nvSpPr>
        <p:spPr>
          <a:xfrm>
            <a:off x="3352797" y="4983396"/>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E</a:t>
            </a:r>
          </a:p>
        </p:txBody>
      </p:sp>
      <p:sp>
        <p:nvSpPr>
          <p:cNvPr id="187" name="Oval 186">
            <a:extLst>
              <a:ext uri="{FF2B5EF4-FFF2-40B4-BE49-F238E27FC236}">
                <a16:creationId xmlns:a16="http://schemas.microsoft.com/office/drawing/2014/main" id="{2AB38F01-5E07-C382-11E1-54B579273499}"/>
              </a:ext>
            </a:extLst>
          </p:cNvPr>
          <p:cNvSpPr/>
          <p:nvPr/>
        </p:nvSpPr>
        <p:spPr>
          <a:xfrm>
            <a:off x="2666997" y="55626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F</a:t>
            </a:r>
          </a:p>
        </p:txBody>
      </p:sp>
      <p:cxnSp>
        <p:nvCxnSpPr>
          <p:cNvPr id="188" name="Straight Connector 187">
            <a:extLst>
              <a:ext uri="{FF2B5EF4-FFF2-40B4-BE49-F238E27FC236}">
                <a16:creationId xmlns:a16="http://schemas.microsoft.com/office/drawing/2014/main" id="{7FE6275C-81E6-A715-4798-8FD431AEB397}"/>
              </a:ext>
            </a:extLst>
          </p:cNvPr>
          <p:cNvCxnSpPr>
            <a:stCxn id="182" idx="3"/>
            <a:endCxn id="183" idx="7"/>
          </p:cNvCxnSpPr>
          <p:nvPr/>
        </p:nvCxnSpPr>
        <p:spPr>
          <a:xfrm flipH="1">
            <a:off x="1239601" y="4737100"/>
            <a:ext cx="263992" cy="302092"/>
          </a:xfrm>
          <a:prstGeom prst="line">
            <a:avLst/>
          </a:prstGeom>
          <a:noFill/>
          <a:ln w="28575" cap="flat" cmpd="sng" algn="ctr">
            <a:solidFill>
              <a:srgbClr val="B84742"/>
            </a:solidFill>
            <a:prstDash val="solid"/>
            <a:miter lim="800000"/>
          </a:ln>
          <a:effectLst/>
        </p:spPr>
      </p:cxnSp>
      <p:cxnSp>
        <p:nvCxnSpPr>
          <p:cNvPr id="189" name="Straight Connector 188">
            <a:extLst>
              <a:ext uri="{FF2B5EF4-FFF2-40B4-BE49-F238E27FC236}">
                <a16:creationId xmlns:a16="http://schemas.microsoft.com/office/drawing/2014/main" id="{B8AC453D-5055-BEAD-6FB4-D6B5678C10F4}"/>
              </a:ext>
            </a:extLst>
          </p:cNvPr>
          <p:cNvCxnSpPr>
            <a:stCxn id="182" idx="5"/>
            <a:endCxn id="184" idx="1"/>
          </p:cNvCxnSpPr>
          <p:nvPr/>
        </p:nvCxnSpPr>
        <p:spPr>
          <a:xfrm>
            <a:off x="1773001" y="4737100"/>
            <a:ext cx="340192" cy="302092"/>
          </a:xfrm>
          <a:prstGeom prst="line">
            <a:avLst/>
          </a:prstGeom>
          <a:noFill/>
          <a:ln w="28575" cap="flat" cmpd="sng" algn="ctr">
            <a:solidFill>
              <a:srgbClr val="B84742"/>
            </a:solidFill>
            <a:prstDash val="solid"/>
            <a:miter lim="800000"/>
          </a:ln>
          <a:effectLst/>
        </p:spPr>
      </p:cxnSp>
      <p:cxnSp>
        <p:nvCxnSpPr>
          <p:cNvPr id="190" name="Straight Connector 189">
            <a:extLst>
              <a:ext uri="{FF2B5EF4-FFF2-40B4-BE49-F238E27FC236}">
                <a16:creationId xmlns:a16="http://schemas.microsoft.com/office/drawing/2014/main" id="{29F575ED-A816-2BEF-4F91-05458244E96E}"/>
              </a:ext>
            </a:extLst>
          </p:cNvPr>
          <p:cNvCxnSpPr>
            <a:stCxn id="183" idx="5"/>
            <a:endCxn id="185" idx="2"/>
          </p:cNvCxnSpPr>
          <p:nvPr/>
        </p:nvCxnSpPr>
        <p:spPr>
          <a:xfrm>
            <a:off x="1239601" y="5308600"/>
            <a:ext cx="208196" cy="444500"/>
          </a:xfrm>
          <a:prstGeom prst="line">
            <a:avLst/>
          </a:prstGeom>
          <a:noFill/>
          <a:ln w="28575" cap="flat" cmpd="sng" algn="ctr">
            <a:solidFill>
              <a:srgbClr val="B84742"/>
            </a:solidFill>
            <a:prstDash val="solid"/>
            <a:miter lim="800000"/>
          </a:ln>
          <a:effectLst/>
        </p:spPr>
      </p:cxnSp>
      <p:cxnSp>
        <p:nvCxnSpPr>
          <p:cNvPr id="191" name="Straight Connector 190">
            <a:extLst>
              <a:ext uri="{FF2B5EF4-FFF2-40B4-BE49-F238E27FC236}">
                <a16:creationId xmlns:a16="http://schemas.microsoft.com/office/drawing/2014/main" id="{0AB5B3A7-688C-4A37-365B-3F88AA2ED6AD}"/>
              </a:ext>
            </a:extLst>
          </p:cNvPr>
          <p:cNvCxnSpPr>
            <a:stCxn id="185" idx="7"/>
            <a:endCxn id="184" idx="3"/>
          </p:cNvCxnSpPr>
          <p:nvPr/>
        </p:nvCxnSpPr>
        <p:spPr>
          <a:xfrm flipV="1">
            <a:off x="1773001" y="5308600"/>
            <a:ext cx="340192" cy="309796"/>
          </a:xfrm>
          <a:prstGeom prst="line">
            <a:avLst/>
          </a:prstGeom>
          <a:noFill/>
          <a:ln w="28575" cap="flat" cmpd="sng" algn="ctr">
            <a:solidFill>
              <a:srgbClr val="B84742"/>
            </a:solidFill>
            <a:prstDash val="solid"/>
            <a:miter lim="800000"/>
          </a:ln>
          <a:effectLst/>
        </p:spPr>
      </p:cxnSp>
      <p:cxnSp>
        <p:nvCxnSpPr>
          <p:cNvPr id="192" name="Straight Connector 191">
            <a:extLst>
              <a:ext uri="{FF2B5EF4-FFF2-40B4-BE49-F238E27FC236}">
                <a16:creationId xmlns:a16="http://schemas.microsoft.com/office/drawing/2014/main" id="{2F855B47-B8D1-EF8A-4785-DBB84EAB0806}"/>
              </a:ext>
            </a:extLst>
          </p:cNvPr>
          <p:cNvCxnSpPr>
            <a:stCxn id="184" idx="6"/>
            <a:endCxn id="186" idx="2"/>
          </p:cNvCxnSpPr>
          <p:nvPr/>
        </p:nvCxnSpPr>
        <p:spPr>
          <a:xfrm>
            <a:off x="2438397" y="5173896"/>
            <a:ext cx="914400" cy="0"/>
          </a:xfrm>
          <a:prstGeom prst="line">
            <a:avLst/>
          </a:prstGeom>
          <a:noFill/>
          <a:ln w="28575" cap="flat" cmpd="sng" algn="ctr">
            <a:solidFill>
              <a:srgbClr val="B84742"/>
            </a:solidFill>
            <a:prstDash val="solid"/>
            <a:miter lim="800000"/>
          </a:ln>
          <a:effectLst/>
        </p:spPr>
      </p:cxnSp>
      <p:cxnSp>
        <p:nvCxnSpPr>
          <p:cNvPr id="193" name="Straight Connector 192">
            <a:extLst>
              <a:ext uri="{FF2B5EF4-FFF2-40B4-BE49-F238E27FC236}">
                <a16:creationId xmlns:a16="http://schemas.microsoft.com/office/drawing/2014/main" id="{19145614-667E-C675-F4ED-CD2AFEB66560}"/>
              </a:ext>
            </a:extLst>
          </p:cNvPr>
          <p:cNvCxnSpPr>
            <a:stCxn id="184" idx="5"/>
            <a:endCxn id="187" idx="1"/>
          </p:cNvCxnSpPr>
          <p:nvPr/>
        </p:nvCxnSpPr>
        <p:spPr>
          <a:xfrm>
            <a:off x="2382601" y="5308600"/>
            <a:ext cx="340192" cy="309796"/>
          </a:xfrm>
          <a:prstGeom prst="line">
            <a:avLst/>
          </a:prstGeom>
          <a:noFill/>
          <a:ln w="28575" cap="flat" cmpd="sng" algn="ctr">
            <a:solidFill>
              <a:srgbClr val="B84742"/>
            </a:solidFill>
            <a:prstDash val="solid"/>
            <a:miter lim="800000"/>
          </a:ln>
          <a:effectLst/>
        </p:spPr>
      </p:cxnSp>
      <p:cxnSp>
        <p:nvCxnSpPr>
          <p:cNvPr id="194" name="Straight Connector 193">
            <a:extLst>
              <a:ext uri="{FF2B5EF4-FFF2-40B4-BE49-F238E27FC236}">
                <a16:creationId xmlns:a16="http://schemas.microsoft.com/office/drawing/2014/main" id="{2D4B4B85-851D-DE12-B15C-A9DD2D8961E4}"/>
              </a:ext>
            </a:extLst>
          </p:cNvPr>
          <p:cNvCxnSpPr>
            <a:stCxn id="186" idx="3"/>
            <a:endCxn id="187" idx="6"/>
          </p:cNvCxnSpPr>
          <p:nvPr/>
        </p:nvCxnSpPr>
        <p:spPr>
          <a:xfrm flipH="1">
            <a:off x="3047997" y="5308600"/>
            <a:ext cx="360596" cy="444500"/>
          </a:xfrm>
          <a:prstGeom prst="line">
            <a:avLst/>
          </a:prstGeom>
          <a:noFill/>
          <a:ln w="28575" cap="flat" cmpd="sng" algn="ctr">
            <a:solidFill>
              <a:srgbClr val="B84742"/>
            </a:solidFill>
            <a:prstDash val="solid"/>
            <a:miter lim="800000"/>
          </a:ln>
          <a:effectLst/>
        </p:spPr>
      </p:cxnSp>
      <p:cxnSp>
        <p:nvCxnSpPr>
          <p:cNvPr id="195" name="Straight Connector 194">
            <a:extLst>
              <a:ext uri="{FF2B5EF4-FFF2-40B4-BE49-F238E27FC236}">
                <a16:creationId xmlns:a16="http://schemas.microsoft.com/office/drawing/2014/main" id="{3E0A1323-54BE-61B5-F6DD-A5953A25EAF9}"/>
              </a:ext>
            </a:extLst>
          </p:cNvPr>
          <p:cNvCxnSpPr/>
          <p:nvPr/>
        </p:nvCxnSpPr>
        <p:spPr>
          <a:xfrm>
            <a:off x="800097" y="3962400"/>
            <a:ext cx="8763000" cy="0"/>
          </a:xfrm>
          <a:prstGeom prst="line">
            <a:avLst/>
          </a:prstGeom>
          <a:noFill/>
          <a:ln w="12700" cap="flat" cmpd="sng" algn="ctr">
            <a:solidFill>
              <a:srgbClr val="212121"/>
            </a:solidFill>
            <a:prstDash val="solid"/>
            <a:miter lim="800000"/>
          </a:ln>
          <a:effectLst/>
        </p:spPr>
      </p:cxnSp>
      <p:cxnSp>
        <p:nvCxnSpPr>
          <p:cNvPr id="196" name="Straight Connector 195">
            <a:extLst>
              <a:ext uri="{FF2B5EF4-FFF2-40B4-BE49-F238E27FC236}">
                <a16:creationId xmlns:a16="http://schemas.microsoft.com/office/drawing/2014/main" id="{3A8CAA7D-A5AD-9B7D-3E6D-64DDD5A1535E}"/>
              </a:ext>
            </a:extLst>
          </p:cNvPr>
          <p:cNvCxnSpPr/>
          <p:nvPr/>
        </p:nvCxnSpPr>
        <p:spPr>
          <a:xfrm>
            <a:off x="3962397" y="3962401"/>
            <a:ext cx="0" cy="2414689"/>
          </a:xfrm>
          <a:prstGeom prst="line">
            <a:avLst/>
          </a:prstGeom>
          <a:noFill/>
          <a:ln w="12700" cap="flat" cmpd="sng" algn="ctr">
            <a:solidFill>
              <a:srgbClr val="212121"/>
            </a:solidFill>
            <a:prstDash val="solid"/>
            <a:miter lim="800000"/>
          </a:ln>
          <a:effectLst/>
        </p:spPr>
      </p:cxnSp>
      <p:sp>
        <p:nvSpPr>
          <p:cNvPr id="197" name="Oval 196">
            <a:extLst>
              <a:ext uri="{FF2B5EF4-FFF2-40B4-BE49-F238E27FC236}">
                <a16:creationId xmlns:a16="http://schemas.microsoft.com/office/drawing/2014/main" id="{4625E146-8C07-FBF7-637A-9BF98345E38B}"/>
              </a:ext>
            </a:extLst>
          </p:cNvPr>
          <p:cNvSpPr/>
          <p:nvPr/>
        </p:nvSpPr>
        <p:spPr>
          <a:xfrm>
            <a:off x="6000749" y="2537503"/>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R</a:t>
            </a:r>
          </a:p>
        </p:txBody>
      </p:sp>
      <p:sp>
        <p:nvSpPr>
          <p:cNvPr id="198" name="Oval 197">
            <a:extLst>
              <a:ext uri="{FF2B5EF4-FFF2-40B4-BE49-F238E27FC236}">
                <a16:creationId xmlns:a16="http://schemas.microsoft.com/office/drawing/2014/main" id="{2AA5BBE2-D7FA-886E-1520-8D45D5F57BA7}"/>
              </a:ext>
            </a:extLst>
          </p:cNvPr>
          <p:cNvSpPr/>
          <p:nvPr/>
        </p:nvSpPr>
        <p:spPr>
          <a:xfrm>
            <a:off x="6438899" y="1773882"/>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M</a:t>
            </a:r>
          </a:p>
        </p:txBody>
      </p:sp>
      <p:sp>
        <p:nvSpPr>
          <p:cNvPr id="199" name="Oval 198">
            <a:extLst>
              <a:ext uri="{FF2B5EF4-FFF2-40B4-BE49-F238E27FC236}">
                <a16:creationId xmlns:a16="http://schemas.microsoft.com/office/drawing/2014/main" id="{9ABF5EF1-35AF-CAD7-DEC3-7DD8CB101061}"/>
              </a:ext>
            </a:extLst>
          </p:cNvPr>
          <p:cNvSpPr/>
          <p:nvPr/>
        </p:nvSpPr>
        <p:spPr>
          <a:xfrm>
            <a:off x="6829626" y="28956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Q</a:t>
            </a:r>
          </a:p>
        </p:txBody>
      </p:sp>
      <p:sp>
        <p:nvSpPr>
          <p:cNvPr id="200" name="Oval 199">
            <a:extLst>
              <a:ext uri="{FF2B5EF4-FFF2-40B4-BE49-F238E27FC236}">
                <a16:creationId xmlns:a16="http://schemas.microsoft.com/office/drawing/2014/main" id="{06B9C8D0-3E58-68EF-74EB-9554335907BD}"/>
              </a:ext>
            </a:extLst>
          </p:cNvPr>
          <p:cNvSpPr/>
          <p:nvPr/>
        </p:nvSpPr>
        <p:spPr>
          <a:xfrm>
            <a:off x="7524748" y="1775503"/>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N</a:t>
            </a:r>
          </a:p>
        </p:txBody>
      </p:sp>
      <p:sp>
        <p:nvSpPr>
          <p:cNvPr id="201" name="Oval 200">
            <a:extLst>
              <a:ext uri="{FF2B5EF4-FFF2-40B4-BE49-F238E27FC236}">
                <a16:creationId xmlns:a16="http://schemas.microsoft.com/office/drawing/2014/main" id="{6E3B85CD-B132-EE9A-1872-6A2266E6FD91}"/>
              </a:ext>
            </a:extLst>
          </p:cNvPr>
          <p:cNvSpPr/>
          <p:nvPr/>
        </p:nvSpPr>
        <p:spPr>
          <a:xfrm>
            <a:off x="8065445" y="28956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P</a:t>
            </a:r>
          </a:p>
        </p:txBody>
      </p:sp>
      <p:sp>
        <p:nvSpPr>
          <p:cNvPr id="202" name="Oval 201">
            <a:extLst>
              <a:ext uri="{FF2B5EF4-FFF2-40B4-BE49-F238E27FC236}">
                <a16:creationId xmlns:a16="http://schemas.microsoft.com/office/drawing/2014/main" id="{188D5FEF-D8AD-219B-3B8B-B584FEB9074D}"/>
              </a:ext>
            </a:extLst>
          </p:cNvPr>
          <p:cNvSpPr/>
          <p:nvPr/>
        </p:nvSpPr>
        <p:spPr>
          <a:xfrm>
            <a:off x="8610597" y="1773882"/>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O</a:t>
            </a:r>
          </a:p>
        </p:txBody>
      </p:sp>
      <p:cxnSp>
        <p:nvCxnSpPr>
          <p:cNvPr id="203" name="Straight Connector 202">
            <a:extLst>
              <a:ext uri="{FF2B5EF4-FFF2-40B4-BE49-F238E27FC236}">
                <a16:creationId xmlns:a16="http://schemas.microsoft.com/office/drawing/2014/main" id="{AC4D44A0-E729-A079-DCF0-EE7F5C14E9E9}"/>
              </a:ext>
            </a:extLst>
          </p:cNvPr>
          <p:cNvCxnSpPr>
            <a:stCxn id="198" idx="3"/>
            <a:endCxn id="197" idx="0"/>
          </p:cNvCxnSpPr>
          <p:nvPr/>
        </p:nvCxnSpPr>
        <p:spPr>
          <a:xfrm flipH="1">
            <a:off x="6191249" y="2099087"/>
            <a:ext cx="303446" cy="438417"/>
          </a:xfrm>
          <a:prstGeom prst="line">
            <a:avLst/>
          </a:prstGeom>
          <a:noFill/>
          <a:ln w="28575" cap="flat" cmpd="sng" algn="ctr">
            <a:solidFill>
              <a:srgbClr val="B84742"/>
            </a:solidFill>
            <a:prstDash val="solid"/>
            <a:miter lim="800000"/>
          </a:ln>
          <a:effectLst/>
        </p:spPr>
      </p:cxnSp>
      <p:cxnSp>
        <p:nvCxnSpPr>
          <p:cNvPr id="204" name="Straight Connector 203">
            <a:extLst>
              <a:ext uri="{FF2B5EF4-FFF2-40B4-BE49-F238E27FC236}">
                <a16:creationId xmlns:a16="http://schemas.microsoft.com/office/drawing/2014/main" id="{F4F29C8A-30E0-A4D0-510E-AE46DB0A7E57}"/>
              </a:ext>
            </a:extLst>
          </p:cNvPr>
          <p:cNvCxnSpPr>
            <a:stCxn id="198" idx="6"/>
            <a:endCxn id="200" idx="2"/>
          </p:cNvCxnSpPr>
          <p:nvPr/>
        </p:nvCxnSpPr>
        <p:spPr>
          <a:xfrm>
            <a:off x="6819900" y="1964383"/>
            <a:ext cx="704849" cy="1621"/>
          </a:xfrm>
          <a:prstGeom prst="line">
            <a:avLst/>
          </a:prstGeom>
          <a:noFill/>
          <a:ln w="28575" cap="flat" cmpd="sng" algn="ctr">
            <a:solidFill>
              <a:srgbClr val="B84742"/>
            </a:solidFill>
            <a:prstDash val="solid"/>
            <a:miter lim="800000"/>
          </a:ln>
          <a:effectLst/>
        </p:spPr>
      </p:cxnSp>
      <p:cxnSp>
        <p:nvCxnSpPr>
          <p:cNvPr id="205" name="Straight Connector 204">
            <a:extLst>
              <a:ext uri="{FF2B5EF4-FFF2-40B4-BE49-F238E27FC236}">
                <a16:creationId xmlns:a16="http://schemas.microsoft.com/office/drawing/2014/main" id="{861F5D63-FE29-78AD-B79E-15B3CB9AEFE4}"/>
              </a:ext>
            </a:extLst>
          </p:cNvPr>
          <p:cNvCxnSpPr>
            <a:stCxn id="198" idx="4"/>
            <a:endCxn id="199" idx="0"/>
          </p:cNvCxnSpPr>
          <p:nvPr/>
        </p:nvCxnSpPr>
        <p:spPr>
          <a:xfrm>
            <a:off x="6629400" y="2154882"/>
            <a:ext cx="390727" cy="740718"/>
          </a:xfrm>
          <a:prstGeom prst="line">
            <a:avLst/>
          </a:prstGeom>
          <a:noFill/>
          <a:ln w="28575" cap="flat" cmpd="sng" algn="ctr">
            <a:solidFill>
              <a:srgbClr val="B84742"/>
            </a:solidFill>
            <a:prstDash val="solid"/>
            <a:miter lim="800000"/>
          </a:ln>
          <a:effectLst/>
        </p:spPr>
      </p:cxnSp>
      <p:cxnSp>
        <p:nvCxnSpPr>
          <p:cNvPr id="206" name="Straight Connector 205">
            <a:extLst>
              <a:ext uri="{FF2B5EF4-FFF2-40B4-BE49-F238E27FC236}">
                <a16:creationId xmlns:a16="http://schemas.microsoft.com/office/drawing/2014/main" id="{38B8CB8A-1511-DA04-0CBD-D17C48C1B6F9}"/>
              </a:ext>
            </a:extLst>
          </p:cNvPr>
          <p:cNvCxnSpPr>
            <a:stCxn id="200" idx="4"/>
            <a:endCxn id="199" idx="7"/>
          </p:cNvCxnSpPr>
          <p:nvPr/>
        </p:nvCxnSpPr>
        <p:spPr>
          <a:xfrm flipH="1">
            <a:off x="7154830" y="2156504"/>
            <a:ext cx="560418" cy="794893"/>
          </a:xfrm>
          <a:prstGeom prst="line">
            <a:avLst/>
          </a:prstGeom>
          <a:noFill/>
          <a:ln w="28575" cap="flat" cmpd="sng" algn="ctr">
            <a:solidFill>
              <a:srgbClr val="B84742"/>
            </a:solidFill>
            <a:prstDash val="solid"/>
            <a:miter lim="800000"/>
          </a:ln>
          <a:effectLst/>
        </p:spPr>
      </p:cxnSp>
      <p:cxnSp>
        <p:nvCxnSpPr>
          <p:cNvPr id="207" name="Straight Connector 206">
            <a:extLst>
              <a:ext uri="{FF2B5EF4-FFF2-40B4-BE49-F238E27FC236}">
                <a16:creationId xmlns:a16="http://schemas.microsoft.com/office/drawing/2014/main" id="{552B1194-FE53-1512-CA56-09A9868027D3}"/>
              </a:ext>
            </a:extLst>
          </p:cNvPr>
          <p:cNvCxnSpPr>
            <a:stCxn id="202" idx="4"/>
            <a:endCxn id="201" idx="7"/>
          </p:cNvCxnSpPr>
          <p:nvPr/>
        </p:nvCxnSpPr>
        <p:spPr>
          <a:xfrm flipH="1">
            <a:off x="8390649" y="2154882"/>
            <a:ext cx="410448" cy="796514"/>
          </a:xfrm>
          <a:prstGeom prst="line">
            <a:avLst/>
          </a:prstGeom>
          <a:noFill/>
          <a:ln w="28575" cap="flat" cmpd="sng" algn="ctr">
            <a:solidFill>
              <a:srgbClr val="B84742"/>
            </a:solidFill>
            <a:prstDash val="solid"/>
            <a:miter lim="800000"/>
          </a:ln>
          <a:effectLst/>
        </p:spPr>
      </p:cxnSp>
      <p:cxnSp>
        <p:nvCxnSpPr>
          <p:cNvPr id="208" name="Straight Connector 207">
            <a:extLst>
              <a:ext uri="{FF2B5EF4-FFF2-40B4-BE49-F238E27FC236}">
                <a16:creationId xmlns:a16="http://schemas.microsoft.com/office/drawing/2014/main" id="{C0CDA405-ED27-6A5E-C19A-1A257F228549}"/>
              </a:ext>
            </a:extLst>
          </p:cNvPr>
          <p:cNvCxnSpPr>
            <a:stCxn id="199" idx="6"/>
            <a:endCxn id="201" idx="2"/>
          </p:cNvCxnSpPr>
          <p:nvPr/>
        </p:nvCxnSpPr>
        <p:spPr>
          <a:xfrm>
            <a:off x="7210627" y="3086100"/>
            <a:ext cx="854819" cy="0"/>
          </a:xfrm>
          <a:prstGeom prst="line">
            <a:avLst/>
          </a:prstGeom>
          <a:noFill/>
          <a:ln w="28575" cap="flat" cmpd="sng" algn="ctr">
            <a:solidFill>
              <a:srgbClr val="B84742"/>
            </a:solidFill>
            <a:prstDash val="solid"/>
            <a:miter lim="800000"/>
          </a:ln>
          <a:effectLst/>
        </p:spPr>
      </p:cxnSp>
      <p:cxnSp>
        <p:nvCxnSpPr>
          <p:cNvPr id="209" name="Straight Connector 208">
            <a:extLst>
              <a:ext uri="{FF2B5EF4-FFF2-40B4-BE49-F238E27FC236}">
                <a16:creationId xmlns:a16="http://schemas.microsoft.com/office/drawing/2014/main" id="{4AA393A3-B792-444A-800E-063E53F19FB8}"/>
              </a:ext>
            </a:extLst>
          </p:cNvPr>
          <p:cNvCxnSpPr>
            <a:stCxn id="200" idx="6"/>
            <a:endCxn id="202" idx="2"/>
          </p:cNvCxnSpPr>
          <p:nvPr/>
        </p:nvCxnSpPr>
        <p:spPr>
          <a:xfrm flipV="1">
            <a:off x="7905749" y="1964383"/>
            <a:ext cx="704849" cy="1621"/>
          </a:xfrm>
          <a:prstGeom prst="line">
            <a:avLst/>
          </a:prstGeom>
          <a:noFill/>
          <a:ln w="28575" cap="flat" cmpd="sng" algn="ctr">
            <a:solidFill>
              <a:srgbClr val="B84742"/>
            </a:solidFill>
            <a:prstDash val="solid"/>
            <a:miter lim="800000"/>
          </a:ln>
          <a:effectLst/>
        </p:spPr>
      </p:cxnSp>
      <p:cxnSp>
        <p:nvCxnSpPr>
          <p:cNvPr id="210" name="Straight Arrow Connector 209">
            <a:extLst>
              <a:ext uri="{FF2B5EF4-FFF2-40B4-BE49-F238E27FC236}">
                <a16:creationId xmlns:a16="http://schemas.microsoft.com/office/drawing/2014/main" id="{CC339C21-F9BC-4DE6-3143-F5D77BD7FC8F}"/>
              </a:ext>
            </a:extLst>
          </p:cNvPr>
          <p:cNvCxnSpPr>
            <a:endCxn id="198" idx="0"/>
          </p:cNvCxnSpPr>
          <p:nvPr/>
        </p:nvCxnSpPr>
        <p:spPr>
          <a:xfrm>
            <a:off x="6629399" y="1524000"/>
            <a:ext cx="0" cy="249882"/>
          </a:xfrm>
          <a:prstGeom prst="straightConnector1">
            <a:avLst/>
          </a:prstGeom>
          <a:noFill/>
          <a:ln w="19050" cap="flat" cmpd="sng" algn="ctr">
            <a:solidFill>
              <a:srgbClr val="212121"/>
            </a:solidFill>
            <a:prstDash val="solid"/>
            <a:miter lim="800000"/>
            <a:tailEnd type="triangle"/>
          </a:ln>
          <a:effectLst/>
        </p:spPr>
      </p:cxnSp>
      <p:sp>
        <p:nvSpPr>
          <p:cNvPr id="211" name="Oval 210">
            <a:extLst>
              <a:ext uri="{FF2B5EF4-FFF2-40B4-BE49-F238E27FC236}">
                <a16:creationId xmlns:a16="http://schemas.microsoft.com/office/drawing/2014/main" id="{95DE98BA-0372-09FC-E621-F1FF4AF84281}"/>
              </a:ext>
            </a:extLst>
          </p:cNvPr>
          <p:cNvSpPr/>
          <p:nvPr/>
        </p:nvSpPr>
        <p:spPr>
          <a:xfrm>
            <a:off x="4114797" y="4480603"/>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0</a:t>
            </a:r>
          </a:p>
        </p:txBody>
      </p:sp>
      <p:sp>
        <p:nvSpPr>
          <p:cNvPr id="212" name="Oval 211">
            <a:extLst>
              <a:ext uri="{FF2B5EF4-FFF2-40B4-BE49-F238E27FC236}">
                <a16:creationId xmlns:a16="http://schemas.microsoft.com/office/drawing/2014/main" id="{FFBB636F-A39D-0004-BBE6-04DBA876E5C3}"/>
              </a:ext>
            </a:extLst>
          </p:cNvPr>
          <p:cNvSpPr/>
          <p:nvPr/>
        </p:nvSpPr>
        <p:spPr>
          <a:xfrm>
            <a:off x="5568270" y="4480603"/>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1</a:t>
            </a:r>
          </a:p>
        </p:txBody>
      </p:sp>
      <p:sp>
        <p:nvSpPr>
          <p:cNvPr id="213" name="Oval 212">
            <a:extLst>
              <a:ext uri="{FF2B5EF4-FFF2-40B4-BE49-F238E27FC236}">
                <a16:creationId xmlns:a16="http://schemas.microsoft.com/office/drawing/2014/main" id="{68676520-E431-353E-055A-BE44D0579C9A}"/>
              </a:ext>
            </a:extLst>
          </p:cNvPr>
          <p:cNvSpPr/>
          <p:nvPr/>
        </p:nvSpPr>
        <p:spPr>
          <a:xfrm>
            <a:off x="4114797" y="57912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4</a:t>
            </a:r>
          </a:p>
        </p:txBody>
      </p:sp>
      <p:sp>
        <p:nvSpPr>
          <p:cNvPr id="214" name="Oval 213">
            <a:extLst>
              <a:ext uri="{FF2B5EF4-FFF2-40B4-BE49-F238E27FC236}">
                <a16:creationId xmlns:a16="http://schemas.microsoft.com/office/drawing/2014/main" id="{EF171DE8-0C7B-A6C9-0777-16D1D1663329}"/>
              </a:ext>
            </a:extLst>
          </p:cNvPr>
          <p:cNvSpPr/>
          <p:nvPr/>
        </p:nvSpPr>
        <p:spPr>
          <a:xfrm>
            <a:off x="5568270" y="57912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3</a:t>
            </a:r>
          </a:p>
        </p:txBody>
      </p:sp>
      <p:sp>
        <p:nvSpPr>
          <p:cNvPr id="215" name="Oval 214">
            <a:extLst>
              <a:ext uri="{FF2B5EF4-FFF2-40B4-BE49-F238E27FC236}">
                <a16:creationId xmlns:a16="http://schemas.microsoft.com/office/drawing/2014/main" id="{8B94D542-5F72-4110-CDEC-C43A3160C6E7}"/>
              </a:ext>
            </a:extLst>
          </p:cNvPr>
          <p:cNvSpPr/>
          <p:nvPr/>
        </p:nvSpPr>
        <p:spPr>
          <a:xfrm>
            <a:off x="4856392" y="5155119"/>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5</a:t>
            </a:r>
          </a:p>
        </p:txBody>
      </p:sp>
      <p:sp>
        <p:nvSpPr>
          <p:cNvPr id="216" name="Oval 215">
            <a:extLst>
              <a:ext uri="{FF2B5EF4-FFF2-40B4-BE49-F238E27FC236}">
                <a16:creationId xmlns:a16="http://schemas.microsoft.com/office/drawing/2014/main" id="{6589375A-855E-6E01-4172-6280D5759BBC}"/>
              </a:ext>
            </a:extLst>
          </p:cNvPr>
          <p:cNvSpPr/>
          <p:nvPr/>
        </p:nvSpPr>
        <p:spPr>
          <a:xfrm>
            <a:off x="6320744" y="5155119"/>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2</a:t>
            </a:r>
          </a:p>
        </p:txBody>
      </p:sp>
      <p:cxnSp>
        <p:nvCxnSpPr>
          <p:cNvPr id="217" name="Straight Connector 216">
            <a:extLst>
              <a:ext uri="{FF2B5EF4-FFF2-40B4-BE49-F238E27FC236}">
                <a16:creationId xmlns:a16="http://schemas.microsoft.com/office/drawing/2014/main" id="{023F7E22-7020-5EC4-8B2B-2660CEFC6775}"/>
              </a:ext>
            </a:extLst>
          </p:cNvPr>
          <p:cNvCxnSpPr>
            <a:stCxn id="211" idx="6"/>
            <a:endCxn id="212" idx="2"/>
          </p:cNvCxnSpPr>
          <p:nvPr/>
        </p:nvCxnSpPr>
        <p:spPr>
          <a:xfrm>
            <a:off x="4495798" y="4671103"/>
            <a:ext cx="1072473" cy="0"/>
          </a:xfrm>
          <a:prstGeom prst="line">
            <a:avLst/>
          </a:prstGeom>
          <a:noFill/>
          <a:ln w="28575" cap="flat" cmpd="sng" algn="ctr">
            <a:solidFill>
              <a:srgbClr val="B84742"/>
            </a:solidFill>
            <a:prstDash val="solid"/>
            <a:miter lim="800000"/>
          </a:ln>
          <a:effectLst/>
        </p:spPr>
      </p:cxnSp>
      <p:cxnSp>
        <p:nvCxnSpPr>
          <p:cNvPr id="218" name="Straight Connector 217">
            <a:extLst>
              <a:ext uri="{FF2B5EF4-FFF2-40B4-BE49-F238E27FC236}">
                <a16:creationId xmlns:a16="http://schemas.microsoft.com/office/drawing/2014/main" id="{D6475222-9475-B03C-52B8-87ECAC3737BE}"/>
              </a:ext>
            </a:extLst>
          </p:cNvPr>
          <p:cNvCxnSpPr>
            <a:stCxn id="211" idx="4"/>
            <a:endCxn id="213" idx="0"/>
          </p:cNvCxnSpPr>
          <p:nvPr/>
        </p:nvCxnSpPr>
        <p:spPr>
          <a:xfrm>
            <a:off x="4305297" y="4861604"/>
            <a:ext cx="0" cy="929597"/>
          </a:xfrm>
          <a:prstGeom prst="line">
            <a:avLst/>
          </a:prstGeom>
          <a:noFill/>
          <a:ln w="28575" cap="flat" cmpd="sng" algn="ctr">
            <a:solidFill>
              <a:srgbClr val="B84742"/>
            </a:solidFill>
            <a:prstDash val="solid"/>
            <a:miter lim="800000"/>
          </a:ln>
          <a:effectLst/>
        </p:spPr>
      </p:cxnSp>
      <p:cxnSp>
        <p:nvCxnSpPr>
          <p:cNvPr id="219" name="Straight Connector 218">
            <a:extLst>
              <a:ext uri="{FF2B5EF4-FFF2-40B4-BE49-F238E27FC236}">
                <a16:creationId xmlns:a16="http://schemas.microsoft.com/office/drawing/2014/main" id="{3ECA5B58-3932-DD81-7569-4A56A0C8E240}"/>
              </a:ext>
            </a:extLst>
          </p:cNvPr>
          <p:cNvCxnSpPr>
            <a:stCxn id="213" idx="6"/>
            <a:endCxn id="214" idx="2"/>
          </p:cNvCxnSpPr>
          <p:nvPr/>
        </p:nvCxnSpPr>
        <p:spPr>
          <a:xfrm>
            <a:off x="4495798" y="5981700"/>
            <a:ext cx="1072473" cy="0"/>
          </a:xfrm>
          <a:prstGeom prst="line">
            <a:avLst/>
          </a:prstGeom>
          <a:noFill/>
          <a:ln w="28575" cap="flat" cmpd="sng" algn="ctr">
            <a:solidFill>
              <a:srgbClr val="B84742"/>
            </a:solidFill>
            <a:prstDash val="solid"/>
            <a:miter lim="800000"/>
          </a:ln>
          <a:effectLst/>
        </p:spPr>
      </p:cxnSp>
      <p:cxnSp>
        <p:nvCxnSpPr>
          <p:cNvPr id="220" name="Straight Connector 219">
            <a:extLst>
              <a:ext uri="{FF2B5EF4-FFF2-40B4-BE49-F238E27FC236}">
                <a16:creationId xmlns:a16="http://schemas.microsoft.com/office/drawing/2014/main" id="{2319C6C2-5B56-0966-2D23-E30C7A4E1B34}"/>
              </a:ext>
            </a:extLst>
          </p:cNvPr>
          <p:cNvCxnSpPr>
            <a:stCxn id="212" idx="4"/>
            <a:endCxn id="214" idx="0"/>
          </p:cNvCxnSpPr>
          <p:nvPr/>
        </p:nvCxnSpPr>
        <p:spPr>
          <a:xfrm>
            <a:off x="5758770" y="4861604"/>
            <a:ext cx="0" cy="929597"/>
          </a:xfrm>
          <a:prstGeom prst="line">
            <a:avLst/>
          </a:prstGeom>
          <a:noFill/>
          <a:ln w="28575" cap="flat" cmpd="sng" algn="ctr">
            <a:solidFill>
              <a:srgbClr val="B84742"/>
            </a:solidFill>
            <a:prstDash val="solid"/>
            <a:miter lim="800000"/>
          </a:ln>
          <a:effectLst/>
        </p:spPr>
      </p:cxnSp>
      <p:cxnSp>
        <p:nvCxnSpPr>
          <p:cNvPr id="221" name="Straight Connector 220">
            <a:extLst>
              <a:ext uri="{FF2B5EF4-FFF2-40B4-BE49-F238E27FC236}">
                <a16:creationId xmlns:a16="http://schemas.microsoft.com/office/drawing/2014/main" id="{E9CA364A-0FAA-2853-A1CF-C6976708C94A}"/>
              </a:ext>
            </a:extLst>
          </p:cNvPr>
          <p:cNvCxnSpPr>
            <a:stCxn id="211" idx="5"/>
            <a:endCxn id="215" idx="1"/>
          </p:cNvCxnSpPr>
          <p:nvPr/>
        </p:nvCxnSpPr>
        <p:spPr>
          <a:xfrm>
            <a:off x="4440002" y="4805807"/>
            <a:ext cx="472187" cy="405108"/>
          </a:xfrm>
          <a:prstGeom prst="line">
            <a:avLst/>
          </a:prstGeom>
          <a:noFill/>
          <a:ln w="28575" cap="flat" cmpd="sng" algn="ctr">
            <a:solidFill>
              <a:srgbClr val="B84742"/>
            </a:solidFill>
            <a:prstDash val="solid"/>
            <a:miter lim="800000"/>
          </a:ln>
          <a:effectLst/>
        </p:spPr>
      </p:cxnSp>
      <p:cxnSp>
        <p:nvCxnSpPr>
          <p:cNvPr id="222" name="Straight Connector 221">
            <a:extLst>
              <a:ext uri="{FF2B5EF4-FFF2-40B4-BE49-F238E27FC236}">
                <a16:creationId xmlns:a16="http://schemas.microsoft.com/office/drawing/2014/main" id="{D52B7525-77C1-0487-0F1D-F442F08A570A}"/>
              </a:ext>
            </a:extLst>
          </p:cNvPr>
          <p:cNvCxnSpPr>
            <a:stCxn id="215" idx="5"/>
            <a:endCxn id="214" idx="1"/>
          </p:cNvCxnSpPr>
          <p:nvPr/>
        </p:nvCxnSpPr>
        <p:spPr>
          <a:xfrm>
            <a:off x="5181596" y="5480324"/>
            <a:ext cx="442470" cy="366673"/>
          </a:xfrm>
          <a:prstGeom prst="line">
            <a:avLst/>
          </a:prstGeom>
          <a:noFill/>
          <a:ln w="28575" cap="flat" cmpd="sng" algn="ctr">
            <a:solidFill>
              <a:srgbClr val="B84742"/>
            </a:solidFill>
            <a:prstDash val="solid"/>
            <a:miter lim="800000"/>
          </a:ln>
          <a:effectLst/>
        </p:spPr>
      </p:cxnSp>
      <p:cxnSp>
        <p:nvCxnSpPr>
          <p:cNvPr id="223" name="Straight Connector 222">
            <a:extLst>
              <a:ext uri="{FF2B5EF4-FFF2-40B4-BE49-F238E27FC236}">
                <a16:creationId xmlns:a16="http://schemas.microsoft.com/office/drawing/2014/main" id="{0A8B64C3-F732-E03F-49DF-11DFE9A2AC60}"/>
              </a:ext>
            </a:extLst>
          </p:cNvPr>
          <p:cNvCxnSpPr>
            <a:stCxn id="213" idx="7"/>
            <a:endCxn id="215" idx="3"/>
          </p:cNvCxnSpPr>
          <p:nvPr/>
        </p:nvCxnSpPr>
        <p:spPr>
          <a:xfrm flipV="1">
            <a:off x="4440002" y="5480324"/>
            <a:ext cx="472187" cy="366673"/>
          </a:xfrm>
          <a:prstGeom prst="line">
            <a:avLst/>
          </a:prstGeom>
          <a:noFill/>
          <a:ln w="28575" cap="flat" cmpd="sng" algn="ctr">
            <a:solidFill>
              <a:srgbClr val="B84742"/>
            </a:solidFill>
            <a:prstDash val="solid"/>
            <a:miter lim="800000"/>
          </a:ln>
          <a:effectLst/>
        </p:spPr>
      </p:cxnSp>
      <p:cxnSp>
        <p:nvCxnSpPr>
          <p:cNvPr id="224" name="Straight Connector 223">
            <a:extLst>
              <a:ext uri="{FF2B5EF4-FFF2-40B4-BE49-F238E27FC236}">
                <a16:creationId xmlns:a16="http://schemas.microsoft.com/office/drawing/2014/main" id="{05CB8B5F-C441-1544-9EBF-9543B555F908}"/>
              </a:ext>
            </a:extLst>
          </p:cNvPr>
          <p:cNvCxnSpPr>
            <a:stCxn id="215" idx="7"/>
            <a:endCxn id="212" idx="3"/>
          </p:cNvCxnSpPr>
          <p:nvPr/>
        </p:nvCxnSpPr>
        <p:spPr>
          <a:xfrm flipV="1">
            <a:off x="5181596" y="4805807"/>
            <a:ext cx="442470" cy="405108"/>
          </a:xfrm>
          <a:prstGeom prst="line">
            <a:avLst/>
          </a:prstGeom>
          <a:noFill/>
          <a:ln w="28575" cap="flat" cmpd="sng" algn="ctr">
            <a:solidFill>
              <a:srgbClr val="B84742"/>
            </a:solidFill>
            <a:prstDash val="solid"/>
            <a:miter lim="800000"/>
          </a:ln>
          <a:effectLst/>
        </p:spPr>
      </p:cxnSp>
      <p:cxnSp>
        <p:nvCxnSpPr>
          <p:cNvPr id="225" name="Straight Connector 224">
            <a:extLst>
              <a:ext uri="{FF2B5EF4-FFF2-40B4-BE49-F238E27FC236}">
                <a16:creationId xmlns:a16="http://schemas.microsoft.com/office/drawing/2014/main" id="{6CF5D7A6-7EDF-3442-B07A-B1E36E5F071A}"/>
              </a:ext>
            </a:extLst>
          </p:cNvPr>
          <p:cNvCxnSpPr>
            <a:stCxn id="212" idx="5"/>
            <a:endCxn id="216" idx="1"/>
          </p:cNvCxnSpPr>
          <p:nvPr/>
        </p:nvCxnSpPr>
        <p:spPr>
          <a:xfrm>
            <a:off x="5893474" y="4805807"/>
            <a:ext cx="483066" cy="405108"/>
          </a:xfrm>
          <a:prstGeom prst="line">
            <a:avLst/>
          </a:prstGeom>
          <a:noFill/>
          <a:ln w="28575" cap="flat" cmpd="sng" algn="ctr">
            <a:solidFill>
              <a:srgbClr val="B84742"/>
            </a:solidFill>
            <a:prstDash val="solid"/>
            <a:miter lim="800000"/>
          </a:ln>
          <a:effectLst/>
        </p:spPr>
      </p:cxnSp>
      <p:cxnSp>
        <p:nvCxnSpPr>
          <p:cNvPr id="226" name="Straight Connector 225">
            <a:extLst>
              <a:ext uri="{FF2B5EF4-FFF2-40B4-BE49-F238E27FC236}">
                <a16:creationId xmlns:a16="http://schemas.microsoft.com/office/drawing/2014/main" id="{F38C3B17-994D-56AB-DC50-2E8EF12E35A4}"/>
              </a:ext>
            </a:extLst>
          </p:cNvPr>
          <p:cNvCxnSpPr>
            <a:stCxn id="216" idx="3"/>
            <a:endCxn id="214" idx="7"/>
          </p:cNvCxnSpPr>
          <p:nvPr/>
        </p:nvCxnSpPr>
        <p:spPr>
          <a:xfrm flipH="1">
            <a:off x="5893474" y="5480324"/>
            <a:ext cx="483066" cy="366673"/>
          </a:xfrm>
          <a:prstGeom prst="line">
            <a:avLst/>
          </a:prstGeom>
          <a:noFill/>
          <a:ln w="28575" cap="flat" cmpd="sng" algn="ctr">
            <a:solidFill>
              <a:srgbClr val="B84742"/>
            </a:solidFill>
            <a:prstDash val="solid"/>
            <a:miter lim="800000"/>
          </a:ln>
          <a:effectLst/>
        </p:spPr>
      </p:cxnSp>
      <p:cxnSp>
        <p:nvCxnSpPr>
          <p:cNvPr id="227" name="Straight Connector 226">
            <a:extLst>
              <a:ext uri="{FF2B5EF4-FFF2-40B4-BE49-F238E27FC236}">
                <a16:creationId xmlns:a16="http://schemas.microsoft.com/office/drawing/2014/main" id="{E22EAEE1-6541-0DF3-7E8C-195F8803E6EC}"/>
              </a:ext>
            </a:extLst>
          </p:cNvPr>
          <p:cNvCxnSpPr/>
          <p:nvPr/>
        </p:nvCxnSpPr>
        <p:spPr>
          <a:xfrm>
            <a:off x="5410197" y="1219200"/>
            <a:ext cx="0" cy="2743200"/>
          </a:xfrm>
          <a:prstGeom prst="line">
            <a:avLst/>
          </a:prstGeom>
          <a:noFill/>
          <a:ln w="12700" cap="flat" cmpd="sng" algn="ctr">
            <a:solidFill>
              <a:srgbClr val="212121"/>
            </a:solidFill>
            <a:prstDash val="solid"/>
            <a:miter lim="800000"/>
          </a:ln>
          <a:effectLst/>
        </p:spPr>
      </p:cxnSp>
      <p:sp>
        <p:nvSpPr>
          <p:cNvPr id="228" name="Oval 227">
            <a:extLst>
              <a:ext uri="{FF2B5EF4-FFF2-40B4-BE49-F238E27FC236}">
                <a16:creationId xmlns:a16="http://schemas.microsoft.com/office/drawing/2014/main" id="{ACDDED0B-F4A4-6868-8BD0-992DF03104EA}"/>
              </a:ext>
            </a:extLst>
          </p:cNvPr>
          <p:cNvSpPr/>
          <p:nvPr/>
        </p:nvSpPr>
        <p:spPr>
          <a:xfrm>
            <a:off x="8153397" y="428625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A</a:t>
            </a:r>
          </a:p>
        </p:txBody>
      </p:sp>
      <p:sp>
        <p:nvSpPr>
          <p:cNvPr id="229" name="Oval 228">
            <a:extLst>
              <a:ext uri="{FF2B5EF4-FFF2-40B4-BE49-F238E27FC236}">
                <a16:creationId xmlns:a16="http://schemas.microsoft.com/office/drawing/2014/main" id="{AE84C904-98E8-E6D9-931F-2637DBC8CF82}"/>
              </a:ext>
            </a:extLst>
          </p:cNvPr>
          <p:cNvSpPr/>
          <p:nvPr/>
        </p:nvSpPr>
        <p:spPr>
          <a:xfrm>
            <a:off x="7162797" y="49530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B</a:t>
            </a:r>
          </a:p>
        </p:txBody>
      </p:sp>
      <p:sp>
        <p:nvSpPr>
          <p:cNvPr id="230" name="Oval 229">
            <a:extLst>
              <a:ext uri="{FF2B5EF4-FFF2-40B4-BE49-F238E27FC236}">
                <a16:creationId xmlns:a16="http://schemas.microsoft.com/office/drawing/2014/main" id="{3EBD0129-8647-3861-F43E-57DB09CFEA70}"/>
              </a:ext>
            </a:extLst>
          </p:cNvPr>
          <p:cNvSpPr/>
          <p:nvPr/>
        </p:nvSpPr>
        <p:spPr>
          <a:xfrm>
            <a:off x="7619997" y="59436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C</a:t>
            </a:r>
          </a:p>
        </p:txBody>
      </p:sp>
      <p:sp>
        <p:nvSpPr>
          <p:cNvPr id="231" name="Oval 230">
            <a:extLst>
              <a:ext uri="{FF2B5EF4-FFF2-40B4-BE49-F238E27FC236}">
                <a16:creationId xmlns:a16="http://schemas.microsoft.com/office/drawing/2014/main" id="{E071BFD4-57A8-2CFD-2583-008E71409BFE}"/>
              </a:ext>
            </a:extLst>
          </p:cNvPr>
          <p:cNvSpPr/>
          <p:nvPr/>
        </p:nvSpPr>
        <p:spPr>
          <a:xfrm>
            <a:off x="8839197" y="59436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D</a:t>
            </a:r>
          </a:p>
        </p:txBody>
      </p:sp>
      <p:sp>
        <p:nvSpPr>
          <p:cNvPr id="232" name="Oval 231">
            <a:extLst>
              <a:ext uri="{FF2B5EF4-FFF2-40B4-BE49-F238E27FC236}">
                <a16:creationId xmlns:a16="http://schemas.microsoft.com/office/drawing/2014/main" id="{38C58F2E-B03F-C4FE-7F63-7B86116A786B}"/>
              </a:ext>
            </a:extLst>
          </p:cNvPr>
          <p:cNvSpPr/>
          <p:nvPr/>
        </p:nvSpPr>
        <p:spPr>
          <a:xfrm>
            <a:off x="9220197" y="4953000"/>
            <a:ext cx="381000" cy="381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Condensed"/>
                <a:ea typeface="+mn-ea"/>
                <a:cs typeface="+mn-cs"/>
              </a:rPr>
              <a:t>E</a:t>
            </a:r>
          </a:p>
        </p:txBody>
      </p:sp>
      <p:cxnSp>
        <p:nvCxnSpPr>
          <p:cNvPr id="233" name="Straight Arrow Connector 232">
            <a:extLst>
              <a:ext uri="{FF2B5EF4-FFF2-40B4-BE49-F238E27FC236}">
                <a16:creationId xmlns:a16="http://schemas.microsoft.com/office/drawing/2014/main" id="{68D0D36E-42A7-6694-B499-A6BD7F39F638}"/>
              </a:ext>
            </a:extLst>
          </p:cNvPr>
          <p:cNvCxnSpPr>
            <a:stCxn id="228" idx="2"/>
            <a:endCxn id="229" idx="7"/>
          </p:cNvCxnSpPr>
          <p:nvPr/>
        </p:nvCxnSpPr>
        <p:spPr>
          <a:xfrm flipH="1">
            <a:off x="7488001" y="4476750"/>
            <a:ext cx="665396" cy="532046"/>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234" name="Straight Arrow Connector 233">
            <a:extLst>
              <a:ext uri="{FF2B5EF4-FFF2-40B4-BE49-F238E27FC236}">
                <a16:creationId xmlns:a16="http://schemas.microsoft.com/office/drawing/2014/main" id="{ECB20BD0-9DE0-F752-743C-75BF6E747ED6}"/>
              </a:ext>
            </a:extLst>
          </p:cNvPr>
          <p:cNvCxnSpPr>
            <a:stCxn id="228" idx="6"/>
            <a:endCxn id="232" idx="1"/>
          </p:cNvCxnSpPr>
          <p:nvPr/>
        </p:nvCxnSpPr>
        <p:spPr>
          <a:xfrm>
            <a:off x="8534397" y="4476750"/>
            <a:ext cx="741596" cy="532046"/>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235" name="Straight Arrow Connector 234">
            <a:extLst>
              <a:ext uri="{FF2B5EF4-FFF2-40B4-BE49-F238E27FC236}">
                <a16:creationId xmlns:a16="http://schemas.microsoft.com/office/drawing/2014/main" id="{55DEC521-6ACA-1376-2AD5-A86CD1C48E22}"/>
              </a:ext>
            </a:extLst>
          </p:cNvPr>
          <p:cNvCxnSpPr>
            <a:stCxn id="229" idx="4"/>
            <a:endCxn id="230" idx="1"/>
          </p:cNvCxnSpPr>
          <p:nvPr/>
        </p:nvCxnSpPr>
        <p:spPr>
          <a:xfrm>
            <a:off x="7353297" y="5334000"/>
            <a:ext cx="322496" cy="665396"/>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236" name="Straight Arrow Connector 235">
            <a:extLst>
              <a:ext uri="{FF2B5EF4-FFF2-40B4-BE49-F238E27FC236}">
                <a16:creationId xmlns:a16="http://schemas.microsoft.com/office/drawing/2014/main" id="{64E849F7-E580-7D6E-7A4F-DC542400D07D}"/>
              </a:ext>
            </a:extLst>
          </p:cNvPr>
          <p:cNvCxnSpPr>
            <a:stCxn id="232" idx="4"/>
            <a:endCxn id="231" idx="7"/>
          </p:cNvCxnSpPr>
          <p:nvPr/>
        </p:nvCxnSpPr>
        <p:spPr>
          <a:xfrm flipH="1">
            <a:off x="9164401" y="5334000"/>
            <a:ext cx="246296" cy="665396"/>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237" name="Straight Arrow Connector 236">
            <a:extLst>
              <a:ext uri="{FF2B5EF4-FFF2-40B4-BE49-F238E27FC236}">
                <a16:creationId xmlns:a16="http://schemas.microsoft.com/office/drawing/2014/main" id="{B1A8A62C-A035-3C48-D71A-15C739A5BFBF}"/>
              </a:ext>
            </a:extLst>
          </p:cNvPr>
          <p:cNvCxnSpPr>
            <a:stCxn id="228" idx="3"/>
            <a:endCxn id="230" idx="0"/>
          </p:cNvCxnSpPr>
          <p:nvPr/>
        </p:nvCxnSpPr>
        <p:spPr>
          <a:xfrm flipH="1">
            <a:off x="7810497" y="4611454"/>
            <a:ext cx="398696" cy="1332146"/>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238" name="Straight Arrow Connector 237">
            <a:extLst>
              <a:ext uri="{FF2B5EF4-FFF2-40B4-BE49-F238E27FC236}">
                <a16:creationId xmlns:a16="http://schemas.microsoft.com/office/drawing/2014/main" id="{894B8A52-9516-6EC1-19FD-D65E3A521545}"/>
              </a:ext>
            </a:extLst>
          </p:cNvPr>
          <p:cNvCxnSpPr>
            <a:stCxn id="228" idx="5"/>
            <a:endCxn id="231" idx="0"/>
          </p:cNvCxnSpPr>
          <p:nvPr/>
        </p:nvCxnSpPr>
        <p:spPr>
          <a:xfrm>
            <a:off x="8478601" y="4611454"/>
            <a:ext cx="551096" cy="1332146"/>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239" name="Straight Arrow Connector 238">
            <a:extLst>
              <a:ext uri="{FF2B5EF4-FFF2-40B4-BE49-F238E27FC236}">
                <a16:creationId xmlns:a16="http://schemas.microsoft.com/office/drawing/2014/main" id="{5B18E408-CE32-C528-3964-7A4F9DA3D0DF}"/>
              </a:ext>
            </a:extLst>
          </p:cNvPr>
          <p:cNvCxnSpPr>
            <a:stCxn id="229" idx="6"/>
            <a:endCxn id="232" idx="2"/>
          </p:cNvCxnSpPr>
          <p:nvPr/>
        </p:nvCxnSpPr>
        <p:spPr>
          <a:xfrm>
            <a:off x="7543797" y="5143500"/>
            <a:ext cx="1676400" cy="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240" name="Straight Arrow Connector 239">
            <a:extLst>
              <a:ext uri="{FF2B5EF4-FFF2-40B4-BE49-F238E27FC236}">
                <a16:creationId xmlns:a16="http://schemas.microsoft.com/office/drawing/2014/main" id="{315B8570-264C-0D55-5F30-46F25FF9391D}"/>
              </a:ext>
            </a:extLst>
          </p:cNvPr>
          <p:cNvCxnSpPr>
            <a:stCxn id="230" idx="6"/>
            <a:endCxn id="231" idx="2"/>
          </p:cNvCxnSpPr>
          <p:nvPr/>
        </p:nvCxnSpPr>
        <p:spPr>
          <a:xfrm>
            <a:off x="8000997" y="6134100"/>
            <a:ext cx="838200" cy="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241" name="Straight Connector 240">
            <a:extLst>
              <a:ext uri="{FF2B5EF4-FFF2-40B4-BE49-F238E27FC236}">
                <a16:creationId xmlns:a16="http://schemas.microsoft.com/office/drawing/2014/main" id="{16C0D1BC-EACB-2624-B9E2-83C6868508E6}"/>
              </a:ext>
            </a:extLst>
          </p:cNvPr>
          <p:cNvCxnSpPr/>
          <p:nvPr/>
        </p:nvCxnSpPr>
        <p:spPr>
          <a:xfrm>
            <a:off x="6857997" y="3962401"/>
            <a:ext cx="0" cy="2414689"/>
          </a:xfrm>
          <a:prstGeom prst="line">
            <a:avLst/>
          </a:prstGeom>
          <a:noFill/>
          <a:ln w="12700" cap="flat" cmpd="sng" algn="ctr">
            <a:solidFill>
              <a:srgbClr val="212121"/>
            </a:solidFill>
            <a:prstDash val="solid"/>
            <a:miter lim="800000"/>
          </a:ln>
          <a:effectLst/>
        </p:spPr>
      </p:cxnSp>
      <p:sp>
        <p:nvSpPr>
          <p:cNvPr id="253" name="TextBox 252">
            <a:extLst>
              <a:ext uri="{FF2B5EF4-FFF2-40B4-BE49-F238E27FC236}">
                <a16:creationId xmlns:a16="http://schemas.microsoft.com/office/drawing/2014/main" id="{42AD853D-DBAE-E820-BCB4-5C1F0896E2D7}"/>
              </a:ext>
            </a:extLst>
          </p:cNvPr>
          <p:cNvSpPr txBox="1"/>
          <p:nvPr/>
        </p:nvSpPr>
        <p:spPr>
          <a:xfrm>
            <a:off x="-14430" y="3444929"/>
            <a:ext cx="369012"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A</a:t>
            </a:r>
          </a:p>
        </p:txBody>
      </p:sp>
      <p:sp>
        <p:nvSpPr>
          <p:cNvPr id="254" name="TextBox 253">
            <a:extLst>
              <a:ext uri="{FF2B5EF4-FFF2-40B4-BE49-F238E27FC236}">
                <a16:creationId xmlns:a16="http://schemas.microsoft.com/office/drawing/2014/main" id="{CB001DE4-EB95-6563-3737-D87F64BB19B6}"/>
              </a:ext>
            </a:extLst>
          </p:cNvPr>
          <p:cNvSpPr txBox="1"/>
          <p:nvPr/>
        </p:nvSpPr>
        <p:spPr>
          <a:xfrm>
            <a:off x="369481" y="3444929"/>
            <a:ext cx="357790"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B</a:t>
            </a:r>
          </a:p>
        </p:txBody>
      </p:sp>
      <p:sp>
        <p:nvSpPr>
          <p:cNvPr id="255" name="TextBox 254">
            <a:extLst>
              <a:ext uri="{FF2B5EF4-FFF2-40B4-BE49-F238E27FC236}">
                <a16:creationId xmlns:a16="http://schemas.microsoft.com/office/drawing/2014/main" id="{38B977C8-B416-5F11-5E1B-E41751C5CAA3}"/>
              </a:ext>
            </a:extLst>
          </p:cNvPr>
          <p:cNvSpPr txBox="1"/>
          <p:nvPr/>
        </p:nvSpPr>
        <p:spPr>
          <a:xfrm>
            <a:off x="629936" y="3444929"/>
            <a:ext cx="359394"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C</a:t>
            </a:r>
          </a:p>
        </p:txBody>
      </p:sp>
      <p:sp>
        <p:nvSpPr>
          <p:cNvPr id="256" name="TextBox 255">
            <a:extLst>
              <a:ext uri="{FF2B5EF4-FFF2-40B4-BE49-F238E27FC236}">
                <a16:creationId xmlns:a16="http://schemas.microsoft.com/office/drawing/2014/main" id="{39CFE6CE-CC45-EB1D-BE26-6E83417323CE}"/>
              </a:ext>
            </a:extLst>
          </p:cNvPr>
          <p:cNvSpPr txBox="1"/>
          <p:nvPr/>
        </p:nvSpPr>
        <p:spPr>
          <a:xfrm>
            <a:off x="1024230" y="3431828"/>
            <a:ext cx="357790"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D</a:t>
            </a:r>
          </a:p>
        </p:txBody>
      </p:sp>
      <p:sp>
        <p:nvSpPr>
          <p:cNvPr id="257" name="TextBox 256">
            <a:extLst>
              <a:ext uri="{FF2B5EF4-FFF2-40B4-BE49-F238E27FC236}">
                <a16:creationId xmlns:a16="http://schemas.microsoft.com/office/drawing/2014/main" id="{D26198DF-42FB-70C5-7691-F41CF5EF3854}"/>
              </a:ext>
            </a:extLst>
          </p:cNvPr>
          <p:cNvSpPr txBox="1"/>
          <p:nvPr/>
        </p:nvSpPr>
        <p:spPr>
          <a:xfrm>
            <a:off x="1294303" y="3431828"/>
            <a:ext cx="340157"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E</a:t>
            </a:r>
          </a:p>
        </p:txBody>
      </p:sp>
      <p:sp>
        <p:nvSpPr>
          <p:cNvPr id="258" name="TextBox 257">
            <a:extLst>
              <a:ext uri="{FF2B5EF4-FFF2-40B4-BE49-F238E27FC236}">
                <a16:creationId xmlns:a16="http://schemas.microsoft.com/office/drawing/2014/main" id="{80CA749F-75AD-97DF-135F-4AAEF692002F}"/>
              </a:ext>
            </a:extLst>
          </p:cNvPr>
          <p:cNvSpPr txBox="1"/>
          <p:nvPr/>
        </p:nvSpPr>
        <p:spPr>
          <a:xfrm>
            <a:off x="1575725" y="3444929"/>
            <a:ext cx="340157"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F</a:t>
            </a:r>
          </a:p>
        </p:txBody>
      </p:sp>
      <p:sp>
        <p:nvSpPr>
          <p:cNvPr id="259" name="TextBox 258">
            <a:extLst>
              <a:ext uri="{FF2B5EF4-FFF2-40B4-BE49-F238E27FC236}">
                <a16:creationId xmlns:a16="http://schemas.microsoft.com/office/drawing/2014/main" id="{97A1AC3A-B61F-4695-D9D2-55C1ECC6C57F}"/>
              </a:ext>
            </a:extLst>
          </p:cNvPr>
          <p:cNvSpPr txBox="1"/>
          <p:nvPr/>
        </p:nvSpPr>
        <p:spPr>
          <a:xfrm>
            <a:off x="1824960" y="3444929"/>
            <a:ext cx="364202"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G</a:t>
            </a:r>
          </a:p>
        </p:txBody>
      </p:sp>
      <p:sp>
        <p:nvSpPr>
          <p:cNvPr id="260" name="TextBox 259">
            <a:extLst>
              <a:ext uri="{FF2B5EF4-FFF2-40B4-BE49-F238E27FC236}">
                <a16:creationId xmlns:a16="http://schemas.microsoft.com/office/drawing/2014/main" id="{5FABEEBE-9A00-8559-CF1C-2B9F4F18D6C5}"/>
              </a:ext>
            </a:extLst>
          </p:cNvPr>
          <p:cNvSpPr txBox="1"/>
          <p:nvPr/>
        </p:nvSpPr>
        <p:spPr>
          <a:xfrm>
            <a:off x="2233808" y="3444929"/>
            <a:ext cx="373821"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H</a:t>
            </a:r>
          </a:p>
        </p:txBody>
      </p:sp>
      <p:sp>
        <p:nvSpPr>
          <p:cNvPr id="261" name="TextBox 260">
            <a:extLst>
              <a:ext uri="{FF2B5EF4-FFF2-40B4-BE49-F238E27FC236}">
                <a16:creationId xmlns:a16="http://schemas.microsoft.com/office/drawing/2014/main" id="{F99B9910-0FF5-D625-0229-BD440DFC2118}"/>
              </a:ext>
            </a:extLst>
          </p:cNvPr>
          <p:cNvSpPr txBox="1"/>
          <p:nvPr/>
        </p:nvSpPr>
        <p:spPr>
          <a:xfrm>
            <a:off x="231712" y="3449394"/>
            <a:ext cx="263213" cy="461665"/>
          </a:xfrm>
          <a:prstGeom prst="rect">
            <a:avLst/>
          </a:prstGeom>
          <a:noFill/>
        </p:spPr>
        <p:txBody>
          <a:bodyPr wrap="none" rtlCol="0">
            <a:spAutoFit/>
          </a:bodyPr>
          <a:lstStyle/>
          <a:p>
            <a:pPr algn="ctr">
              <a:buClrTx/>
              <a:buFontTx/>
              <a:buNone/>
            </a:pPr>
            <a:r>
              <a:rPr lang="en-US" sz="2400" b="1" kern="1200" dirty="0">
                <a:solidFill>
                  <a:srgbClr val="212121"/>
                </a:solidFill>
                <a:latin typeface="Roboto Condensed"/>
                <a:ea typeface="+mn-ea"/>
                <a:cs typeface="+mn-cs"/>
              </a:rPr>
              <a:t>|</a:t>
            </a:r>
          </a:p>
        </p:txBody>
      </p:sp>
      <p:sp>
        <p:nvSpPr>
          <p:cNvPr id="262" name="TextBox 261">
            <a:extLst>
              <a:ext uri="{FF2B5EF4-FFF2-40B4-BE49-F238E27FC236}">
                <a16:creationId xmlns:a16="http://schemas.microsoft.com/office/drawing/2014/main" id="{B45892E2-630C-AF79-0297-63BE7DA20703}"/>
              </a:ext>
            </a:extLst>
          </p:cNvPr>
          <p:cNvSpPr txBox="1"/>
          <p:nvPr/>
        </p:nvSpPr>
        <p:spPr>
          <a:xfrm>
            <a:off x="877161" y="3420044"/>
            <a:ext cx="263213" cy="461665"/>
          </a:xfrm>
          <a:prstGeom prst="rect">
            <a:avLst/>
          </a:prstGeom>
          <a:noFill/>
        </p:spPr>
        <p:txBody>
          <a:bodyPr wrap="none" rtlCol="0">
            <a:spAutoFit/>
          </a:bodyPr>
          <a:lstStyle/>
          <a:p>
            <a:pPr algn="ctr">
              <a:buClrTx/>
              <a:buFontTx/>
              <a:buNone/>
            </a:pPr>
            <a:r>
              <a:rPr lang="en-US" sz="2400" b="1" kern="1200" dirty="0">
                <a:solidFill>
                  <a:srgbClr val="212121"/>
                </a:solidFill>
                <a:latin typeface="Roboto Condensed"/>
                <a:ea typeface="+mn-ea"/>
                <a:cs typeface="+mn-cs"/>
              </a:rPr>
              <a:t>|</a:t>
            </a:r>
          </a:p>
        </p:txBody>
      </p:sp>
      <p:sp>
        <p:nvSpPr>
          <p:cNvPr id="263" name="TextBox 262">
            <a:extLst>
              <a:ext uri="{FF2B5EF4-FFF2-40B4-BE49-F238E27FC236}">
                <a16:creationId xmlns:a16="http://schemas.microsoft.com/office/drawing/2014/main" id="{7AB0413C-CF20-9AF4-0E31-DCB1E8E97A96}"/>
              </a:ext>
            </a:extLst>
          </p:cNvPr>
          <p:cNvSpPr txBox="1"/>
          <p:nvPr/>
        </p:nvSpPr>
        <p:spPr>
          <a:xfrm>
            <a:off x="2060512" y="3449394"/>
            <a:ext cx="263213" cy="461665"/>
          </a:xfrm>
          <a:prstGeom prst="rect">
            <a:avLst/>
          </a:prstGeom>
          <a:noFill/>
        </p:spPr>
        <p:txBody>
          <a:bodyPr wrap="none" rtlCol="0">
            <a:spAutoFit/>
          </a:bodyPr>
          <a:lstStyle/>
          <a:p>
            <a:pPr algn="ctr">
              <a:buClrTx/>
              <a:buFontTx/>
              <a:buNone/>
            </a:pPr>
            <a:r>
              <a:rPr lang="en-US" sz="2400" b="1" kern="1200" dirty="0">
                <a:solidFill>
                  <a:srgbClr val="212121"/>
                </a:solidFill>
                <a:latin typeface="Roboto Condensed"/>
                <a:ea typeface="+mn-ea"/>
                <a:cs typeface="+mn-cs"/>
              </a:rPr>
              <a:t>|</a:t>
            </a:r>
          </a:p>
        </p:txBody>
      </p:sp>
      <p:sp>
        <p:nvSpPr>
          <p:cNvPr id="275" name="TextBox 274">
            <a:extLst>
              <a:ext uri="{FF2B5EF4-FFF2-40B4-BE49-F238E27FC236}">
                <a16:creationId xmlns:a16="http://schemas.microsoft.com/office/drawing/2014/main" id="{0E68FE79-99E2-20C1-FFEF-288C2324FA9B}"/>
              </a:ext>
            </a:extLst>
          </p:cNvPr>
          <p:cNvSpPr txBox="1"/>
          <p:nvPr/>
        </p:nvSpPr>
        <p:spPr>
          <a:xfrm>
            <a:off x="651183" y="6127286"/>
            <a:ext cx="369012"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A</a:t>
            </a:r>
          </a:p>
        </p:txBody>
      </p:sp>
      <p:sp>
        <p:nvSpPr>
          <p:cNvPr id="276" name="TextBox 275">
            <a:extLst>
              <a:ext uri="{FF2B5EF4-FFF2-40B4-BE49-F238E27FC236}">
                <a16:creationId xmlns:a16="http://schemas.microsoft.com/office/drawing/2014/main" id="{ED4EB850-DE93-4CE3-DEC5-2ED68347C603}"/>
              </a:ext>
            </a:extLst>
          </p:cNvPr>
          <p:cNvSpPr txBox="1"/>
          <p:nvPr/>
        </p:nvSpPr>
        <p:spPr>
          <a:xfrm>
            <a:off x="1035094" y="6127286"/>
            <a:ext cx="357790"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B</a:t>
            </a:r>
          </a:p>
        </p:txBody>
      </p:sp>
      <p:sp>
        <p:nvSpPr>
          <p:cNvPr id="277" name="TextBox 276">
            <a:extLst>
              <a:ext uri="{FF2B5EF4-FFF2-40B4-BE49-F238E27FC236}">
                <a16:creationId xmlns:a16="http://schemas.microsoft.com/office/drawing/2014/main" id="{FEE4CD5C-348D-0641-8FC9-F9CAD36B9E45}"/>
              </a:ext>
            </a:extLst>
          </p:cNvPr>
          <p:cNvSpPr txBox="1"/>
          <p:nvPr/>
        </p:nvSpPr>
        <p:spPr>
          <a:xfrm>
            <a:off x="1295549" y="6127286"/>
            <a:ext cx="359394"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C</a:t>
            </a:r>
          </a:p>
        </p:txBody>
      </p:sp>
      <p:sp>
        <p:nvSpPr>
          <p:cNvPr id="278" name="TextBox 277">
            <a:extLst>
              <a:ext uri="{FF2B5EF4-FFF2-40B4-BE49-F238E27FC236}">
                <a16:creationId xmlns:a16="http://schemas.microsoft.com/office/drawing/2014/main" id="{A888156B-ED0C-BE55-906F-64FA54900F7D}"/>
              </a:ext>
            </a:extLst>
          </p:cNvPr>
          <p:cNvSpPr txBox="1"/>
          <p:nvPr/>
        </p:nvSpPr>
        <p:spPr>
          <a:xfrm>
            <a:off x="1588088" y="6127286"/>
            <a:ext cx="357790"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D</a:t>
            </a:r>
          </a:p>
        </p:txBody>
      </p:sp>
      <p:sp>
        <p:nvSpPr>
          <p:cNvPr id="279" name="TextBox 278">
            <a:extLst>
              <a:ext uri="{FF2B5EF4-FFF2-40B4-BE49-F238E27FC236}">
                <a16:creationId xmlns:a16="http://schemas.microsoft.com/office/drawing/2014/main" id="{C4DBAA31-E2DD-B4E4-DB65-CF18E4F8A3FE}"/>
              </a:ext>
            </a:extLst>
          </p:cNvPr>
          <p:cNvSpPr txBox="1"/>
          <p:nvPr/>
        </p:nvSpPr>
        <p:spPr>
          <a:xfrm>
            <a:off x="1812441" y="6127286"/>
            <a:ext cx="340157"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E</a:t>
            </a:r>
          </a:p>
        </p:txBody>
      </p:sp>
      <p:sp>
        <p:nvSpPr>
          <p:cNvPr id="280" name="TextBox 279">
            <a:extLst>
              <a:ext uri="{FF2B5EF4-FFF2-40B4-BE49-F238E27FC236}">
                <a16:creationId xmlns:a16="http://schemas.microsoft.com/office/drawing/2014/main" id="{21742C9C-982D-52B7-6C4E-0692A81427CB}"/>
              </a:ext>
            </a:extLst>
          </p:cNvPr>
          <p:cNvSpPr txBox="1"/>
          <p:nvPr/>
        </p:nvSpPr>
        <p:spPr>
          <a:xfrm>
            <a:off x="2032587" y="6134100"/>
            <a:ext cx="340157"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F</a:t>
            </a:r>
          </a:p>
        </p:txBody>
      </p:sp>
      <p:sp>
        <p:nvSpPr>
          <p:cNvPr id="283" name="TextBox 282">
            <a:extLst>
              <a:ext uri="{FF2B5EF4-FFF2-40B4-BE49-F238E27FC236}">
                <a16:creationId xmlns:a16="http://schemas.microsoft.com/office/drawing/2014/main" id="{C653FD55-A7D4-C012-8859-EBEEC712016E}"/>
              </a:ext>
            </a:extLst>
          </p:cNvPr>
          <p:cNvSpPr txBox="1"/>
          <p:nvPr/>
        </p:nvSpPr>
        <p:spPr>
          <a:xfrm>
            <a:off x="897325" y="6131751"/>
            <a:ext cx="263213" cy="461665"/>
          </a:xfrm>
          <a:prstGeom prst="rect">
            <a:avLst/>
          </a:prstGeom>
          <a:noFill/>
        </p:spPr>
        <p:txBody>
          <a:bodyPr wrap="none" rtlCol="0">
            <a:spAutoFit/>
          </a:bodyPr>
          <a:lstStyle/>
          <a:p>
            <a:pPr algn="ctr">
              <a:buClrTx/>
              <a:buFontTx/>
              <a:buNone/>
            </a:pPr>
            <a:r>
              <a:rPr lang="en-US" sz="2400" b="1" kern="1200" dirty="0">
                <a:solidFill>
                  <a:srgbClr val="212121"/>
                </a:solidFill>
                <a:latin typeface="Roboto Condensed"/>
                <a:ea typeface="+mn-ea"/>
                <a:cs typeface="+mn-cs"/>
              </a:rPr>
              <a:t>|</a:t>
            </a:r>
          </a:p>
        </p:txBody>
      </p:sp>
      <p:sp>
        <p:nvSpPr>
          <p:cNvPr id="286" name="TextBox 285">
            <a:extLst>
              <a:ext uri="{FF2B5EF4-FFF2-40B4-BE49-F238E27FC236}">
                <a16:creationId xmlns:a16="http://schemas.microsoft.com/office/drawing/2014/main" id="{6BBDE9E0-D541-8D19-7855-4737DB230B46}"/>
              </a:ext>
            </a:extLst>
          </p:cNvPr>
          <p:cNvSpPr txBox="1"/>
          <p:nvPr/>
        </p:nvSpPr>
        <p:spPr>
          <a:xfrm>
            <a:off x="1482590" y="6112237"/>
            <a:ext cx="263213" cy="461665"/>
          </a:xfrm>
          <a:prstGeom prst="rect">
            <a:avLst/>
          </a:prstGeom>
          <a:noFill/>
        </p:spPr>
        <p:txBody>
          <a:bodyPr wrap="none" rtlCol="0">
            <a:spAutoFit/>
          </a:bodyPr>
          <a:lstStyle/>
          <a:p>
            <a:pPr algn="ctr">
              <a:buClrTx/>
              <a:buFontTx/>
              <a:buNone/>
            </a:pPr>
            <a:r>
              <a:rPr lang="en-US" sz="2400" b="1" kern="1200" dirty="0">
                <a:solidFill>
                  <a:srgbClr val="212121"/>
                </a:solidFill>
                <a:latin typeface="Roboto Condensed"/>
                <a:ea typeface="+mn-ea"/>
                <a:cs typeface="+mn-cs"/>
              </a:rPr>
              <a:t>|</a:t>
            </a:r>
          </a:p>
        </p:txBody>
      </p:sp>
      <p:sp>
        <p:nvSpPr>
          <p:cNvPr id="288" name="TextBox 287">
            <a:extLst>
              <a:ext uri="{FF2B5EF4-FFF2-40B4-BE49-F238E27FC236}">
                <a16:creationId xmlns:a16="http://schemas.microsoft.com/office/drawing/2014/main" id="{99E82278-551C-7968-3238-C73668FB43B1}"/>
              </a:ext>
            </a:extLst>
          </p:cNvPr>
          <p:cNvSpPr txBox="1"/>
          <p:nvPr/>
        </p:nvSpPr>
        <p:spPr>
          <a:xfrm>
            <a:off x="4605085" y="6175613"/>
            <a:ext cx="340158"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0</a:t>
            </a:r>
          </a:p>
        </p:txBody>
      </p:sp>
      <p:sp>
        <p:nvSpPr>
          <p:cNvPr id="289" name="TextBox 288">
            <a:extLst>
              <a:ext uri="{FF2B5EF4-FFF2-40B4-BE49-F238E27FC236}">
                <a16:creationId xmlns:a16="http://schemas.microsoft.com/office/drawing/2014/main" id="{1FED6E5A-0998-EAA4-74A3-7131B0BAA286}"/>
              </a:ext>
            </a:extLst>
          </p:cNvPr>
          <p:cNvSpPr txBox="1"/>
          <p:nvPr/>
        </p:nvSpPr>
        <p:spPr>
          <a:xfrm>
            <a:off x="4983385" y="6175613"/>
            <a:ext cx="340158"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1</a:t>
            </a:r>
          </a:p>
        </p:txBody>
      </p:sp>
      <p:sp>
        <p:nvSpPr>
          <p:cNvPr id="290" name="TextBox 289">
            <a:extLst>
              <a:ext uri="{FF2B5EF4-FFF2-40B4-BE49-F238E27FC236}">
                <a16:creationId xmlns:a16="http://schemas.microsoft.com/office/drawing/2014/main" id="{4978E908-7423-9FE0-D1B9-1C84FB782D1D}"/>
              </a:ext>
            </a:extLst>
          </p:cNvPr>
          <p:cNvSpPr txBox="1"/>
          <p:nvPr/>
        </p:nvSpPr>
        <p:spPr>
          <a:xfrm>
            <a:off x="5244642" y="6175613"/>
            <a:ext cx="340157"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5</a:t>
            </a:r>
          </a:p>
        </p:txBody>
      </p:sp>
      <p:sp>
        <p:nvSpPr>
          <p:cNvPr id="291" name="TextBox 290">
            <a:extLst>
              <a:ext uri="{FF2B5EF4-FFF2-40B4-BE49-F238E27FC236}">
                <a16:creationId xmlns:a16="http://schemas.microsoft.com/office/drawing/2014/main" id="{5FCF2A31-DC39-0E1B-4BD0-E7731FD38898}"/>
              </a:ext>
            </a:extLst>
          </p:cNvPr>
          <p:cNvSpPr txBox="1"/>
          <p:nvPr/>
        </p:nvSpPr>
        <p:spPr>
          <a:xfrm>
            <a:off x="5505899" y="6175613"/>
            <a:ext cx="340158"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4</a:t>
            </a:r>
          </a:p>
        </p:txBody>
      </p:sp>
      <p:sp>
        <p:nvSpPr>
          <p:cNvPr id="292" name="TextBox 291">
            <a:extLst>
              <a:ext uri="{FF2B5EF4-FFF2-40B4-BE49-F238E27FC236}">
                <a16:creationId xmlns:a16="http://schemas.microsoft.com/office/drawing/2014/main" id="{1A6E1FA0-2CCB-4D7F-576C-876C38B91372}"/>
              </a:ext>
            </a:extLst>
          </p:cNvPr>
          <p:cNvSpPr txBox="1"/>
          <p:nvPr/>
        </p:nvSpPr>
        <p:spPr>
          <a:xfrm>
            <a:off x="5914476" y="6175613"/>
            <a:ext cx="340157"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2</a:t>
            </a:r>
          </a:p>
        </p:txBody>
      </p:sp>
      <p:sp>
        <p:nvSpPr>
          <p:cNvPr id="293" name="TextBox 292">
            <a:extLst>
              <a:ext uri="{FF2B5EF4-FFF2-40B4-BE49-F238E27FC236}">
                <a16:creationId xmlns:a16="http://schemas.microsoft.com/office/drawing/2014/main" id="{69F456E9-33AB-BCD4-BE9C-930A4AF590C1}"/>
              </a:ext>
            </a:extLst>
          </p:cNvPr>
          <p:cNvSpPr txBox="1"/>
          <p:nvPr/>
        </p:nvSpPr>
        <p:spPr>
          <a:xfrm>
            <a:off x="6185422" y="6182427"/>
            <a:ext cx="340157"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3</a:t>
            </a:r>
          </a:p>
        </p:txBody>
      </p:sp>
      <p:sp>
        <p:nvSpPr>
          <p:cNvPr id="294" name="TextBox 293">
            <a:extLst>
              <a:ext uri="{FF2B5EF4-FFF2-40B4-BE49-F238E27FC236}">
                <a16:creationId xmlns:a16="http://schemas.microsoft.com/office/drawing/2014/main" id="{DFBE09A2-373D-837B-16FF-51C501FA5C3A}"/>
              </a:ext>
            </a:extLst>
          </p:cNvPr>
          <p:cNvSpPr txBox="1"/>
          <p:nvPr/>
        </p:nvSpPr>
        <p:spPr>
          <a:xfrm>
            <a:off x="4836800" y="6180078"/>
            <a:ext cx="263213" cy="461665"/>
          </a:xfrm>
          <a:prstGeom prst="rect">
            <a:avLst/>
          </a:prstGeom>
          <a:noFill/>
        </p:spPr>
        <p:txBody>
          <a:bodyPr wrap="none" rtlCol="0">
            <a:spAutoFit/>
          </a:bodyPr>
          <a:lstStyle/>
          <a:p>
            <a:pPr algn="ctr">
              <a:buClrTx/>
              <a:buFontTx/>
              <a:buNone/>
            </a:pPr>
            <a:r>
              <a:rPr lang="en-US" sz="2400" b="1" kern="1200" dirty="0">
                <a:solidFill>
                  <a:srgbClr val="212121"/>
                </a:solidFill>
                <a:latin typeface="Roboto Condensed"/>
                <a:ea typeface="+mn-ea"/>
                <a:cs typeface="+mn-cs"/>
              </a:rPr>
              <a:t>|</a:t>
            </a:r>
          </a:p>
        </p:txBody>
      </p:sp>
      <p:sp>
        <p:nvSpPr>
          <p:cNvPr id="309" name="TextBox 308">
            <a:extLst>
              <a:ext uri="{FF2B5EF4-FFF2-40B4-BE49-F238E27FC236}">
                <a16:creationId xmlns:a16="http://schemas.microsoft.com/office/drawing/2014/main" id="{13873C00-0FCA-4A3E-15C1-2F407A6A25AF}"/>
              </a:ext>
            </a:extLst>
          </p:cNvPr>
          <p:cNvSpPr txBox="1"/>
          <p:nvPr/>
        </p:nvSpPr>
        <p:spPr>
          <a:xfrm>
            <a:off x="5750912" y="6175612"/>
            <a:ext cx="263213" cy="461665"/>
          </a:xfrm>
          <a:prstGeom prst="rect">
            <a:avLst/>
          </a:prstGeom>
          <a:noFill/>
        </p:spPr>
        <p:txBody>
          <a:bodyPr wrap="none" rtlCol="0">
            <a:spAutoFit/>
          </a:bodyPr>
          <a:lstStyle/>
          <a:p>
            <a:pPr algn="ctr">
              <a:buClrTx/>
              <a:buFontTx/>
              <a:buNone/>
            </a:pPr>
            <a:r>
              <a:rPr lang="en-US" sz="2400" b="1" kern="1200" dirty="0">
                <a:solidFill>
                  <a:srgbClr val="212121"/>
                </a:solidFill>
                <a:latin typeface="Roboto Condensed"/>
                <a:ea typeface="+mn-ea"/>
                <a:cs typeface="+mn-cs"/>
              </a:rPr>
              <a:t>|</a:t>
            </a:r>
          </a:p>
        </p:txBody>
      </p:sp>
      <p:sp>
        <p:nvSpPr>
          <p:cNvPr id="17" name="TextBox 16">
            <a:extLst>
              <a:ext uri="{FF2B5EF4-FFF2-40B4-BE49-F238E27FC236}">
                <a16:creationId xmlns:a16="http://schemas.microsoft.com/office/drawing/2014/main" id="{5B37F0C6-904E-B647-3A8D-734B992BB9E6}"/>
              </a:ext>
            </a:extLst>
          </p:cNvPr>
          <p:cNvSpPr txBox="1"/>
          <p:nvPr/>
        </p:nvSpPr>
        <p:spPr>
          <a:xfrm>
            <a:off x="9979320" y="4857685"/>
            <a:ext cx="369012"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A</a:t>
            </a:r>
          </a:p>
        </p:txBody>
      </p:sp>
      <p:sp>
        <p:nvSpPr>
          <p:cNvPr id="18" name="TextBox 17">
            <a:extLst>
              <a:ext uri="{FF2B5EF4-FFF2-40B4-BE49-F238E27FC236}">
                <a16:creationId xmlns:a16="http://schemas.microsoft.com/office/drawing/2014/main" id="{D1836B33-A749-FA26-B392-C20B5DD8A8C3}"/>
              </a:ext>
            </a:extLst>
          </p:cNvPr>
          <p:cNvSpPr txBox="1"/>
          <p:nvPr/>
        </p:nvSpPr>
        <p:spPr>
          <a:xfrm>
            <a:off x="10363231" y="4857685"/>
            <a:ext cx="357790"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B</a:t>
            </a:r>
          </a:p>
        </p:txBody>
      </p:sp>
      <p:sp>
        <p:nvSpPr>
          <p:cNvPr id="19" name="TextBox 18">
            <a:extLst>
              <a:ext uri="{FF2B5EF4-FFF2-40B4-BE49-F238E27FC236}">
                <a16:creationId xmlns:a16="http://schemas.microsoft.com/office/drawing/2014/main" id="{4A901D03-7A3A-EAFC-6590-E9A348EC0853}"/>
              </a:ext>
            </a:extLst>
          </p:cNvPr>
          <p:cNvSpPr txBox="1"/>
          <p:nvPr/>
        </p:nvSpPr>
        <p:spPr>
          <a:xfrm>
            <a:off x="10623686" y="4857685"/>
            <a:ext cx="359394"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C</a:t>
            </a:r>
          </a:p>
        </p:txBody>
      </p:sp>
      <p:sp>
        <p:nvSpPr>
          <p:cNvPr id="20" name="TextBox 19">
            <a:extLst>
              <a:ext uri="{FF2B5EF4-FFF2-40B4-BE49-F238E27FC236}">
                <a16:creationId xmlns:a16="http://schemas.microsoft.com/office/drawing/2014/main" id="{9A15C0F9-B0B1-9C6F-799B-C88C4CB30118}"/>
              </a:ext>
            </a:extLst>
          </p:cNvPr>
          <p:cNvSpPr txBox="1"/>
          <p:nvPr/>
        </p:nvSpPr>
        <p:spPr>
          <a:xfrm>
            <a:off x="10885745" y="4857685"/>
            <a:ext cx="357790"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D</a:t>
            </a:r>
          </a:p>
        </p:txBody>
      </p:sp>
      <p:sp>
        <p:nvSpPr>
          <p:cNvPr id="21" name="TextBox 20">
            <a:extLst>
              <a:ext uri="{FF2B5EF4-FFF2-40B4-BE49-F238E27FC236}">
                <a16:creationId xmlns:a16="http://schemas.microsoft.com/office/drawing/2014/main" id="{9E8D4389-12BE-10CB-720B-4ED932F19228}"/>
              </a:ext>
            </a:extLst>
          </p:cNvPr>
          <p:cNvSpPr txBox="1"/>
          <p:nvPr/>
        </p:nvSpPr>
        <p:spPr>
          <a:xfrm>
            <a:off x="11150738" y="4857685"/>
            <a:ext cx="340157"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E</a:t>
            </a:r>
          </a:p>
        </p:txBody>
      </p:sp>
      <p:sp>
        <p:nvSpPr>
          <p:cNvPr id="22" name="TextBox 21">
            <a:extLst>
              <a:ext uri="{FF2B5EF4-FFF2-40B4-BE49-F238E27FC236}">
                <a16:creationId xmlns:a16="http://schemas.microsoft.com/office/drawing/2014/main" id="{7A6108CD-A1F8-FD26-D246-8D1ACF0A5DA2}"/>
              </a:ext>
            </a:extLst>
          </p:cNvPr>
          <p:cNvSpPr txBox="1"/>
          <p:nvPr/>
        </p:nvSpPr>
        <p:spPr>
          <a:xfrm>
            <a:off x="10225462" y="4862150"/>
            <a:ext cx="263213" cy="461665"/>
          </a:xfrm>
          <a:prstGeom prst="rect">
            <a:avLst/>
          </a:prstGeom>
          <a:noFill/>
        </p:spPr>
        <p:txBody>
          <a:bodyPr wrap="none" rtlCol="0">
            <a:spAutoFit/>
          </a:bodyPr>
          <a:lstStyle/>
          <a:p>
            <a:pPr algn="ctr">
              <a:buClrTx/>
              <a:buFontTx/>
              <a:buNone/>
            </a:pPr>
            <a:r>
              <a:rPr lang="en-US" sz="2400" b="1" kern="1200" dirty="0">
                <a:solidFill>
                  <a:srgbClr val="212121"/>
                </a:solidFill>
                <a:latin typeface="Roboto Condensed"/>
                <a:ea typeface="+mn-ea"/>
                <a:cs typeface="+mn-cs"/>
              </a:rPr>
              <a:t>|</a:t>
            </a:r>
          </a:p>
        </p:txBody>
      </p:sp>
      <p:sp>
        <p:nvSpPr>
          <p:cNvPr id="24" name="TextBox 23">
            <a:extLst>
              <a:ext uri="{FF2B5EF4-FFF2-40B4-BE49-F238E27FC236}">
                <a16:creationId xmlns:a16="http://schemas.microsoft.com/office/drawing/2014/main" id="{E86ABC08-9F3D-A44B-0445-EA71C5043461}"/>
              </a:ext>
            </a:extLst>
          </p:cNvPr>
          <p:cNvSpPr txBox="1"/>
          <p:nvPr/>
        </p:nvSpPr>
        <p:spPr>
          <a:xfrm>
            <a:off x="8791220" y="3251756"/>
            <a:ext cx="418705"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M</a:t>
            </a:r>
          </a:p>
        </p:txBody>
      </p:sp>
      <p:sp>
        <p:nvSpPr>
          <p:cNvPr id="25" name="TextBox 24">
            <a:extLst>
              <a:ext uri="{FF2B5EF4-FFF2-40B4-BE49-F238E27FC236}">
                <a16:creationId xmlns:a16="http://schemas.microsoft.com/office/drawing/2014/main" id="{D5D08B5C-2CBF-B891-AF1D-582411884A74}"/>
              </a:ext>
            </a:extLst>
          </p:cNvPr>
          <p:cNvSpPr txBox="1"/>
          <p:nvPr/>
        </p:nvSpPr>
        <p:spPr>
          <a:xfrm>
            <a:off x="9191962" y="3251756"/>
            <a:ext cx="373821"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N</a:t>
            </a:r>
          </a:p>
        </p:txBody>
      </p:sp>
      <p:sp>
        <p:nvSpPr>
          <p:cNvPr id="26" name="TextBox 25">
            <a:extLst>
              <a:ext uri="{FF2B5EF4-FFF2-40B4-BE49-F238E27FC236}">
                <a16:creationId xmlns:a16="http://schemas.microsoft.com/office/drawing/2014/main" id="{DBB63CA6-43A9-319C-C146-DABE495C5A8F}"/>
              </a:ext>
            </a:extLst>
          </p:cNvPr>
          <p:cNvSpPr txBox="1"/>
          <p:nvPr/>
        </p:nvSpPr>
        <p:spPr>
          <a:xfrm>
            <a:off x="9454822" y="3251756"/>
            <a:ext cx="370614"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Q</a:t>
            </a:r>
          </a:p>
        </p:txBody>
      </p:sp>
      <p:sp>
        <p:nvSpPr>
          <p:cNvPr id="27" name="TextBox 26">
            <a:extLst>
              <a:ext uri="{FF2B5EF4-FFF2-40B4-BE49-F238E27FC236}">
                <a16:creationId xmlns:a16="http://schemas.microsoft.com/office/drawing/2014/main" id="{E106384A-F716-842C-BC52-5456369B13D0}"/>
              </a:ext>
            </a:extLst>
          </p:cNvPr>
          <p:cNvSpPr txBox="1"/>
          <p:nvPr/>
        </p:nvSpPr>
        <p:spPr>
          <a:xfrm>
            <a:off x="9724094" y="3251756"/>
            <a:ext cx="354585"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R</a:t>
            </a:r>
          </a:p>
        </p:txBody>
      </p:sp>
      <p:sp>
        <p:nvSpPr>
          <p:cNvPr id="28" name="TextBox 27">
            <a:extLst>
              <a:ext uri="{FF2B5EF4-FFF2-40B4-BE49-F238E27FC236}">
                <a16:creationId xmlns:a16="http://schemas.microsoft.com/office/drawing/2014/main" id="{94D91B21-FE9D-F9D7-B945-848C142FDE91}"/>
              </a:ext>
            </a:extLst>
          </p:cNvPr>
          <p:cNvSpPr txBox="1"/>
          <p:nvPr/>
        </p:nvSpPr>
        <p:spPr>
          <a:xfrm>
            <a:off x="10124656" y="3251756"/>
            <a:ext cx="370614"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O</a:t>
            </a:r>
          </a:p>
        </p:txBody>
      </p:sp>
      <p:sp>
        <p:nvSpPr>
          <p:cNvPr id="29" name="TextBox 28">
            <a:extLst>
              <a:ext uri="{FF2B5EF4-FFF2-40B4-BE49-F238E27FC236}">
                <a16:creationId xmlns:a16="http://schemas.microsoft.com/office/drawing/2014/main" id="{D9B46952-B6BC-6395-C621-586B4EB8908C}"/>
              </a:ext>
            </a:extLst>
          </p:cNvPr>
          <p:cNvSpPr txBox="1"/>
          <p:nvPr/>
        </p:nvSpPr>
        <p:spPr>
          <a:xfrm>
            <a:off x="9062208" y="3256221"/>
            <a:ext cx="263213" cy="461665"/>
          </a:xfrm>
          <a:prstGeom prst="rect">
            <a:avLst/>
          </a:prstGeom>
          <a:noFill/>
        </p:spPr>
        <p:txBody>
          <a:bodyPr wrap="none" rtlCol="0">
            <a:spAutoFit/>
          </a:bodyPr>
          <a:lstStyle/>
          <a:p>
            <a:pPr algn="ctr">
              <a:buClrTx/>
              <a:buFontTx/>
              <a:buNone/>
            </a:pPr>
            <a:r>
              <a:rPr lang="en-US" sz="2400" b="1" kern="1200" dirty="0">
                <a:solidFill>
                  <a:srgbClr val="212121"/>
                </a:solidFill>
                <a:latin typeface="Roboto Condensed"/>
                <a:ea typeface="+mn-ea"/>
                <a:cs typeface="+mn-cs"/>
              </a:rPr>
              <a:t>|</a:t>
            </a:r>
          </a:p>
        </p:txBody>
      </p:sp>
      <p:sp>
        <p:nvSpPr>
          <p:cNvPr id="30" name="TextBox 29">
            <a:extLst>
              <a:ext uri="{FF2B5EF4-FFF2-40B4-BE49-F238E27FC236}">
                <a16:creationId xmlns:a16="http://schemas.microsoft.com/office/drawing/2014/main" id="{EEFB858D-92C5-8077-A53B-7BABEE0C70A9}"/>
              </a:ext>
            </a:extLst>
          </p:cNvPr>
          <p:cNvSpPr txBox="1"/>
          <p:nvPr/>
        </p:nvSpPr>
        <p:spPr>
          <a:xfrm>
            <a:off x="9976320" y="3251755"/>
            <a:ext cx="263213" cy="461665"/>
          </a:xfrm>
          <a:prstGeom prst="rect">
            <a:avLst/>
          </a:prstGeom>
          <a:noFill/>
        </p:spPr>
        <p:txBody>
          <a:bodyPr wrap="none" rtlCol="0">
            <a:spAutoFit/>
          </a:bodyPr>
          <a:lstStyle/>
          <a:p>
            <a:pPr algn="ctr">
              <a:buClrTx/>
              <a:buFontTx/>
              <a:buNone/>
            </a:pPr>
            <a:r>
              <a:rPr lang="en-US" sz="2400" b="1" kern="1200" dirty="0">
                <a:solidFill>
                  <a:srgbClr val="212121"/>
                </a:solidFill>
                <a:latin typeface="Roboto Condensed"/>
                <a:ea typeface="+mn-ea"/>
                <a:cs typeface="+mn-cs"/>
              </a:rPr>
              <a:t>|</a:t>
            </a:r>
          </a:p>
        </p:txBody>
      </p:sp>
      <p:sp>
        <p:nvSpPr>
          <p:cNvPr id="31" name="TextBox 30">
            <a:extLst>
              <a:ext uri="{FF2B5EF4-FFF2-40B4-BE49-F238E27FC236}">
                <a16:creationId xmlns:a16="http://schemas.microsoft.com/office/drawing/2014/main" id="{216137DE-F3B4-ECE9-3B76-BD88E3784D79}"/>
              </a:ext>
            </a:extLst>
          </p:cNvPr>
          <p:cNvSpPr txBox="1"/>
          <p:nvPr/>
        </p:nvSpPr>
        <p:spPr>
          <a:xfrm>
            <a:off x="10425397" y="3251755"/>
            <a:ext cx="370614" cy="461665"/>
          </a:xfrm>
          <a:prstGeom prst="rect">
            <a:avLst/>
          </a:prstGeom>
          <a:noFill/>
        </p:spPr>
        <p:txBody>
          <a:bodyPr wrap="none" rtlCol="0">
            <a:spAutoFit/>
          </a:bodyPr>
          <a:lstStyle/>
          <a:p>
            <a:pPr algn="ctr">
              <a:buClrTx/>
              <a:buFontTx/>
              <a:buNone/>
            </a:pPr>
            <a:r>
              <a:rPr lang="en-US" sz="2400" b="1" kern="1200" dirty="0">
                <a:solidFill>
                  <a:srgbClr val="C00000"/>
                </a:solidFill>
                <a:latin typeface="Roboto Condensed"/>
                <a:ea typeface="+mn-ea"/>
                <a:cs typeface="+mn-cs"/>
              </a:rPr>
              <a:t>P</a:t>
            </a:r>
          </a:p>
        </p:txBody>
      </p:sp>
    </p:spTree>
    <p:extLst>
      <p:ext uri="{BB962C8B-B14F-4D97-AF65-F5344CB8AC3E}">
        <p14:creationId xmlns:p14="http://schemas.microsoft.com/office/powerpoint/2010/main" val="41659623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7"/>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33" name="Google Shape;233;p27"/>
          <p:cNvPicPr preferRelativeResize="0"/>
          <p:nvPr/>
        </p:nvPicPr>
        <p:blipFill>
          <a:blip r:embed="rId4">
            <a:alphaModFix/>
          </a:blip>
          <a:stretch>
            <a:fillRect/>
          </a:stretch>
        </p:blipFill>
        <p:spPr>
          <a:xfrm>
            <a:off x="6351" y="6334"/>
            <a:ext cx="12179300" cy="6845300"/>
          </a:xfrm>
          <a:prstGeom prst="rect">
            <a:avLst/>
          </a:prstGeom>
          <a:noFill/>
          <a:ln>
            <a:noFill/>
          </a:ln>
        </p:spPr>
      </p:pic>
      <p:pic>
        <p:nvPicPr>
          <p:cNvPr id="238" name="Google Shape;238;p27"/>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2" name="TextBox 1">
            <a:extLst>
              <a:ext uri="{FF2B5EF4-FFF2-40B4-BE49-F238E27FC236}">
                <a16:creationId xmlns:a16="http://schemas.microsoft.com/office/drawing/2014/main" id="{0681B4C3-A655-3DF8-0C46-F4245930F0CF}"/>
              </a:ext>
            </a:extLst>
          </p:cNvPr>
          <p:cNvSpPr txBox="1"/>
          <p:nvPr/>
        </p:nvSpPr>
        <p:spPr>
          <a:xfrm rot="20350206">
            <a:off x="7005235" y="2887678"/>
            <a:ext cx="1901125" cy="1405641"/>
          </a:xfrm>
          <a:prstGeom prst="rect">
            <a:avLst/>
          </a:prstGeom>
          <a:noFill/>
        </p:spPr>
        <p:txBody>
          <a:bodyPr wrap="square" rtlCol="0">
            <a:spAutoFit/>
          </a:bodyPr>
          <a:lstStyle/>
          <a:p>
            <a:pPr algn="ctr"/>
            <a:r>
              <a:rPr lang="en-IN" sz="4267" b="1" dirty="0">
                <a:solidFill>
                  <a:srgbClr val="00B0F0"/>
                </a:solidFill>
                <a:latin typeface="Comic Sans MS" panose="030F0702030302020204" pitchFamily="66" charset="0"/>
              </a:rPr>
              <a:t>Thank</a:t>
            </a:r>
          </a:p>
          <a:p>
            <a:pPr algn="ctr"/>
            <a:r>
              <a:rPr lang="en-IN" sz="4267" b="1" dirty="0">
                <a:solidFill>
                  <a:srgbClr val="00B0F0"/>
                </a:solidFill>
                <a:latin typeface="Comic Sans MS" panose="030F0702030302020204" pitchFamily="66" charset="0"/>
              </a:rPr>
              <a:t>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Graphs and their understanding</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6" y="632375"/>
            <a:ext cx="5931055" cy="4606349"/>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rPr>
              <a:t>Components of Graph</a:t>
            </a:r>
          </a:p>
          <a:p>
            <a:pPr marL="380990" indent="-380990" algn="just">
              <a:spcBef>
                <a:spcPts val="1333"/>
              </a:spcBef>
              <a:buClr>
                <a:srgbClr val="B84742"/>
              </a:buClr>
              <a:buFont typeface="Courier New" panose="02070309020205020404" pitchFamily="49" charset="0"/>
              <a:buChar char="o"/>
            </a:pPr>
            <a:r>
              <a:rPr lang="en-IN" sz="2400" b="1" kern="1200" dirty="0">
                <a:solidFill>
                  <a:srgbClr val="212121"/>
                </a:solidFill>
                <a:latin typeface="Cambria" panose="02040503050406030204" pitchFamily="18" charset="0"/>
                <a:ea typeface="Cambria" panose="02040503050406030204" pitchFamily="18" charset="0"/>
              </a:rPr>
              <a:t>Vertices</a:t>
            </a:r>
            <a:r>
              <a:rPr lang="en-IN" sz="2400" kern="1200" dirty="0">
                <a:solidFill>
                  <a:srgbClr val="212121"/>
                </a:solidFill>
                <a:latin typeface="Cambria" panose="02040503050406030204" pitchFamily="18" charset="0"/>
                <a:ea typeface="Cambria" panose="02040503050406030204" pitchFamily="18" charset="0"/>
              </a:rPr>
              <a:t> – </a:t>
            </a:r>
            <a:r>
              <a:rPr lang="en-IN" sz="2267" b="1" kern="1200" dirty="0">
                <a:solidFill>
                  <a:srgbClr val="C00000"/>
                </a:solidFill>
                <a:latin typeface="Cambria" panose="02040503050406030204" pitchFamily="18" charset="0"/>
                <a:ea typeface="Cambria" panose="02040503050406030204" pitchFamily="18" charset="0"/>
                <a:cs typeface="+mn-cs"/>
              </a:rPr>
              <a:t>Vertices</a:t>
            </a:r>
            <a:r>
              <a:rPr lang="en-IN" sz="2400" kern="1200" dirty="0">
                <a:solidFill>
                  <a:srgbClr val="212121"/>
                </a:solidFill>
                <a:latin typeface="Cambria" panose="02040503050406030204" pitchFamily="18" charset="0"/>
                <a:ea typeface="Cambria" panose="02040503050406030204" pitchFamily="18" charset="0"/>
              </a:rPr>
              <a:t> are the fundamental unit of Graph. It is also known as </a:t>
            </a:r>
            <a:r>
              <a:rPr lang="en-IN" sz="2267" b="1" kern="1200" dirty="0">
                <a:solidFill>
                  <a:srgbClr val="C00000"/>
                </a:solidFill>
                <a:latin typeface="Cambria" panose="02040503050406030204" pitchFamily="18" charset="0"/>
                <a:ea typeface="Cambria" panose="02040503050406030204" pitchFamily="18" charset="0"/>
                <a:cs typeface="+mn-cs"/>
              </a:rPr>
              <a:t>node/vertex</a:t>
            </a:r>
            <a:r>
              <a:rPr lang="en-IN" sz="2400" kern="1200" dirty="0">
                <a:solidFill>
                  <a:srgbClr val="212121"/>
                </a:solidFill>
                <a:latin typeface="Cambria" panose="02040503050406030204" pitchFamily="18" charset="0"/>
                <a:ea typeface="Cambria" panose="02040503050406030204" pitchFamily="18" charset="0"/>
              </a:rPr>
              <a:t>. It can be labelled or unlabelled.</a:t>
            </a:r>
          </a:p>
          <a:p>
            <a:pPr algn="just">
              <a:spcBef>
                <a:spcPts val="1333"/>
              </a:spcBef>
              <a:buClr>
                <a:srgbClr val="B84742"/>
              </a:buClr>
            </a:pPr>
            <a:endParaRPr lang="en-IN" sz="2400" kern="1200" dirty="0">
              <a:solidFill>
                <a:srgbClr val="212121"/>
              </a:solidFill>
              <a:latin typeface="Cambria" panose="02040503050406030204" pitchFamily="18" charset="0"/>
              <a:ea typeface="Cambria" panose="02040503050406030204" pitchFamily="18" charset="0"/>
            </a:endParaRPr>
          </a:p>
          <a:p>
            <a:pPr marL="380990" indent="-380990" algn="just">
              <a:spcBef>
                <a:spcPts val="1333"/>
              </a:spcBef>
              <a:buClr>
                <a:srgbClr val="B84742"/>
              </a:buClr>
              <a:buFont typeface="Courier New" panose="02070309020205020404" pitchFamily="49" charset="0"/>
              <a:buChar char="o"/>
            </a:pPr>
            <a:r>
              <a:rPr lang="en-IN" sz="2400" b="1" kern="1200" dirty="0">
                <a:solidFill>
                  <a:srgbClr val="212121"/>
                </a:solidFill>
                <a:latin typeface="Cambria" panose="02040503050406030204" pitchFamily="18" charset="0"/>
                <a:ea typeface="Cambria" panose="02040503050406030204" pitchFamily="18" charset="0"/>
              </a:rPr>
              <a:t>Edges</a:t>
            </a:r>
            <a:r>
              <a:rPr lang="en-IN" sz="2400" kern="1200" dirty="0">
                <a:solidFill>
                  <a:srgbClr val="212121"/>
                </a:solidFill>
                <a:latin typeface="Cambria" panose="02040503050406030204" pitchFamily="18" charset="0"/>
                <a:ea typeface="Cambria" panose="02040503050406030204" pitchFamily="18" charset="0"/>
              </a:rPr>
              <a:t> - </a:t>
            </a:r>
            <a:r>
              <a:rPr lang="en-US" sz="2400" kern="1200" dirty="0">
                <a:solidFill>
                  <a:srgbClr val="212121"/>
                </a:solidFill>
                <a:latin typeface="Cambria" panose="02040503050406030204" pitchFamily="18" charset="0"/>
                <a:ea typeface="Cambria" panose="02040503050406030204" pitchFamily="18" charset="0"/>
              </a:rPr>
              <a:t>The edges are </a:t>
            </a:r>
            <a:r>
              <a:rPr lang="en-US" sz="2400" b="1" kern="1200" dirty="0">
                <a:solidFill>
                  <a:srgbClr val="C00000"/>
                </a:solidFill>
                <a:latin typeface="Cambria" panose="02040503050406030204" pitchFamily="18" charset="0"/>
                <a:ea typeface="Cambria" panose="02040503050406030204" pitchFamily="18" charset="0"/>
              </a:rPr>
              <a:t>lines</a:t>
            </a:r>
            <a:r>
              <a:rPr lang="en-US" sz="2400" kern="1200" dirty="0">
                <a:solidFill>
                  <a:srgbClr val="212121"/>
                </a:solidFill>
                <a:latin typeface="Cambria" panose="02040503050406030204" pitchFamily="18" charset="0"/>
                <a:ea typeface="Cambria" panose="02040503050406030204" pitchFamily="18" charset="0"/>
              </a:rPr>
              <a:t> or </a:t>
            </a:r>
            <a:r>
              <a:rPr lang="en-US" sz="2400" b="1" kern="1200" dirty="0">
                <a:solidFill>
                  <a:srgbClr val="C00000"/>
                </a:solidFill>
                <a:latin typeface="Cambria" panose="02040503050406030204" pitchFamily="18" charset="0"/>
                <a:ea typeface="Cambria" panose="02040503050406030204" pitchFamily="18" charset="0"/>
              </a:rPr>
              <a:t>arcs</a:t>
            </a:r>
            <a:r>
              <a:rPr lang="en-US" sz="2400" kern="1200" dirty="0">
                <a:solidFill>
                  <a:srgbClr val="212121"/>
                </a:solidFill>
                <a:latin typeface="Cambria" panose="02040503050406030204" pitchFamily="18" charset="0"/>
                <a:ea typeface="Cambria" panose="02040503050406030204" pitchFamily="18" charset="0"/>
              </a:rPr>
              <a:t> that connect any two nodes in the graph. Edges can connect any two nodes in any possible way. </a:t>
            </a:r>
          </a:p>
        </p:txBody>
      </p:sp>
      <p:sp>
        <p:nvSpPr>
          <p:cNvPr id="15" name="Oval 14">
            <a:extLst>
              <a:ext uri="{FF2B5EF4-FFF2-40B4-BE49-F238E27FC236}">
                <a16:creationId xmlns:a16="http://schemas.microsoft.com/office/drawing/2014/main" id="{6E27470F-9204-5248-5444-7EBAEDCDA36B}"/>
              </a:ext>
            </a:extLst>
          </p:cNvPr>
          <p:cNvSpPr/>
          <p:nvPr/>
        </p:nvSpPr>
        <p:spPr>
          <a:xfrm>
            <a:off x="7592651" y="1721711"/>
            <a:ext cx="508000" cy="508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16" name="Oval 15">
            <a:extLst>
              <a:ext uri="{FF2B5EF4-FFF2-40B4-BE49-F238E27FC236}">
                <a16:creationId xmlns:a16="http://schemas.microsoft.com/office/drawing/2014/main" id="{15B02D6A-5573-9620-B2B2-1CE6FBBB249C}"/>
              </a:ext>
            </a:extLst>
          </p:cNvPr>
          <p:cNvSpPr/>
          <p:nvPr/>
        </p:nvSpPr>
        <p:spPr>
          <a:xfrm>
            <a:off x="7592651" y="3448911"/>
            <a:ext cx="508000" cy="508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17" name="Oval 16">
            <a:extLst>
              <a:ext uri="{FF2B5EF4-FFF2-40B4-BE49-F238E27FC236}">
                <a16:creationId xmlns:a16="http://schemas.microsoft.com/office/drawing/2014/main" id="{E26FC87D-CA61-7CB1-FC51-5AD56B7B3B5B}"/>
              </a:ext>
            </a:extLst>
          </p:cNvPr>
          <p:cNvSpPr/>
          <p:nvPr/>
        </p:nvSpPr>
        <p:spPr>
          <a:xfrm>
            <a:off x="10742251" y="1721711"/>
            <a:ext cx="508000" cy="508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18" name="Oval 17">
            <a:extLst>
              <a:ext uri="{FF2B5EF4-FFF2-40B4-BE49-F238E27FC236}">
                <a16:creationId xmlns:a16="http://schemas.microsoft.com/office/drawing/2014/main" id="{D15C2A1B-D65A-8578-F03F-269F4FA7A7E6}"/>
              </a:ext>
            </a:extLst>
          </p:cNvPr>
          <p:cNvSpPr/>
          <p:nvPr/>
        </p:nvSpPr>
        <p:spPr>
          <a:xfrm>
            <a:off x="10742251" y="3448911"/>
            <a:ext cx="508000" cy="508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cxnSp>
        <p:nvCxnSpPr>
          <p:cNvPr id="19" name="Straight Arrow Connector 18">
            <a:extLst>
              <a:ext uri="{FF2B5EF4-FFF2-40B4-BE49-F238E27FC236}">
                <a16:creationId xmlns:a16="http://schemas.microsoft.com/office/drawing/2014/main" id="{A73AF922-5F4F-05EE-B71C-3AF7E883440F}"/>
              </a:ext>
            </a:extLst>
          </p:cNvPr>
          <p:cNvCxnSpPr>
            <a:stCxn id="15" idx="6"/>
            <a:endCxn id="17" idx="2"/>
          </p:cNvCxnSpPr>
          <p:nvPr/>
        </p:nvCxnSpPr>
        <p:spPr>
          <a:xfrm>
            <a:off x="8100651" y="1975711"/>
            <a:ext cx="2641600" cy="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20" name="Straight Arrow Connector 19">
            <a:extLst>
              <a:ext uri="{FF2B5EF4-FFF2-40B4-BE49-F238E27FC236}">
                <a16:creationId xmlns:a16="http://schemas.microsoft.com/office/drawing/2014/main" id="{F4BD054C-0D94-F6AA-329A-1660CEA7D2A7}"/>
              </a:ext>
            </a:extLst>
          </p:cNvPr>
          <p:cNvCxnSpPr>
            <a:stCxn id="18" idx="0"/>
            <a:endCxn id="17" idx="4"/>
          </p:cNvCxnSpPr>
          <p:nvPr/>
        </p:nvCxnSpPr>
        <p:spPr>
          <a:xfrm flipV="1">
            <a:off x="10996251" y="2229711"/>
            <a:ext cx="0" cy="121920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21" name="Straight Arrow Connector 20">
            <a:extLst>
              <a:ext uri="{FF2B5EF4-FFF2-40B4-BE49-F238E27FC236}">
                <a16:creationId xmlns:a16="http://schemas.microsoft.com/office/drawing/2014/main" id="{D37AC6F9-90C4-3A34-71D5-65E0462C471B}"/>
              </a:ext>
            </a:extLst>
          </p:cNvPr>
          <p:cNvCxnSpPr>
            <a:stCxn id="18" idx="2"/>
            <a:endCxn id="16" idx="6"/>
          </p:cNvCxnSpPr>
          <p:nvPr/>
        </p:nvCxnSpPr>
        <p:spPr>
          <a:xfrm flipH="1">
            <a:off x="8100651" y="3702911"/>
            <a:ext cx="2641600" cy="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22" name="Straight Arrow Connector 21">
            <a:extLst>
              <a:ext uri="{FF2B5EF4-FFF2-40B4-BE49-F238E27FC236}">
                <a16:creationId xmlns:a16="http://schemas.microsoft.com/office/drawing/2014/main" id="{A2E50A9B-44DB-D6C8-20F7-23460C765B39}"/>
              </a:ext>
            </a:extLst>
          </p:cNvPr>
          <p:cNvCxnSpPr>
            <a:stCxn id="17" idx="3"/>
            <a:endCxn id="16" idx="7"/>
          </p:cNvCxnSpPr>
          <p:nvPr/>
        </p:nvCxnSpPr>
        <p:spPr>
          <a:xfrm flipH="1">
            <a:off x="8026256" y="2155316"/>
            <a:ext cx="2790389" cy="1367989"/>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23" name="Curved Connector 12">
            <a:extLst>
              <a:ext uri="{FF2B5EF4-FFF2-40B4-BE49-F238E27FC236}">
                <a16:creationId xmlns:a16="http://schemas.microsoft.com/office/drawing/2014/main" id="{2DD6B16E-2E95-C2F2-9D57-3EBCA71CF2EB}"/>
              </a:ext>
            </a:extLst>
          </p:cNvPr>
          <p:cNvCxnSpPr>
            <a:stCxn id="15" idx="2"/>
            <a:endCxn id="16" idx="2"/>
          </p:cNvCxnSpPr>
          <p:nvPr/>
        </p:nvCxnSpPr>
        <p:spPr>
          <a:xfrm rot="10800000" flipV="1">
            <a:off x="7592651" y="1975711"/>
            <a:ext cx="16933" cy="1727200"/>
          </a:xfrm>
          <a:prstGeom prst="curvedConnector3">
            <a:avLst>
              <a:gd name="adj1" fmla="val 2475000"/>
            </a:avLst>
          </a:prstGeom>
          <a:noFill/>
          <a:ln w="28575" cap="flat" cmpd="sng" algn="ctr">
            <a:solidFill>
              <a:srgbClr val="B84742"/>
            </a:solidFill>
            <a:prstDash val="solid"/>
            <a:miter lim="800000"/>
            <a:headEnd type="none" w="med" len="med"/>
            <a:tailEnd type="arrow" w="med" len="med"/>
          </a:ln>
          <a:effectLst/>
        </p:spPr>
      </p:cxnSp>
      <p:cxnSp>
        <p:nvCxnSpPr>
          <p:cNvPr id="24" name="Straight Arrow Connector 23">
            <a:extLst>
              <a:ext uri="{FF2B5EF4-FFF2-40B4-BE49-F238E27FC236}">
                <a16:creationId xmlns:a16="http://schemas.microsoft.com/office/drawing/2014/main" id="{B5FF665A-EE66-CC59-BD21-B01F1F5DD9D6}"/>
              </a:ext>
            </a:extLst>
          </p:cNvPr>
          <p:cNvCxnSpPr>
            <a:stCxn id="16" idx="0"/>
            <a:endCxn id="15" idx="4"/>
          </p:cNvCxnSpPr>
          <p:nvPr/>
        </p:nvCxnSpPr>
        <p:spPr>
          <a:xfrm flipV="1">
            <a:off x="7846651" y="2229711"/>
            <a:ext cx="0" cy="1219200"/>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25" name="TextBox 24">
            <a:extLst>
              <a:ext uri="{FF2B5EF4-FFF2-40B4-BE49-F238E27FC236}">
                <a16:creationId xmlns:a16="http://schemas.microsoft.com/office/drawing/2014/main" id="{87775B5D-3CCF-76C7-1E4D-6C74DC8D53FE}"/>
              </a:ext>
            </a:extLst>
          </p:cNvPr>
          <p:cNvSpPr txBox="1"/>
          <p:nvPr/>
        </p:nvSpPr>
        <p:spPr>
          <a:xfrm>
            <a:off x="7584185" y="1162913"/>
            <a:ext cx="559769" cy="584775"/>
          </a:xfrm>
          <a:prstGeom prst="rect">
            <a:avLst/>
          </a:prstGeom>
          <a:noFill/>
        </p:spPr>
        <p:txBody>
          <a:bodyPr wrap="none" rtlCol="0">
            <a:spAutoFit/>
          </a:bodyPr>
          <a:lstStyle/>
          <a:p>
            <a:pPr>
              <a:buClrTx/>
              <a:buFontTx/>
              <a:buNone/>
            </a:pPr>
            <a:r>
              <a:rPr lang="en-US" sz="3200" b="1" kern="1200" dirty="0">
                <a:solidFill>
                  <a:srgbClr val="212121"/>
                </a:solidFill>
                <a:latin typeface="Roboto Condensed"/>
                <a:ea typeface="+mn-ea"/>
                <a:cs typeface="+mn-cs"/>
              </a:rPr>
              <a:t>V</a:t>
            </a:r>
            <a:r>
              <a:rPr lang="en-US" sz="3200" b="1" kern="1200" baseline="-25000" dirty="0">
                <a:solidFill>
                  <a:srgbClr val="212121"/>
                </a:solidFill>
                <a:latin typeface="Roboto Condensed"/>
                <a:ea typeface="+mn-ea"/>
                <a:cs typeface="+mn-cs"/>
              </a:rPr>
              <a:t>1</a:t>
            </a:r>
          </a:p>
        </p:txBody>
      </p:sp>
      <p:sp>
        <p:nvSpPr>
          <p:cNvPr id="26" name="TextBox 25">
            <a:extLst>
              <a:ext uri="{FF2B5EF4-FFF2-40B4-BE49-F238E27FC236}">
                <a16:creationId xmlns:a16="http://schemas.microsoft.com/office/drawing/2014/main" id="{C2FB6274-5C62-AB0E-C04A-7B24FCA3EFDA}"/>
              </a:ext>
            </a:extLst>
          </p:cNvPr>
          <p:cNvSpPr txBox="1"/>
          <p:nvPr/>
        </p:nvSpPr>
        <p:spPr>
          <a:xfrm>
            <a:off x="7592651" y="3855313"/>
            <a:ext cx="559769" cy="584775"/>
          </a:xfrm>
          <a:prstGeom prst="rect">
            <a:avLst/>
          </a:prstGeom>
          <a:noFill/>
        </p:spPr>
        <p:txBody>
          <a:bodyPr wrap="none" rtlCol="0">
            <a:spAutoFit/>
          </a:bodyPr>
          <a:lstStyle/>
          <a:p>
            <a:pPr>
              <a:buClrTx/>
              <a:buFontTx/>
              <a:buNone/>
            </a:pPr>
            <a:r>
              <a:rPr lang="en-US" sz="3200" b="1" kern="1200" dirty="0">
                <a:solidFill>
                  <a:srgbClr val="212121"/>
                </a:solidFill>
                <a:latin typeface="Roboto Condensed"/>
                <a:ea typeface="+mn-ea"/>
                <a:cs typeface="+mn-cs"/>
              </a:rPr>
              <a:t>V</a:t>
            </a:r>
            <a:r>
              <a:rPr lang="en-US" sz="3200" b="1" kern="1200" baseline="-25000" dirty="0">
                <a:solidFill>
                  <a:srgbClr val="212121"/>
                </a:solidFill>
                <a:latin typeface="Roboto Condensed"/>
                <a:ea typeface="+mn-ea"/>
                <a:cs typeface="+mn-cs"/>
              </a:rPr>
              <a:t>2</a:t>
            </a:r>
          </a:p>
        </p:txBody>
      </p:sp>
      <p:sp>
        <p:nvSpPr>
          <p:cNvPr id="27" name="TextBox 26">
            <a:extLst>
              <a:ext uri="{FF2B5EF4-FFF2-40B4-BE49-F238E27FC236}">
                <a16:creationId xmlns:a16="http://schemas.microsoft.com/office/drawing/2014/main" id="{D72D8B96-EFC0-AF01-D496-1CE64C4E30E4}"/>
              </a:ext>
            </a:extLst>
          </p:cNvPr>
          <p:cNvSpPr txBox="1"/>
          <p:nvPr/>
        </p:nvSpPr>
        <p:spPr>
          <a:xfrm>
            <a:off x="10780351" y="3887459"/>
            <a:ext cx="559769" cy="584775"/>
          </a:xfrm>
          <a:prstGeom prst="rect">
            <a:avLst/>
          </a:prstGeom>
          <a:noFill/>
        </p:spPr>
        <p:txBody>
          <a:bodyPr wrap="none" rtlCol="0">
            <a:spAutoFit/>
          </a:bodyPr>
          <a:lstStyle/>
          <a:p>
            <a:pPr>
              <a:buClrTx/>
              <a:buFontTx/>
              <a:buNone/>
            </a:pPr>
            <a:r>
              <a:rPr lang="en-US" sz="3200" b="1" kern="1200" dirty="0">
                <a:solidFill>
                  <a:srgbClr val="212121"/>
                </a:solidFill>
                <a:latin typeface="Roboto Condensed"/>
                <a:ea typeface="+mn-ea"/>
                <a:cs typeface="+mn-cs"/>
              </a:rPr>
              <a:t>V</a:t>
            </a:r>
            <a:r>
              <a:rPr lang="en-US" sz="3200" b="1" kern="1200" baseline="-25000" dirty="0">
                <a:solidFill>
                  <a:srgbClr val="212121"/>
                </a:solidFill>
                <a:latin typeface="Roboto Condensed"/>
                <a:ea typeface="+mn-ea"/>
                <a:cs typeface="+mn-cs"/>
              </a:rPr>
              <a:t>3</a:t>
            </a:r>
          </a:p>
        </p:txBody>
      </p:sp>
      <p:sp>
        <p:nvSpPr>
          <p:cNvPr id="28" name="TextBox 27">
            <a:extLst>
              <a:ext uri="{FF2B5EF4-FFF2-40B4-BE49-F238E27FC236}">
                <a16:creationId xmlns:a16="http://schemas.microsoft.com/office/drawing/2014/main" id="{2162F1E2-A0A2-0AEF-9E91-A3E329B1088E}"/>
              </a:ext>
            </a:extLst>
          </p:cNvPr>
          <p:cNvSpPr txBox="1"/>
          <p:nvPr/>
        </p:nvSpPr>
        <p:spPr>
          <a:xfrm>
            <a:off x="10748446" y="1162913"/>
            <a:ext cx="559769" cy="584775"/>
          </a:xfrm>
          <a:prstGeom prst="rect">
            <a:avLst/>
          </a:prstGeom>
          <a:noFill/>
        </p:spPr>
        <p:txBody>
          <a:bodyPr wrap="none" rtlCol="0">
            <a:spAutoFit/>
          </a:bodyPr>
          <a:lstStyle/>
          <a:p>
            <a:pPr>
              <a:buClrTx/>
              <a:buFontTx/>
              <a:buNone/>
            </a:pPr>
            <a:r>
              <a:rPr lang="en-US" sz="3200" b="1" kern="1200" dirty="0">
                <a:solidFill>
                  <a:srgbClr val="212121"/>
                </a:solidFill>
                <a:latin typeface="Roboto Condensed"/>
                <a:ea typeface="+mn-ea"/>
                <a:cs typeface="+mn-cs"/>
              </a:rPr>
              <a:t>V</a:t>
            </a:r>
            <a:r>
              <a:rPr lang="en-US" sz="3200" b="1" kern="1200" baseline="-25000" dirty="0">
                <a:solidFill>
                  <a:srgbClr val="212121"/>
                </a:solidFill>
                <a:latin typeface="Roboto Condensed"/>
                <a:ea typeface="+mn-ea"/>
                <a:cs typeface="+mn-cs"/>
              </a:rPr>
              <a:t>4</a:t>
            </a:r>
          </a:p>
        </p:txBody>
      </p:sp>
      <p:sp>
        <p:nvSpPr>
          <p:cNvPr id="31" name="TextBox 30">
            <a:extLst>
              <a:ext uri="{FF2B5EF4-FFF2-40B4-BE49-F238E27FC236}">
                <a16:creationId xmlns:a16="http://schemas.microsoft.com/office/drawing/2014/main" id="{2A0B9645-22A3-F2A0-5361-8D5F99046618}"/>
              </a:ext>
            </a:extLst>
          </p:cNvPr>
          <p:cNvSpPr txBox="1"/>
          <p:nvPr/>
        </p:nvSpPr>
        <p:spPr>
          <a:xfrm>
            <a:off x="8513736" y="1162913"/>
            <a:ext cx="1124026" cy="461665"/>
          </a:xfrm>
          <a:prstGeom prst="rect">
            <a:avLst/>
          </a:prstGeom>
          <a:noFill/>
        </p:spPr>
        <p:txBody>
          <a:bodyPr wrap="none" rtlCol="0">
            <a:spAutoFit/>
          </a:bodyPr>
          <a:lstStyle/>
          <a:p>
            <a:r>
              <a:rPr lang="en-IN" sz="2400" b="1" dirty="0">
                <a:solidFill>
                  <a:srgbClr val="00B0F0"/>
                </a:solidFill>
                <a:latin typeface="Cambria" panose="02040503050406030204" pitchFamily="18" charset="0"/>
                <a:ea typeface="Cambria" panose="02040503050406030204" pitchFamily="18" charset="0"/>
                <a:cs typeface="Calibri" panose="020F0502020204030204" pitchFamily="34" charset="0"/>
              </a:rPr>
              <a:t>Vertex</a:t>
            </a:r>
          </a:p>
        </p:txBody>
      </p:sp>
      <p:cxnSp>
        <p:nvCxnSpPr>
          <p:cNvPr id="33" name="Straight Arrow Connector 32">
            <a:extLst>
              <a:ext uri="{FF2B5EF4-FFF2-40B4-BE49-F238E27FC236}">
                <a16:creationId xmlns:a16="http://schemas.microsoft.com/office/drawing/2014/main" id="{081C9EAA-ECEA-DCB6-093C-F250102B8F45}"/>
              </a:ext>
            </a:extLst>
          </p:cNvPr>
          <p:cNvCxnSpPr>
            <a:endCxn id="15" idx="7"/>
          </p:cNvCxnSpPr>
          <p:nvPr/>
        </p:nvCxnSpPr>
        <p:spPr>
          <a:xfrm flipH="1">
            <a:off x="8026257" y="1470689"/>
            <a:ext cx="477148" cy="32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49116A1-44D6-4587-8907-1C775EA5E556}"/>
              </a:ext>
            </a:extLst>
          </p:cNvPr>
          <p:cNvSpPr txBox="1"/>
          <p:nvPr/>
        </p:nvSpPr>
        <p:spPr>
          <a:xfrm>
            <a:off x="9101642" y="4371576"/>
            <a:ext cx="870751" cy="461665"/>
          </a:xfrm>
          <a:prstGeom prst="rect">
            <a:avLst/>
          </a:prstGeom>
          <a:noFill/>
        </p:spPr>
        <p:txBody>
          <a:bodyPr wrap="none" rtlCol="0">
            <a:spAutoFit/>
          </a:bodyPr>
          <a:lstStyle/>
          <a:p>
            <a:r>
              <a:rPr lang="en-IN" sz="2400" b="1" dirty="0">
                <a:solidFill>
                  <a:srgbClr val="00B0F0"/>
                </a:solidFill>
                <a:latin typeface="Cambria" panose="02040503050406030204" pitchFamily="18" charset="0"/>
                <a:ea typeface="Cambria" panose="02040503050406030204" pitchFamily="18" charset="0"/>
                <a:cs typeface="Calibri" panose="020F0502020204030204" pitchFamily="34" charset="0"/>
              </a:rPr>
              <a:t>Edge</a:t>
            </a:r>
          </a:p>
        </p:txBody>
      </p:sp>
      <p:cxnSp>
        <p:nvCxnSpPr>
          <p:cNvPr id="35" name="Straight Arrow Connector 34">
            <a:extLst>
              <a:ext uri="{FF2B5EF4-FFF2-40B4-BE49-F238E27FC236}">
                <a16:creationId xmlns:a16="http://schemas.microsoft.com/office/drawing/2014/main" id="{6B5DAB2C-3FC4-E868-5417-3DA9DCB11EF0}"/>
              </a:ext>
            </a:extLst>
          </p:cNvPr>
          <p:cNvCxnSpPr>
            <a:cxnSpLocks/>
            <a:stCxn id="34" idx="0"/>
          </p:cNvCxnSpPr>
          <p:nvPr/>
        </p:nvCxnSpPr>
        <p:spPr>
          <a:xfrm flipV="1">
            <a:off x="9537018" y="3709246"/>
            <a:ext cx="29709" cy="662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985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Graphs and their understanding</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6" y="632375"/>
            <a:ext cx="5931055" cy="4606349"/>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rPr>
              <a:t>Components of Graph</a:t>
            </a:r>
          </a:p>
          <a:p>
            <a:pPr marL="380990" indent="-380990" algn="just">
              <a:spcBef>
                <a:spcPts val="1333"/>
              </a:spcBef>
              <a:buClr>
                <a:srgbClr val="B84742"/>
              </a:buClr>
              <a:buFont typeface="Courier New" panose="02070309020205020404" pitchFamily="49" charset="0"/>
              <a:buChar char="o"/>
            </a:pPr>
            <a:r>
              <a:rPr lang="en-US" sz="2400" b="1" kern="1200" dirty="0">
                <a:solidFill>
                  <a:srgbClr val="212121"/>
                </a:solidFill>
                <a:latin typeface="Cambria" panose="02040503050406030204" pitchFamily="18" charset="0"/>
                <a:ea typeface="Cambria" panose="02040503050406030204" pitchFamily="18" charset="0"/>
              </a:rPr>
              <a:t>Weight – </a:t>
            </a:r>
            <a:r>
              <a:rPr lang="en-US" sz="2400" kern="1200" dirty="0">
                <a:solidFill>
                  <a:srgbClr val="212121"/>
                </a:solidFill>
                <a:latin typeface="Cambria" panose="02040503050406030204" pitchFamily="18" charset="0"/>
                <a:ea typeface="Cambria" panose="02040503050406030204" pitchFamily="18" charset="0"/>
              </a:rPr>
              <a:t>A weight can be </a:t>
            </a:r>
            <a:r>
              <a:rPr lang="en-US" sz="2267" b="1" kern="1200" dirty="0">
                <a:solidFill>
                  <a:srgbClr val="C00000"/>
                </a:solidFill>
                <a:latin typeface="Cambria" panose="02040503050406030204" pitchFamily="18" charset="0"/>
                <a:ea typeface="Cambria" panose="02040503050406030204" pitchFamily="18" charset="0"/>
                <a:cs typeface="+mn-cs"/>
              </a:rPr>
              <a:t>assigned to an edge</a:t>
            </a:r>
            <a:r>
              <a:rPr lang="en-US" sz="2400" kern="1200" dirty="0">
                <a:solidFill>
                  <a:srgbClr val="212121"/>
                </a:solidFill>
                <a:latin typeface="Cambria" panose="02040503050406030204" pitchFamily="18" charset="0"/>
                <a:ea typeface="Cambria" panose="02040503050406030204" pitchFamily="18" charset="0"/>
              </a:rPr>
              <a:t>, representing the </a:t>
            </a:r>
            <a:r>
              <a:rPr lang="en-US" sz="2267" b="1" kern="1200" dirty="0">
                <a:solidFill>
                  <a:srgbClr val="C00000"/>
                </a:solidFill>
                <a:latin typeface="Cambria" panose="02040503050406030204" pitchFamily="18" charset="0"/>
                <a:ea typeface="Cambria" panose="02040503050406030204" pitchFamily="18" charset="0"/>
                <a:cs typeface="+mn-cs"/>
              </a:rPr>
              <a:t>cost</a:t>
            </a:r>
            <a:r>
              <a:rPr lang="en-US" sz="2400" kern="1200" dirty="0">
                <a:solidFill>
                  <a:srgbClr val="212121"/>
                </a:solidFill>
                <a:latin typeface="Cambria" panose="02040503050406030204" pitchFamily="18" charset="0"/>
                <a:ea typeface="Cambria" panose="02040503050406030204" pitchFamily="18" charset="0"/>
              </a:rPr>
              <a:t> or </a:t>
            </a:r>
            <a:r>
              <a:rPr lang="en-US" sz="2267" b="1" kern="1200" dirty="0">
                <a:solidFill>
                  <a:srgbClr val="C00000"/>
                </a:solidFill>
                <a:latin typeface="Cambria" panose="02040503050406030204" pitchFamily="18" charset="0"/>
                <a:ea typeface="Cambria" panose="02040503050406030204" pitchFamily="18" charset="0"/>
                <a:cs typeface="+mn-cs"/>
              </a:rPr>
              <a:t>distance</a:t>
            </a:r>
            <a:r>
              <a:rPr lang="en-US" sz="2400" kern="1200" dirty="0">
                <a:solidFill>
                  <a:srgbClr val="212121"/>
                </a:solidFill>
                <a:latin typeface="Cambria" panose="02040503050406030204" pitchFamily="18" charset="0"/>
                <a:ea typeface="Cambria" panose="02040503050406030204" pitchFamily="18" charset="0"/>
              </a:rPr>
              <a:t> between two vertices.</a:t>
            </a:r>
          </a:p>
          <a:p>
            <a:pPr marL="380990" indent="-380990" algn="just">
              <a:spcBef>
                <a:spcPts val="1333"/>
              </a:spcBef>
              <a:buClr>
                <a:srgbClr val="B84742"/>
              </a:buClr>
              <a:buFont typeface="Courier New" panose="02070309020205020404" pitchFamily="49" charset="0"/>
              <a:buChar char="o"/>
            </a:pPr>
            <a:r>
              <a:rPr lang="en-US" sz="2400" b="1" kern="1200" dirty="0">
                <a:solidFill>
                  <a:srgbClr val="212121"/>
                </a:solidFill>
                <a:latin typeface="Cambria" panose="02040503050406030204" pitchFamily="18" charset="0"/>
                <a:ea typeface="Cambria" panose="02040503050406030204" pitchFamily="18" charset="0"/>
              </a:rPr>
              <a:t>Degree – </a:t>
            </a:r>
            <a:r>
              <a:rPr lang="en-US" sz="2400" kern="1200" dirty="0">
                <a:solidFill>
                  <a:srgbClr val="212121"/>
                </a:solidFill>
                <a:latin typeface="Cambria" panose="02040503050406030204" pitchFamily="18" charset="0"/>
                <a:ea typeface="Cambria" panose="02040503050406030204" pitchFamily="18" charset="0"/>
              </a:rPr>
              <a:t>The </a:t>
            </a:r>
            <a:r>
              <a:rPr lang="en-US" sz="2267" b="1" kern="1200" dirty="0">
                <a:solidFill>
                  <a:srgbClr val="C00000"/>
                </a:solidFill>
                <a:latin typeface="Cambria" panose="02040503050406030204" pitchFamily="18" charset="0"/>
                <a:ea typeface="Cambria" panose="02040503050406030204" pitchFamily="18" charset="0"/>
                <a:cs typeface="+mn-cs"/>
              </a:rPr>
              <a:t>degree of a vertex </a:t>
            </a:r>
            <a:r>
              <a:rPr lang="en-US" sz="2400" kern="1200" dirty="0">
                <a:solidFill>
                  <a:srgbClr val="212121"/>
                </a:solidFill>
                <a:latin typeface="Cambria" panose="02040503050406030204" pitchFamily="18" charset="0"/>
                <a:ea typeface="Cambria" panose="02040503050406030204" pitchFamily="18" charset="0"/>
              </a:rPr>
              <a:t>is the </a:t>
            </a:r>
            <a:r>
              <a:rPr lang="en-US" sz="2267" b="1" kern="1200" dirty="0">
                <a:solidFill>
                  <a:srgbClr val="C00000"/>
                </a:solidFill>
                <a:latin typeface="Cambria" panose="02040503050406030204" pitchFamily="18" charset="0"/>
                <a:ea typeface="Cambria" panose="02040503050406030204" pitchFamily="18" charset="0"/>
                <a:cs typeface="+mn-cs"/>
              </a:rPr>
              <a:t>number of edges that connect to it</a:t>
            </a:r>
            <a:r>
              <a:rPr lang="en-US" sz="2400" kern="1200" dirty="0">
                <a:solidFill>
                  <a:srgbClr val="212121"/>
                </a:solidFill>
                <a:latin typeface="Cambria" panose="02040503050406030204" pitchFamily="18" charset="0"/>
                <a:ea typeface="Cambria" panose="02040503050406030204" pitchFamily="18" charset="0"/>
              </a:rPr>
              <a:t>. </a:t>
            </a:r>
          </a:p>
          <a:p>
            <a:pPr marL="380990" lvl="8" indent="-380990" algn="just">
              <a:spcBef>
                <a:spcPts val="1333"/>
              </a:spcBef>
              <a:buClr>
                <a:srgbClr val="B84742"/>
              </a:buClr>
              <a:buFont typeface="Courier New" panose="02070309020205020404" pitchFamily="49" charset="0"/>
              <a:buChar char="o"/>
            </a:pPr>
            <a:r>
              <a:rPr lang="en-US" sz="2400" kern="1200" dirty="0">
                <a:solidFill>
                  <a:srgbClr val="212121"/>
                </a:solidFill>
                <a:latin typeface="Cambria" panose="02040503050406030204" pitchFamily="18" charset="0"/>
                <a:ea typeface="Cambria" panose="02040503050406030204" pitchFamily="18" charset="0"/>
              </a:rPr>
              <a:t>In a directed graph, the </a:t>
            </a:r>
            <a:r>
              <a:rPr lang="en-US" sz="2267" b="1" kern="1200" dirty="0">
                <a:solidFill>
                  <a:srgbClr val="C00000"/>
                </a:solidFill>
                <a:latin typeface="Cambria" panose="02040503050406030204" pitchFamily="18" charset="0"/>
                <a:ea typeface="Cambria" panose="02040503050406030204" pitchFamily="18" charset="0"/>
                <a:cs typeface="+mn-cs"/>
              </a:rPr>
              <a:t>in-degree</a:t>
            </a:r>
            <a:r>
              <a:rPr lang="en-US" sz="2400" kern="1200" dirty="0">
                <a:solidFill>
                  <a:srgbClr val="212121"/>
                </a:solidFill>
                <a:latin typeface="Cambria" panose="02040503050406030204" pitchFamily="18" charset="0"/>
                <a:ea typeface="Cambria" panose="02040503050406030204" pitchFamily="18" charset="0"/>
              </a:rPr>
              <a:t> of a vertex is the </a:t>
            </a:r>
            <a:r>
              <a:rPr lang="en-US" sz="2267" b="1" kern="1200" dirty="0">
                <a:solidFill>
                  <a:srgbClr val="C00000"/>
                </a:solidFill>
                <a:latin typeface="Cambria" panose="02040503050406030204" pitchFamily="18" charset="0"/>
                <a:ea typeface="Cambria" panose="02040503050406030204" pitchFamily="18" charset="0"/>
                <a:cs typeface="+mn-cs"/>
              </a:rPr>
              <a:t>number of edges that point to it</a:t>
            </a:r>
            <a:r>
              <a:rPr lang="en-US" sz="2400" kern="1200" dirty="0">
                <a:solidFill>
                  <a:srgbClr val="212121"/>
                </a:solidFill>
                <a:latin typeface="Cambria" panose="02040503050406030204" pitchFamily="18" charset="0"/>
                <a:ea typeface="Cambria" panose="02040503050406030204" pitchFamily="18" charset="0"/>
              </a:rPr>
              <a:t>, and the </a:t>
            </a:r>
            <a:r>
              <a:rPr lang="en-US" sz="2267" b="1" kern="1200" dirty="0">
                <a:solidFill>
                  <a:srgbClr val="C00000"/>
                </a:solidFill>
                <a:latin typeface="Cambria" panose="02040503050406030204" pitchFamily="18" charset="0"/>
                <a:ea typeface="Cambria" panose="02040503050406030204" pitchFamily="18" charset="0"/>
                <a:cs typeface="+mn-cs"/>
              </a:rPr>
              <a:t>out-degree</a:t>
            </a:r>
            <a:r>
              <a:rPr lang="en-US" sz="2400" kern="1200" dirty="0">
                <a:solidFill>
                  <a:srgbClr val="212121"/>
                </a:solidFill>
                <a:latin typeface="Cambria" panose="02040503050406030204" pitchFamily="18" charset="0"/>
                <a:ea typeface="Cambria" panose="02040503050406030204" pitchFamily="18" charset="0"/>
              </a:rPr>
              <a:t> is the </a:t>
            </a:r>
            <a:r>
              <a:rPr lang="en-US" sz="2267" b="1" kern="1200" dirty="0">
                <a:solidFill>
                  <a:srgbClr val="C00000"/>
                </a:solidFill>
                <a:latin typeface="Cambria" panose="02040503050406030204" pitchFamily="18" charset="0"/>
                <a:ea typeface="Cambria" panose="02040503050406030204" pitchFamily="18" charset="0"/>
                <a:cs typeface="+mn-cs"/>
              </a:rPr>
              <a:t>number of edges that start from it</a:t>
            </a:r>
            <a:r>
              <a:rPr lang="en-US" sz="2400" kern="1200" dirty="0">
                <a:solidFill>
                  <a:srgbClr val="212121"/>
                </a:solidFill>
                <a:latin typeface="Cambria" panose="02040503050406030204" pitchFamily="18" charset="0"/>
                <a:ea typeface="Cambria" panose="02040503050406030204" pitchFamily="18" charset="0"/>
              </a:rPr>
              <a:t>.</a:t>
            </a:r>
          </a:p>
        </p:txBody>
      </p:sp>
      <p:sp>
        <p:nvSpPr>
          <p:cNvPr id="15" name="Oval 14">
            <a:extLst>
              <a:ext uri="{FF2B5EF4-FFF2-40B4-BE49-F238E27FC236}">
                <a16:creationId xmlns:a16="http://schemas.microsoft.com/office/drawing/2014/main" id="{6E27470F-9204-5248-5444-7EBAEDCDA36B}"/>
              </a:ext>
            </a:extLst>
          </p:cNvPr>
          <p:cNvSpPr/>
          <p:nvPr/>
        </p:nvSpPr>
        <p:spPr>
          <a:xfrm>
            <a:off x="7592651" y="2424300"/>
            <a:ext cx="508000" cy="508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16" name="Oval 15">
            <a:extLst>
              <a:ext uri="{FF2B5EF4-FFF2-40B4-BE49-F238E27FC236}">
                <a16:creationId xmlns:a16="http://schemas.microsoft.com/office/drawing/2014/main" id="{15B02D6A-5573-9620-B2B2-1CE6FBBB249C}"/>
              </a:ext>
            </a:extLst>
          </p:cNvPr>
          <p:cNvSpPr/>
          <p:nvPr/>
        </p:nvSpPr>
        <p:spPr>
          <a:xfrm>
            <a:off x="7592651" y="4151500"/>
            <a:ext cx="508000" cy="508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17" name="Oval 16">
            <a:extLst>
              <a:ext uri="{FF2B5EF4-FFF2-40B4-BE49-F238E27FC236}">
                <a16:creationId xmlns:a16="http://schemas.microsoft.com/office/drawing/2014/main" id="{E26FC87D-CA61-7CB1-FC51-5AD56B7B3B5B}"/>
              </a:ext>
            </a:extLst>
          </p:cNvPr>
          <p:cNvSpPr/>
          <p:nvPr/>
        </p:nvSpPr>
        <p:spPr>
          <a:xfrm>
            <a:off x="10742251" y="2424300"/>
            <a:ext cx="508000" cy="508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18" name="Oval 17">
            <a:extLst>
              <a:ext uri="{FF2B5EF4-FFF2-40B4-BE49-F238E27FC236}">
                <a16:creationId xmlns:a16="http://schemas.microsoft.com/office/drawing/2014/main" id="{D15C2A1B-D65A-8578-F03F-269F4FA7A7E6}"/>
              </a:ext>
            </a:extLst>
          </p:cNvPr>
          <p:cNvSpPr/>
          <p:nvPr/>
        </p:nvSpPr>
        <p:spPr>
          <a:xfrm>
            <a:off x="10742251" y="4151500"/>
            <a:ext cx="508000" cy="508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cxnSp>
        <p:nvCxnSpPr>
          <p:cNvPr id="19" name="Straight Arrow Connector 18">
            <a:extLst>
              <a:ext uri="{FF2B5EF4-FFF2-40B4-BE49-F238E27FC236}">
                <a16:creationId xmlns:a16="http://schemas.microsoft.com/office/drawing/2014/main" id="{A73AF922-5F4F-05EE-B71C-3AF7E883440F}"/>
              </a:ext>
            </a:extLst>
          </p:cNvPr>
          <p:cNvCxnSpPr>
            <a:stCxn id="15" idx="6"/>
            <a:endCxn id="17" idx="2"/>
          </p:cNvCxnSpPr>
          <p:nvPr/>
        </p:nvCxnSpPr>
        <p:spPr>
          <a:xfrm>
            <a:off x="8100651" y="2678300"/>
            <a:ext cx="2641600" cy="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20" name="Straight Arrow Connector 19">
            <a:extLst>
              <a:ext uri="{FF2B5EF4-FFF2-40B4-BE49-F238E27FC236}">
                <a16:creationId xmlns:a16="http://schemas.microsoft.com/office/drawing/2014/main" id="{F4BD054C-0D94-F6AA-329A-1660CEA7D2A7}"/>
              </a:ext>
            </a:extLst>
          </p:cNvPr>
          <p:cNvCxnSpPr>
            <a:stCxn id="18" idx="0"/>
            <a:endCxn id="17" idx="4"/>
          </p:cNvCxnSpPr>
          <p:nvPr/>
        </p:nvCxnSpPr>
        <p:spPr>
          <a:xfrm flipV="1">
            <a:off x="10996251" y="2932300"/>
            <a:ext cx="0" cy="121920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21" name="Straight Arrow Connector 20">
            <a:extLst>
              <a:ext uri="{FF2B5EF4-FFF2-40B4-BE49-F238E27FC236}">
                <a16:creationId xmlns:a16="http://schemas.microsoft.com/office/drawing/2014/main" id="{D37AC6F9-90C4-3A34-71D5-65E0462C471B}"/>
              </a:ext>
            </a:extLst>
          </p:cNvPr>
          <p:cNvCxnSpPr>
            <a:stCxn id="18" idx="2"/>
            <a:endCxn id="16" idx="6"/>
          </p:cNvCxnSpPr>
          <p:nvPr/>
        </p:nvCxnSpPr>
        <p:spPr>
          <a:xfrm flipH="1">
            <a:off x="8100651" y="4405500"/>
            <a:ext cx="2641600" cy="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22" name="Straight Arrow Connector 21">
            <a:extLst>
              <a:ext uri="{FF2B5EF4-FFF2-40B4-BE49-F238E27FC236}">
                <a16:creationId xmlns:a16="http://schemas.microsoft.com/office/drawing/2014/main" id="{A2E50A9B-44DB-D6C8-20F7-23460C765B39}"/>
              </a:ext>
            </a:extLst>
          </p:cNvPr>
          <p:cNvCxnSpPr>
            <a:stCxn id="17" idx="3"/>
            <a:endCxn id="16" idx="7"/>
          </p:cNvCxnSpPr>
          <p:nvPr/>
        </p:nvCxnSpPr>
        <p:spPr>
          <a:xfrm flipH="1">
            <a:off x="8026256" y="2857906"/>
            <a:ext cx="2790389" cy="1367989"/>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23" name="Curved Connector 12">
            <a:extLst>
              <a:ext uri="{FF2B5EF4-FFF2-40B4-BE49-F238E27FC236}">
                <a16:creationId xmlns:a16="http://schemas.microsoft.com/office/drawing/2014/main" id="{2DD6B16E-2E95-C2F2-9D57-3EBCA71CF2EB}"/>
              </a:ext>
            </a:extLst>
          </p:cNvPr>
          <p:cNvCxnSpPr>
            <a:stCxn id="15" idx="2"/>
            <a:endCxn id="16" idx="2"/>
          </p:cNvCxnSpPr>
          <p:nvPr/>
        </p:nvCxnSpPr>
        <p:spPr>
          <a:xfrm rot="10800000" flipV="1">
            <a:off x="7592651" y="2678300"/>
            <a:ext cx="16933" cy="1727200"/>
          </a:xfrm>
          <a:prstGeom prst="curvedConnector3">
            <a:avLst>
              <a:gd name="adj1" fmla="val 2475000"/>
            </a:avLst>
          </a:prstGeom>
          <a:noFill/>
          <a:ln w="28575" cap="flat" cmpd="sng" algn="ctr">
            <a:solidFill>
              <a:srgbClr val="B84742"/>
            </a:solidFill>
            <a:prstDash val="solid"/>
            <a:miter lim="800000"/>
            <a:headEnd type="none" w="med" len="med"/>
            <a:tailEnd type="arrow" w="med" len="med"/>
          </a:ln>
          <a:effectLst/>
        </p:spPr>
      </p:cxnSp>
      <p:cxnSp>
        <p:nvCxnSpPr>
          <p:cNvPr id="24" name="Straight Arrow Connector 23">
            <a:extLst>
              <a:ext uri="{FF2B5EF4-FFF2-40B4-BE49-F238E27FC236}">
                <a16:creationId xmlns:a16="http://schemas.microsoft.com/office/drawing/2014/main" id="{B5FF665A-EE66-CC59-BD21-B01F1F5DD9D6}"/>
              </a:ext>
            </a:extLst>
          </p:cNvPr>
          <p:cNvCxnSpPr>
            <a:stCxn id="16" idx="0"/>
            <a:endCxn id="15" idx="4"/>
          </p:cNvCxnSpPr>
          <p:nvPr/>
        </p:nvCxnSpPr>
        <p:spPr>
          <a:xfrm flipV="1">
            <a:off x="7846651" y="2932300"/>
            <a:ext cx="0" cy="1219200"/>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25" name="TextBox 24">
            <a:extLst>
              <a:ext uri="{FF2B5EF4-FFF2-40B4-BE49-F238E27FC236}">
                <a16:creationId xmlns:a16="http://schemas.microsoft.com/office/drawing/2014/main" id="{87775B5D-3CCF-76C7-1E4D-6C74DC8D53FE}"/>
              </a:ext>
            </a:extLst>
          </p:cNvPr>
          <p:cNvSpPr txBox="1"/>
          <p:nvPr/>
        </p:nvSpPr>
        <p:spPr>
          <a:xfrm>
            <a:off x="7584185" y="1865502"/>
            <a:ext cx="559769" cy="584775"/>
          </a:xfrm>
          <a:prstGeom prst="rect">
            <a:avLst/>
          </a:prstGeom>
          <a:noFill/>
        </p:spPr>
        <p:txBody>
          <a:bodyPr wrap="none" rtlCol="0">
            <a:spAutoFit/>
          </a:bodyPr>
          <a:lstStyle/>
          <a:p>
            <a:pPr>
              <a:buClrTx/>
              <a:buFontTx/>
              <a:buNone/>
            </a:pPr>
            <a:r>
              <a:rPr lang="en-US" sz="3200" b="1" kern="1200" dirty="0">
                <a:solidFill>
                  <a:srgbClr val="212121"/>
                </a:solidFill>
                <a:latin typeface="Roboto Condensed"/>
                <a:ea typeface="+mn-ea"/>
                <a:cs typeface="+mn-cs"/>
              </a:rPr>
              <a:t>V</a:t>
            </a:r>
            <a:r>
              <a:rPr lang="en-US" sz="3200" b="1" kern="1200" baseline="-25000" dirty="0">
                <a:solidFill>
                  <a:srgbClr val="212121"/>
                </a:solidFill>
                <a:latin typeface="Roboto Condensed"/>
                <a:ea typeface="+mn-ea"/>
                <a:cs typeface="+mn-cs"/>
              </a:rPr>
              <a:t>1</a:t>
            </a:r>
          </a:p>
        </p:txBody>
      </p:sp>
      <p:sp>
        <p:nvSpPr>
          <p:cNvPr id="26" name="TextBox 25">
            <a:extLst>
              <a:ext uri="{FF2B5EF4-FFF2-40B4-BE49-F238E27FC236}">
                <a16:creationId xmlns:a16="http://schemas.microsoft.com/office/drawing/2014/main" id="{C2FB6274-5C62-AB0E-C04A-7B24FCA3EFDA}"/>
              </a:ext>
            </a:extLst>
          </p:cNvPr>
          <p:cNvSpPr txBox="1"/>
          <p:nvPr/>
        </p:nvSpPr>
        <p:spPr>
          <a:xfrm>
            <a:off x="7592651" y="4557902"/>
            <a:ext cx="559769" cy="584775"/>
          </a:xfrm>
          <a:prstGeom prst="rect">
            <a:avLst/>
          </a:prstGeom>
          <a:noFill/>
        </p:spPr>
        <p:txBody>
          <a:bodyPr wrap="none" rtlCol="0">
            <a:spAutoFit/>
          </a:bodyPr>
          <a:lstStyle/>
          <a:p>
            <a:pPr>
              <a:buClrTx/>
              <a:buFontTx/>
              <a:buNone/>
            </a:pPr>
            <a:r>
              <a:rPr lang="en-US" sz="3200" b="1" kern="1200" dirty="0">
                <a:solidFill>
                  <a:srgbClr val="212121"/>
                </a:solidFill>
                <a:latin typeface="Roboto Condensed"/>
                <a:ea typeface="+mn-ea"/>
                <a:cs typeface="+mn-cs"/>
              </a:rPr>
              <a:t>V</a:t>
            </a:r>
            <a:r>
              <a:rPr lang="en-US" sz="3200" b="1" kern="1200" baseline="-25000" dirty="0">
                <a:solidFill>
                  <a:srgbClr val="212121"/>
                </a:solidFill>
                <a:latin typeface="Roboto Condensed"/>
                <a:ea typeface="+mn-ea"/>
                <a:cs typeface="+mn-cs"/>
              </a:rPr>
              <a:t>2</a:t>
            </a:r>
          </a:p>
        </p:txBody>
      </p:sp>
      <p:sp>
        <p:nvSpPr>
          <p:cNvPr id="27" name="TextBox 26">
            <a:extLst>
              <a:ext uri="{FF2B5EF4-FFF2-40B4-BE49-F238E27FC236}">
                <a16:creationId xmlns:a16="http://schemas.microsoft.com/office/drawing/2014/main" id="{D72D8B96-EFC0-AF01-D496-1CE64C4E30E4}"/>
              </a:ext>
            </a:extLst>
          </p:cNvPr>
          <p:cNvSpPr txBox="1"/>
          <p:nvPr/>
        </p:nvSpPr>
        <p:spPr>
          <a:xfrm>
            <a:off x="10780351" y="4590049"/>
            <a:ext cx="559769" cy="584775"/>
          </a:xfrm>
          <a:prstGeom prst="rect">
            <a:avLst/>
          </a:prstGeom>
          <a:noFill/>
        </p:spPr>
        <p:txBody>
          <a:bodyPr wrap="none" rtlCol="0">
            <a:spAutoFit/>
          </a:bodyPr>
          <a:lstStyle/>
          <a:p>
            <a:pPr>
              <a:buClrTx/>
              <a:buFontTx/>
              <a:buNone/>
            </a:pPr>
            <a:r>
              <a:rPr lang="en-US" sz="3200" b="1" kern="1200" dirty="0">
                <a:solidFill>
                  <a:srgbClr val="212121"/>
                </a:solidFill>
                <a:latin typeface="Roboto Condensed"/>
                <a:ea typeface="+mn-ea"/>
                <a:cs typeface="+mn-cs"/>
              </a:rPr>
              <a:t>V</a:t>
            </a:r>
            <a:r>
              <a:rPr lang="en-US" sz="3200" b="1" kern="1200" baseline="-25000" dirty="0">
                <a:solidFill>
                  <a:srgbClr val="212121"/>
                </a:solidFill>
                <a:latin typeface="Roboto Condensed"/>
                <a:ea typeface="+mn-ea"/>
                <a:cs typeface="+mn-cs"/>
              </a:rPr>
              <a:t>3</a:t>
            </a:r>
          </a:p>
        </p:txBody>
      </p:sp>
      <p:sp>
        <p:nvSpPr>
          <p:cNvPr id="28" name="TextBox 27">
            <a:extLst>
              <a:ext uri="{FF2B5EF4-FFF2-40B4-BE49-F238E27FC236}">
                <a16:creationId xmlns:a16="http://schemas.microsoft.com/office/drawing/2014/main" id="{2162F1E2-A0A2-0AEF-9E91-A3E329B1088E}"/>
              </a:ext>
            </a:extLst>
          </p:cNvPr>
          <p:cNvSpPr txBox="1"/>
          <p:nvPr/>
        </p:nvSpPr>
        <p:spPr>
          <a:xfrm>
            <a:off x="10748446" y="1865502"/>
            <a:ext cx="559769" cy="584775"/>
          </a:xfrm>
          <a:prstGeom prst="rect">
            <a:avLst/>
          </a:prstGeom>
          <a:noFill/>
        </p:spPr>
        <p:txBody>
          <a:bodyPr wrap="none" rtlCol="0">
            <a:spAutoFit/>
          </a:bodyPr>
          <a:lstStyle/>
          <a:p>
            <a:pPr>
              <a:buClrTx/>
              <a:buFontTx/>
              <a:buNone/>
            </a:pPr>
            <a:r>
              <a:rPr lang="en-US" sz="3200" b="1" kern="1200" dirty="0">
                <a:solidFill>
                  <a:srgbClr val="212121"/>
                </a:solidFill>
                <a:latin typeface="Roboto Condensed"/>
                <a:ea typeface="+mn-ea"/>
                <a:cs typeface="+mn-cs"/>
              </a:rPr>
              <a:t>V</a:t>
            </a:r>
            <a:r>
              <a:rPr lang="en-US" sz="3200" b="1" kern="1200" baseline="-25000" dirty="0">
                <a:solidFill>
                  <a:srgbClr val="212121"/>
                </a:solidFill>
                <a:latin typeface="Roboto Condensed"/>
                <a:ea typeface="+mn-ea"/>
                <a:cs typeface="+mn-cs"/>
              </a:rPr>
              <a:t>4</a:t>
            </a:r>
          </a:p>
        </p:txBody>
      </p:sp>
      <p:sp>
        <p:nvSpPr>
          <p:cNvPr id="31" name="TextBox 30">
            <a:extLst>
              <a:ext uri="{FF2B5EF4-FFF2-40B4-BE49-F238E27FC236}">
                <a16:creationId xmlns:a16="http://schemas.microsoft.com/office/drawing/2014/main" id="{2A0B9645-22A3-F2A0-5361-8D5F99046618}"/>
              </a:ext>
            </a:extLst>
          </p:cNvPr>
          <p:cNvSpPr txBox="1"/>
          <p:nvPr/>
        </p:nvSpPr>
        <p:spPr>
          <a:xfrm>
            <a:off x="9141215" y="2213064"/>
            <a:ext cx="367408" cy="461665"/>
          </a:xfrm>
          <a:prstGeom prst="rect">
            <a:avLst/>
          </a:prstGeom>
          <a:noFill/>
        </p:spPr>
        <p:txBody>
          <a:bodyPr wrap="none" rtlCol="0">
            <a:spAutoFit/>
          </a:bodyPr>
          <a:lstStyle/>
          <a:p>
            <a:r>
              <a:rPr lang="en-IN" sz="2400" b="1" dirty="0">
                <a:solidFill>
                  <a:srgbClr val="00B0F0"/>
                </a:solidFill>
                <a:latin typeface="Cambria" panose="02040503050406030204" pitchFamily="18" charset="0"/>
                <a:ea typeface="Cambria" panose="02040503050406030204" pitchFamily="18" charset="0"/>
                <a:cs typeface="Calibri" panose="020F0502020204030204" pitchFamily="34" charset="0"/>
              </a:rPr>
              <a:t>2</a:t>
            </a:r>
          </a:p>
        </p:txBody>
      </p:sp>
      <p:sp>
        <p:nvSpPr>
          <p:cNvPr id="34" name="TextBox 33">
            <a:extLst>
              <a:ext uri="{FF2B5EF4-FFF2-40B4-BE49-F238E27FC236}">
                <a16:creationId xmlns:a16="http://schemas.microsoft.com/office/drawing/2014/main" id="{249116A1-44D6-4587-8907-1C775EA5E556}"/>
              </a:ext>
            </a:extLst>
          </p:cNvPr>
          <p:cNvSpPr txBox="1"/>
          <p:nvPr/>
        </p:nvSpPr>
        <p:spPr>
          <a:xfrm>
            <a:off x="9166150" y="4405382"/>
            <a:ext cx="367408" cy="461665"/>
          </a:xfrm>
          <a:prstGeom prst="rect">
            <a:avLst/>
          </a:prstGeom>
          <a:noFill/>
        </p:spPr>
        <p:txBody>
          <a:bodyPr wrap="none" rtlCol="0">
            <a:spAutoFit/>
          </a:bodyPr>
          <a:lstStyle/>
          <a:p>
            <a:r>
              <a:rPr lang="en-IN" sz="2400" b="1" dirty="0">
                <a:solidFill>
                  <a:srgbClr val="00B0F0"/>
                </a:solidFill>
                <a:latin typeface="Cambria" panose="02040503050406030204" pitchFamily="18" charset="0"/>
                <a:ea typeface="Cambria" panose="02040503050406030204" pitchFamily="18" charset="0"/>
                <a:cs typeface="Calibri" panose="020F0502020204030204" pitchFamily="34" charset="0"/>
              </a:rPr>
              <a:t>1</a:t>
            </a:r>
          </a:p>
        </p:txBody>
      </p:sp>
      <p:sp>
        <p:nvSpPr>
          <p:cNvPr id="2" name="TextBox 1">
            <a:extLst>
              <a:ext uri="{FF2B5EF4-FFF2-40B4-BE49-F238E27FC236}">
                <a16:creationId xmlns:a16="http://schemas.microsoft.com/office/drawing/2014/main" id="{2CD78FF9-D203-9BAB-6280-4006A3EB69FC}"/>
              </a:ext>
            </a:extLst>
          </p:cNvPr>
          <p:cNvSpPr txBox="1"/>
          <p:nvPr/>
        </p:nvSpPr>
        <p:spPr>
          <a:xfrm>
            <a:off x="10949355" y="3268733"/>
            <a:ext cx="367408" cy="461665"/>
          </a:xfrm>
          <a:prstGeom prst="rect">
            <a:avLst/>
          </a:prstGeom>
          <a:noFill/>
        </p:spPr>
        <p:txBody>
          <a:bodyPr wrap="none" rtlCol="0">
            <a:spAutoFit/>
          </a:bodyPr>
          <a:lstStyle/>
          <a:p>
            <a:r>
              <a:rPr lang="en-IN" sz="2400" b="1" dirty="0">
                <a:solidFill>
                  <a:srgbClr val="00B0F0"/>
                </a:solidFill>
                <a:latin typeface="Cambria" panose="02040503050406030204" pitchFamily="18" charset="0"/>
                <a:ea typeface="Cambria" panose="02040503050406030204" pitchFamily="18" charset="0"/>
                <a:cs typeface="Calibri" panose="020F0502020204030204" pitchFamily="34" charset="0"/>
              </a:rPr>
              <a:t>4</a:t>
            </a:r>
          </a:p>
        </p:txBody>
      </p:sp>
      <p:sp>
        <p:nvSpPr>
          <p:cNvPr id="3" name="TextBox 2">
            <a:extLst>
              <a:ext uri="{FF2B5EF4-FFF2-40B4-BE49-F238E27FC236}">
                <a16:creationId xmlns:a16="http://schemas.microsoft.com/office/drawing/2014/main" id="{0BCE9D8B-E989-7677-F01B-237D2F717855}"/>
              </a:ext>
            </a:extLst>
          </p:cNvPr>
          <p:cNvSpPr txBox="1"/>
          <p:nvPr/>
        </p:nvSpPr>
        <p:spPr>
          <a:xfrm>
            <a:off x="9166150" y="3055153"/>
            <a:ext cx="367408" cy="461665"/>
          </a:xfrm>
          <a:prstGeom prst="rect">
            <a:avLst/>
          </a:prstGeom>
          <a:noFill/>
        </p:spPr>
        <p:txBody>
          <a:bodyPr wrap="none" rtlCol="0">
            <a:spAutoFit/>
          </a:bodyPr>
          <a:lstStyle/>
          <a:p>
            <a:r>
              <a:rPr lang="en-IN" sz="2400" b="1" dirty="0">
                <a:solidFill>
                  <a:srgbClr val="00B0F0"/>
                </a:solidFill>
                <a:latin typeface="Cambria" panose="02040503050406030204" pitchFamily="18" charset="0"/>
                <a:ea typeface="Cambria" panose="02040503050406030204" pitchFamily="18" charset="0"/>
                <a:cs typeface="Calibri" panose="020F0502020204030204" pitchFamily="34" charset="0"/>
              </a:rPr>
              <a:t>2</a:t>
            </a:r>
          </a:p>
        </p:txBody>
      </p:sp>
      <p:sp>
        <p:nvSpPr>
          <p:cNvPr id="4" name="TextBox 3">
            <a:extLst>
              <a:ext uri="{FF2B5EF4-FFF2-40B4-BE49-F238E27FC236}">
                <a16:creationId xmlns:a16="http://schemas.microsoft.com/office/drawing/2014/main" id="{4CE80736-F9BF-A021-0032-E0BD6DBFBA76}"/>
              </a:ext>
            </a:extLst>
          </p:cNvPr>
          <p:cNvSpPr txBox="1"/>
          <p:nvPr/>
        </p:nvSpPr>
        <p:spPr>
          <a:xfrm>
            <a:off x="6731150" y="3301374"/>
            <a:ext cx="367408" cy="461665"/>
          </a:xfrm>
          <a:prstGeom prst="rect">
            <a:avLst/>
          </a:prstGeom>
          <a:noFill/>
        </p:spPr>
        <p:txBody>
          <a:bodyPr wrap="none" rtlCol="0">
            <a:spAutoFit/>
          </a:bodyPr>
          <a:lstStyle/>
          <a:p>
            <a:r>
              <a:rPr lang="en-IN" sz="2400" b="1" dirty="0">
                <a:solidFill>
                  <a:srgbClr val="00B0F0"/>
                </a:solidFill>
                <a:latin typeface="Cambria" panose="02040503050406030204" pitchFamily="18" charset="0"/>
                <a:ea typeface="Cambria" panose="02040503050406030204" pitchFamily="18" charset="0"/>
                <a:cs typeface="Calibri" panose="020F0502020204030204" pitchFamily="34" charset="0"/>
              </a:rPr>
              <a:t>3</a:t>
            </a:r>
          </a:p>
        </p:txBody>
      </p:sp>
      <p:sp>
        <p:nvSpPr>
          <p:cNvPr id="5" name="TextBox 4">
            <a:extLst>
              <a:ext uri="{FF2B5EF4-FFF2-40B4-BE49-F238E27FC236}">
                <a16:creationId xmlns:a16="http://schemas.microsoft.com/office/drawing/2014/main" id="{D0438A8E-ED31-69EA-F150-883E8721F498}"/>
              </a:ext>
            </a:extLst>
          </p:cNvPr>
          <p:cNvSpPr txBox="1"/>
          <p:nvPr/>
        </p:nvSpPr>
        <p:spPr>
          <a:xfrm>
            <a:off x="7829242" y="3309152"/>
            <a:ext cx="367408" cy="461665"/>
          </a:xfrm>
          <a:prstGeom prst="rect">
            <a:avLst/>
          </a:prstGeom>
          <a:noFill/>
        </p:spPr>
        <p:txBody>
          <a:bodyPr wrap="none" rtlCol="0">
            <a:spAutoFit/>
          </a:bodyPr>
          <a:lstStyle/>
          <a:p>
            <a:r>
              <a:rPr lang="en-IN" sz="2400" b="1" dirty="0">
                <a:solidFill>
                  <a:srgbClr val="00B0F0"/>
                </a:solidFill>
                <a:latin typeface="Cambria" panose="02040503050406030204" pitchFamily="18" charset="0"/>
                <a:ea typeface="Cambria" panose="02040503050406030204" pitchFamily="18" charset="0"/>
                <a:cs typeface="Calibri" panose="020F0502020204030204" pitchFamily="34" charset="0"/>
              </a:rPr>
              <a:t>4</a:t>
            </a:r>
          </a:p>
        </p:txBody>
      </p:sp>
      <p:sp>
        <p:nvSpPr>
          <p:cNvPr id="6" name="TextBox 5">
            <a:extLst>
              <a:ext uri="{FF2B5EF4-FFF2-40B4-BE49-F238E27FC236}">
                <a16:creationId xmlns:a16="http://schemas.microsoft.com/office/drawing/2014/main" id="{143B9068-60A3-4407-0C89-159C61C89CB8}"/>
              </a:ext>
            </a:extLst>
          </p:cNvPr>
          <p:cNvSpPr txBox="1"/>
          <p:nvPr/>
        </p:nvSpPr>
        <p:spPr>
          <a:xfrm>
            <a:off x="7857927" y="1175192"/>
            <a:ext cx="3911648" cy="420564"/>
          </a:xfrm>
          <a:prstGeom prst="rect">
            <a:avLst/>
          </a:prstGeom>
          <a:noFill/>
        </p:spPr>
        <p:txBody>
          <a:bodyPr wrap="none" rtlCol="0">
            <a:spAutoFit/>
          </a:bodyPr>
          <a:lstStyle/>
          <a:p>
            <a:r>
              <a:rPr lang="en-IN" sz="2133" b="1" dirty="0">
                <a:solidFill>
                  <a:srgbClr val="00B050"/>
                </a:solidFill>
                <a:latin typeface="Cambria" panose="02040503050406030204" pitchFamily="18" charset="0"/>
                <a:ea typeface="Cambria" panose="02040503050406030204" pitchFamily="18" charset="0"/>
                <a:cs typeface="Calibri" panose="020F0502020204030204" pitchFamily="34" charset="0"/>
              </a:rPr>
              <a:t>Out-degree of Vertex V2 is “1”</a:t>
            </a:r>
          </a:p>
        </p:txBody>
      </p:sp>
      <p:cxnSp>
        <p:nvCxnSpPr>
          <p:cNvPr id="7" name="Straight Arrow Connector 6">
            <a:extLst>
              <a:ext uri="{FF2B5EF4-FFF2-40B4-BE49-F238E27FC236}">
                <a16:creationId xmlns:a16="http://schemas.microsoft.com/office/drawing/2014/main" id="{80C1C526-282D-FCC2-187C-9D12A8C547EA}"/>
              </a:ext>
            </a:extLst>
          </p:cNvPr>
          <p:cNvCxnSpPr>
            <a:cxnSpLocks/>
            <a:stCxn id="6" idx="2"/>
          </p:cNvCxnSpPr>
          <p:nvPr/>
        </p:nvCxnSpPr>
        <p:spPr>
          <a:xfrm flipH="1">
            <a:off x="7857927" y="1595756"/>
            <a:ext cx="1955824" cy="170561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E129AE1-B20C-BD8F-9E1D-8E51B97A2768}"/>
              </a:ext>
            </a:extLst>
          </p:cNvPr>
          <p:cNvSpPr txBox="1"/>
          <p:nvPr/>
        </p:nvSpPr>
        <p:spPr>
          <a:xfrm>
            <a:off x="7159045" y="5712721"/>
            <a:ext cx="3692036" cy="420564"/>
          </a:xfrm>
          <a:prstGeom prst="rect">
            <a:avLst/>
          </a:prstGeom>
          <a:noFill/>
        </p:spPr>
        <p:txBody>
          <a:bodyPr wrap="none" rtlCol="0">
            <a:spAutoFit/>
          </a:bodyPr>
          <a:lstStyle/>
          <a:p>
            <a:r>
              <a:rPr lang="en-IN" sz="2133" b="1" dirty="0">
                <a:solidFill>
                  <a:srgbClr val="00B050"/>
                </a:solidFill>
                <a:latin typeface="Cambria" panose="02040503050406030204" pitchFamily="18" charset="0"/>
                <a:ea typeface="Cambria" panose="02040503050406030204" pitchFamily="18" charset="0"/>
                <a:cs typeface="Calibri" panose="020F0502020204030204" pitchFamily="34" charset="0"/>
              </a:rPr>
              <a:t>In-degree of vertex V2 is “2”</a:t>
            </a:r>
          </a:p>
        </p:txBody>
      </p:sp>
      <p:cxnSp>
        <p:nvCxnSpPr>
          <p:cNvPr id="9" name="Straight Arrow Connector 8">
            <a:extLst>
              <a:ext uri="{FF2B5EF4-FFF2-40B4-BE49-F238E27FC236}">
                <a16:creationId xmlns:a16="http://schemas.microsoft.com/office/drawing/2014/main" id="{0B6E4B65-BCE2-D0E4-E1F7-AB68E20AB005}"/>
              </a:ext>
            </a:extLst>
          </p:cNvPr>
          <p:cNvCxnSpPr>
            <a:cxnSpLocks/>
            <a:stCxn id="8" idx="0"/>
          </p:cNvCxnSpPr>
          <p:nvPr/>
        </p:nvCxnSpPr>
        <p:spPr>
          <a:xfrm flipH="1" flipV="1">
            <a:off x="8480390" y="4039892"/>
            <a:ext cx="524673" cy="167282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AC1739C-8128-340D-59DB-E2DEEB624347}"/>
              </a:ext>
            </a:extLst>
          </p:cNvPr>
          <p:cNvCxnSpPr>
            <a:cxnSpLocks/>
          </p:cNvCxnSpPr>
          <p:nvPr/>
        </p:nvCxnSpPr>
        <p:spPr>
          <a:xfrm flipV="1">
            <a:off x="9046049" y="4405382"/>
            <a:ext cx="26825" cy="130097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939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Graphs and their understanding</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29966" y="632375"/>
            <a:ext cx="5931055" cy="4606349"/>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rPr>
              <a:t>Components of Graph</a:t>
            </a:r>
          </a:p>
          <a:p>
            <a:pPr marL="380990" indent="-380990" algn="just">
              <a:spcBef>
                <a:spcPts val="1333"/>
              </a:spcBef>
              <a:buClr>
                <a:srgbClr val="B84742"/>
              </a:buClr>
              <a:buFont typeface="Courier New" panose="02070309020205020404" pitchFamily="49" charset="0"/>
              <a:buChar char="o"/>
            </a:pPr>
            <a:r>
              <a:rPr lang="en-US" sz="2400" b="1" kern="1200" dirty="0">
                <a:solidFill>
                  <a:srgbClr val="212121"/>
                </a:solidFill>
                <a:latin typeface="Cambria" panose="02040503050406030204" pitchFamily="18" charset="0"/>
                <a:ea typeface="Cambria" panose="02040503050406030204" pitchFamily="18" charset="0"/>
              </a:rPr>
              <a:t>Path: </a:t>
            </a:r>
            <a:r>
              <a:rPr lang="en-US" sz="2400" kern="1200" dirty="0">
                <a:solidFill>
                  <a:srgbClr val="212121"/>
                </a:solidFill>
                <a:latin typeface="Cambria" panose="02040503050406030204" pitchFamily="18" charset="0"/>
                <a:ea typeface="Cambria" panose="02040503050406030204" pitchFamily="18" charset="0"/>
              </a:rPr>
              <a:t>A path is a </a:t>
            </a:r>
            <a:r>
              <a:rPr lang="en-US" sz="2267" b="1" kern="1200" dirty="0">
                <a:solidFill>
                  <a:srgbClr val="C00000"/>
                </a:solidFill>
                <a:latin typeface="Cambria" panose="02040503050406030204" pitchFamily="18" charset="0"/>
                <a:ea typeface="Cambria" panose="02040503050406030204" pitchFamily="18" charset="0"/>
                <a:cs typeface="+mn-cs"/>
              </a:rPr>
              <a:t>sequence of vertices </a:t>
            </a:r>
            <a:r>
              <a:rPr lang="en-US" sz="2400" kern="1200" dirty="0">
                <a:solidFill>
                  <a:srgbClr val="212121"/>
                </a:solidFill>
                <a:latin typeface="Cambria" panose="02040503050406030204" pitchFamily="18" charset="0"/>
                <a:ea typeface="Cambria" panose="02040503050406030204" pitchFamily="18" charset="0"/>
              </a:rPr>
              <a:t>that are </a:t>
            </a:r>
            <a:r>
              <a:rPr lang="en-US" sz="2267" b="1" kern="1200" dirty="0">
                <a:solidFill>
                  <a:srgbClr val="C00000"/>
                </a:solidFill>
                <a:latin typeface="Cambria" panose="02040503050406030204" pitchFamily="18" charset="0"/>
                <a:ea typeface="Cambria" panose="02040503050406030204" pitchFamily="18" charset="0"/>
                <a:cs typeface="+mn-cs"/>
              </a:rPr>
              <a:t>connected by edges</a:t>
            </a:r>
            <a:r>
              <a:rPr lang="en-US" sz="2400" kern="1200" dirty="0">
                <a:solidFill>
                  <a:srgbClr val="212121"/>
                </a:solidFill>
                <a:latin typeface="Cambria" panose="02040503050406030204" pitchFamily="18" charset="0"/>
                <a:ea typeface="Cambria" panose="02040503050406030204" pitchFamily="18" charset="0"/>
              </a:rPr>
              <a:t>. A simple path does not contain any repeated vertices or edges.</a:t>
            </a:r>
          </a:p>
          <a:p>
            <a:pPr marL="380990" indent="-380990" algn="just">
              <a:spcBef>
                <a:spcPts val="1333"/>
              </a:spcBef>
              <a:buClr>
                <a:srgbClr val="B84742"/>
              </a:buClr>
              <a:buFont typeface="Courier New" panose="02070309020205020404" pitchFamily="49" charset="0"/>
              <a:buChar char="o"/>
            </a:pPr>
            <a:r>
              <a:rPr lang="en-US" sz="2400" b="1" kern="1200" dirty="0">
                <a:solidFill>
                  <a:srgbClr val="212121"/>
                </a:solidFill>
                <a:latin typeface="Cambria" panose="02040503050406030204" pitchFamily="18" charset="0"/>
                <a:ea typeface="Cambria" panose="02040503050406030204" pitchFamily="18" charset="0"/>
              </a:rPr>
              <a:t>Cycle: </a:t>
            </a:r>
            <a:r>
              <a:rPr lang="en-US" sz="2400" kern="1200" dirty="0">
                <a:solidFill>
                  <a:srgbClr val="212121"/>
                </a:solidFill>
                <a:latin typeface="Cambria" panose="02040503050406030204" pitchFamily="18" charset="0"/>
                <a:ea typeface="Cambria" panose="02040503050406030204" pitchFamily="18" charset="0"/>
              </a:rPr>
              <a:t>A cycle is a path that </a:t>
            </a:r>
            <a:r>
              <a:rPr lang="en-US" sz="2267" b="1" kern="1200" dirty="0">
                <a:solidFill>
                  <a:srgbClr val="C00000"/>
                </a:solidFill>
                <a:latin typeface="Cambria" panose="02040503050406030204" pitchFamily="18" charset="0"/>
                <a:ea typeface="Cambria" panose="02040503050406030204" pitchFamily="18" charset="0"/>
                <a:cs typeface="+mn-cs"/>
              </a:rPr>
              <a:t>starts and ends at the same vertex</a:t>
            </a:r>
            <a:r>
              <a:rPr lang="en-US" sz="2400" kern="1200" dirty="0">
                <a:solidFill>
                  <a:srgbClr val="212121"/>
                </a:solidFill>
                <a:latin typeface="Cambria" panose="02040503050406030204" pitchFamily="18" charset="0"/>
                <a:ea typeface="Cambria" panose="02040503050406030204" pitchFamily="18" charset="0"/>
              </a:rPr>
              <a:t>. A simple cycle does not contain any repeated vertices or edges.</a:t>
            </a:r>
            <a:endParaRPr lang="en-IN" sz="2400" kern="1200" dirty="0">
              <a:solidFill>
                <a:srgbClr val="212121"/>
              </a:solidFill>
              <a:latin typeface="Cambria" panose="02040503050406030204" pitchFamily="18" charset="0"/>
              <a:ea typeface="Cambria" panose="02040503050406030204" pitchFamily="18" charset="0"/>
            </a:endParaRPr>
          </a:p>
          <a:p>
            <a:pPr algn="just">
              <a:spcBef>
                <a:spcPts val="1333"/>
              </a:spcBef>
              <a:buClr>
                <a:srgbClr val="B84742"/>
              </a:buClr>
            </a:pPr>
            <a:endParaRPr lang="en-IN" sz="2400" kern="1200" dirty="0">
              <a:solidFill>
                <a:srgbClr val="212121"/>
              </a:solidFill>
              <a:latin typeface="Cambria" panose="02040503050406030204" pitchFamily="18" charset="0"/>
              <a:ea typeface="Cambria" panose="02040503050406030204" pitchFamily="18" charset="0"/>
            </a:endParaRPr>
          </a:p>
        </p:txBody>
      </p:sp>
      <p:sp>
        <p:nvSpPr>
          <p:cNvPr id="15" name="Oval 14">
            <a:extLst>
              <a:ext uri="{FF2B5EF4-FFF2-40B4-BE49-F238E27FC236}">
                <a16:creationId xmlns:a16="http://schemas.microsoft.com/office/drawing/2014/main" id="{6E27470F-9204-5248-5444-7EBAEDCDA36B}"/>
              </a:ext>
            </a:extLst>
          </p:cNvPr>
          <p:cNvSpPr/>
          <p:nvPr/>
        </p:nvSpPr>
        <p:spPr>
          <a:xfrm>
            <a:off x="7592651" y="2424300"/>
            <a:ext cx="508000" cy="508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16" name="Oval 15">
            <a:extLst>
              <a:ext uri="{FF2B5EF4-FFF2-40B4-BE49-F238E27FC236}">
                <a16:creationId xmlns:a16="http://schemas.microsoft.com/office/drawing/2014/main" id="{15B02D6A-5573-9620-B2B2-1CE6FBBB249C}"/>
              </a:ext>
            </a:extLst>
          </p:cNvPr>
          <p:cNvSpPr/>
          <p:nvPr/>
        </p:nvSpPr>
        <p:spPr>
          <a:xfrm>
            <a:off x="7592651" y="4151500"/>
            <a:ext cx="508000" cy="508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17" name="Oval 16">
            <a:extLst>
              <a:ext uri="{FF2B5EF4-FFF2-40B4-BE49-F238E27FC236}">
                <a16:creationId xmlns:a16="http://schemas.microsoft.com/office/drawing/2014/main" id="{E26FC87D-CA61-7CB1-FC51-5AD56B7B3B5B}"/>
              </a:ext>
            </a:extLst>
          </p:cNvPr>
          <p:cNvSpPr/>
          <p:nvPr/>
        </p:nvSpPr>
        <p:spPr>
          <a:xfrm>
            <a:off x="10742251" y="2424300"/>
            <a:ext cx="508000" cy="508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sp>
        <p:nvSpPr>
          <p:cNvPr id="18" name="Oval 17">
            <a:extLst>
              <a:ext uri="{FF2B5EF4-FFF2-40B4-BE49-F238E27FC236}">
                <a16:creationId xmlns:a16="http://schemas.microsoft.com/office/drawing/2014/main" id="{D15C2A1B-D65A-8578-F03F-269F4FA7A7E6}"/>
              </a:ext>
            </a:extLst>
          </p:cNvPr>
          <p:cNvSpPr/>
          <p:nvPr/>
        </p:nvSpPr>
        <p:spPr>
          <a:xfrm>
            <a:off x="10742251" y="4151500"/>
            <a:ext cx="508000" cy="5080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algn="ctr" defTabSz="1219170">
              <a:buClrTx/>
              <a:defRPr/>
            </a:pPr>
            <a:endParaRPr lang="en-US" sz="2400" kern="1200">
              <a:solidFill>
                <a:prstClr val="white"/>
              </a:solidFill>
              <a:latin typeface="Roboto Condensed"/>
              <a:ea typeface="+mn-ea"/>
              <a:cs typeface="+mn-cs"/>
            </a:endParaRPr>
          </a:p>
        </p:txBody>
      </p:sp>
      <p:cxnSp>
        <p:nvCxnSpPr>
          <p:cNvPr id="20" name="Straight Arrow Connector 19">
            <a:extLst>
              <a:ext uri="{FF2B5EF4-FFF2-40B4-BE49-F238E27FC236}">
                <a16:creationId xmlns:a16="http://schemas.microsoft.com/office/drawing/2014/main" id="{F4BD054C-0D94-F6AA-329A-1660CEA7D2A7}"/>
              </a:ext>
            </a:extLst>
          </p:cNvPr>
          <p:cNvCxnSpPr>
            <a:stCxn id="18" idx="0"/>
            <a:endCxn id="17" idx="4"/>
          </p:cNvCxnSpPr>
          <p:nvPr/>
        </p:nvCxnSpPr>
        <p:spPr>
          <a:xfrm flipV="1">
            <a:off x="10996251" y="2932300"/>
            <a:ext cx="0" cy="1219200"/>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22" name="Straight Arrow Connector 21">
            <a:extLst>
              <a:ext uri="{FF2B5EF4-FFF2-40B4-BE49-F238E27FC236}">
                <a16:creationId xmlns:a16="http://schemas.microsoft.com/office/drawing/2014/main" id="{A2E50A9B-44DB-D6C8-20F7-23460C765B39}"/>
              </a:ext>
            </a:extLst>
          </p:cNvPr>
          <p:cNvCxnSpPr>
            <a:stCxn id="17" idx="3"/>
            <a:endCxn id="16" idx="7"/>
          </p:cNvCxnSpPr>
          <p:nvPr/>
        </p:nvCxnSpPr>
        <p:spPr>
          <a:xfrm flipH="1">
            <a:off x="8026256" y="2857906"/>
            <a:ext cx="2790389" cy="1367989"/>
          </a:xfrm>
          <a:prstGeom prst="straightConnector1">
            <a:avLst/>
          </a:prstGeom>
          <a:noFill/>
          <a:ln w="28575" cap="flat" cmpd="sng" algn="ctr">
            <a:solidFill>
              <a:srgbClr val="B84742"/>
            </a:solidFill>
            <a:prstDash val="solid"/>
            <a:miter lim="800000"/>
            <a:headEnd type="none" w="med" len="med"/>
            <a:tailEnd type="arrow" w="med" len="med"/>
          </a:ln>
          <a:effectLst/>
        </p:spPr>
      </p:cxnSp>
      <p:cxnSp>
        <p:nvCxnSpPr>
          <p:cNvPr id="23" name="Curved Connector 12">
            <a:extLst>
              <a:ext uri="{FF2B5EF4-FFF2-40B4-BE49-F238E27FC236}">
                <a16:creationId xmlns:a16="http://schemas.microsoft.com/office/drawing/2014/main" id="{2DD6B16E-2E95-C2F2-9D57-3EBCA71CF2EB}"/>
              </a:ext>
            </a:extLst>
          </p:cNvPr>
          <p:cNvCxnSpPr>
            <a:stCxn id="15" idx="2"/>
            <a:endCxn id="16" idx="2"/>
          </p:cNvCxnSpPr>
          <p:nvPr/>
        </p:nvCxnSpPr>
        <p:spPr>
          <a:xfrm rot="10800000" flipV="1">
            <a:off x="7592651" y="2678300"/>
            <a:ext cx="16933" cy="1727200"/>
          </a:xfrm>
          <a:prstGeom prst="curvedConnector3">
            <a:avLst>
              <a:gd name="adj1" fmla="val 2475000"/>
            </a:avLst>
          </a:prstGeom>
          <a:noFill/>
          <a:ln w="28575" cap="flat" cmpd="sng" algn="ctr">
            <a:solidFill>
              <a:srgbClr val="B84742"/>
            </a:solidFill>
            <a:prstDash val="solid"/>
            <a:miter lim="800000"/>
            <a:headEnd type="none" w="med" len="med"/>
            <a:tailEnd type="arrow" w="med" len="med"/>
          </a:ln>
          <a:effectLst/>
        </p:spPr>
      </p:cxnSp>
      <p:cxnSp>
        <p:nvCxnSpPr>
          <p:cNvPr id="24" name="Straight Arrow Connector 23">
            <a:extLst>
              <a:ext uri="{FF2B5EF4-FFF2-40B4-BE49-F238E27FC236}">
                <a16:creationId xmlns:a16="http://schemas.microsoft.com/office/drawing/2014/main" id="{B5FF665A-EE66-CC59-BD21-B01F1F5DD9D6}"/>
              </a:ext>
            </a:extLst>
          </p:cNvPr>
          <p:cNvCxnSpPr>
            <a:stCxn id="16" idx="0"/>
            <a:endCxn id="15" idx="4"/>
          </p:cNvCxnSpPr>
          <p:nvPr/>
        </p:nvCxnSpPr>
        <p:spPr>
          <a:xfrm flipV="1">
            <a:off x="7846651" y="2932300"/>
            <a:ext cx="0" cy="1219200"/>
          </a:xfrm>
          <a:prstGeom prst="straightConnector1">
            <a:avLst/>
          </a:prstGeom>
          <a:noFill/>
          <a:ln w="28575" cap="flat" cmpd="sng" algn="ctr">
            <a:solidFill>
              <a:srgbClr val="B84742"/>
            </a:solidFill>
            <a:prstDash val="solid"/>
            <a:miter lim="800000"/>
            <a:headEnd type="none" w="med" len="med"/>
            <a:tailEnd type="arrow" w="med" len="med"/>
          </a:ln>
          <a:effectLst/>
        </p:spPr>
      </p:cxnSp>
      <p:sp>
        <p:nvSpPr>
          <p:cNvPr id="25" name="TextBox 24">
            <a:extLst>
              <a:ext uri="{FF2B5EF4-FFF2-40B4-BE49-F238E27FC236}">
                <a16:creationId xmlns:a16="http://schemas.microsoft.com/office/drawing/2014/main" id="{87775B5D-3CCF-76C7-1E4D-6C74DC8D53FE}"/>
              </a:ext>
            </a:extLst>
          </p:cNvPr>
          <p:cNvSpPr txBox="1"/>
          <p:nvPr/>
        </p:nvSpPr>
        <p:spPr>
          <a:xfrm>
            <a:off x="7584185" y="1865502"/>
            <a:ext cx="559769" cy="584775"/>
          </a:xfrm>
          <a:prstGeom prst="rect">
            <a:avLst/>
          </a:prstGeom>
          <a:noFill/>
        </p:spPr>
        <p:txBody>
          <a:bodyPr wrap="none" rtlCol="0">
            <a:spAutoFit/>
          </a:bodyPr>
          <a:lstStyle/>
          <a:p>
            <a:pPr>
              <a:buClrTx/>
              <a:buFontTx/>
              <a:buNone/>
            </a:pPr>
            <a:r>
              <a:rPr lang="en-US" sz="3200" b="1" kern="1200" dirty="0">
                <a:solidFill>
                  <a:srgbClr val="212121"/>
                </a:solidFill>
                <a:latin typeface="Roboto Condensed"/>
                <a:ea typeface="+mn-ea"/>
                <a:cs typeface="+mn-cs"/>
              </a:rPr>
              <a:t>V</a:t>
            </a:r>
            <a:r>
              <a:rPr lang="en-US" sz="3200" b="1" kern="1200" baseline="-25000" dirty="0">
                <a:solidFill>
                  <a:srgbClr val="212121"/>
                </a:solidFill>
                <a:latin typeface="Roboto Condensed"/>
                <a:ea typeface="+mn-ea"/>
                <a:cs typeface="+mn-cs"/>
              </a:rPr>
              <a:t>1</a:t>
            </a:r>
          </a:p>
        </p:txBody>
      </p:sp>
      <p:sp>
        <p:nvSpPr>
          <p:cNvPr id="26" name="TextBox 25">
            <a:extLst>
              <a:ext uri="{FF2B5EF4-FFF2-40B4-BE49-F238E27FC236}">
                <a16:creationId xmlns:a16="http://schemas.microsoft.com/office/drawing/2014/main" id="{C2FB6274-5C62-AB0E-C04A-7B24FCA3EFDA}"/>
              </a:ext>
            </a:extLst>
          </p:cNvPr>
          <p:cNvSpPr txBox="1"/>
          <p:nvPr/>
        </p:nvSpPr>
        <p:spPr>
          <a:xfrm>
            <a:off x="7592651" y="4557902"/>
            <a:ext cx="559769" cy="584775"/>
          </a:xfrm>
          <a:prstGeom prst="rect">
            <a:avLst/>
          </a:prstGeom>
          <a:noFill/>
        </p:spPr>
        <p:txBody>
          <a:bodyPr wrap="none" rtlCol="0">
            <a:spAutoFit/>
          </a:bodyPr>
          <a:lstStyle/>
          <a:p>
            <a:pPr>
              <a:buClrTx/>
              <a:buFontTx/>
              <a:buNone/>
            </a:pPr>
            <a:r>
              <a:rPr lang="en-US" sz="3200" b="1" kern="1200" dirty="0">
                <a:solidFill>
                  <a:srgbClr val="212121"/>
                </a:solidFill>
                <a:latin typeface="Roboto Condensed"/>
                <a:ea typeface="+mn-ea"/>
                <a:cs typeface="+mn-cs"/>
              </a:rPr>
              <a:t>V</a:t>
            </a:r>
            <a:r>
              <a:rPr lang="en-US" sz="3200" b="1" kern="1200" baseline="-25000" dirty="0">
                <a:solidFill>
                  <a:srgbClr val="212121"/>
                </a:solidFill>
                <a:latin typeface="Roboto Condensed"/>
                <a:ea typeface="+mn-ea"/>
                <a:cs typeface="+mn-cs"/>
              </a:rPr>
              <a:t>2</a:t>
            </a:r>
          </a:p>
        </p:txBody>
      </p:sp>
      <p:sp>
        <p:nvSpPr>
          <p:cNvPr id="27" name="TextBox 26">
            <a:extLst>
              <a:ext uri="{FF2B5EF4-FFF2-40B4-BE49-F238E27FC236}">
                <a16:creationId xmlns:a16="http://schemas.microsoft.com/office/drawing/2014/main" id="{D72D8B96-EFC0-AF01-D496-1CE64C4E30E4}"/>
              </a:ext>
            </a:extLst>
          </p:cNvPr>
          <p:cNvSpPr txBox="1"/>
          <p:nvPr/>
        </p:nvSpPr>
        <p:spPr>
          <a:xfrm>
            <a:off x="10780351" y="4590049"/>
            <a:ext cx="559769" cy="584775"/>
          </a:xfrm>
          <a:prstGeom prst="rect">
            <a:avLst/>
          </a:prstGeom>
          <a:noFill/>
        </p:spPr>
        <p:txBody>
          <a:bodyPr wrap="none" rtlCol="0">
            <a:spAutoFit/>
          </a:bodyPr>
          <a:lstStyle/>
          <a:p>
            <a:pPr>
              <a:buClrTx/>
              <a:buFontTx/>
              <a:buNone/>
            </a:pPr>
            <a:r>
              <a:rPr lang="en-US" sz="3200" b="1" kern="1200" dirty="0">
                <a:solidFill>
                  <a:srgbClr val="212121"/>
                </a:solidFill>
                <a:latin typeface="Roboto Condensed"/>
                <a:ea typeface="+mn-ea"/>
                <a:cs typeface="+mn-cs"/>
              </a:rPr>
              <a:t>V</a:t>
            </a:r>
            <a:r>
              <a:rPr lang="en-US" sz="3200" b="1" kern="1200" baseline="-25000" dirty="0">
                <a:solidFill>
                  <a:srgbClr val="212121"/>
                </a:solidFill>
                <a:latin typeface="Roboto Condensed"/>
                <a:ea typeface="+mn-ea"/>
                <a:cs typeface="+mn-cs"/>
              </a:rPr>
              <a:t>3</a:t>
            </a:r>
          </a:p>
        </p:txBody>
      </p:sp>
      <p:sp>
        <p:nvSpPr>
          <p:cNvPr id="28" name="TextBox 27">
            <a:extLst>
              <a:ext uri="{FF2B5EF4-FFF2-40B4-BE49-F238E27FC236}">
                <a16:creationId xmlns:a16="http://schemas.microsoft.com/office/drawing/2014/main" id="{2162F1E2-A0A2-0AEF-9E91-A3E329B1088E}"/>
              </a:ext>
            </a:extLst>
          </p:cNvPr>
          <p:cNvSpPr txBox="1"/>
          <p:nvPr/>
        </p:nvSpPr>
        <p:spPr>
          <a:xfrm>
            <a:off x="10748446" y="1865502"/>
            <a:ext cx="559769" cy="584775"/>
          </a:xfrm>
          <a:prstGeom prst="rect">
            <a:avLst/>
          </a:prstGeom>
          <a:noFill/>
        </p:spPr>
        <p:txBody>
          <a:bodyPr wrap="none" rtlCol="0">
            <a:spAutoFit/>
          </a:bodyPr>
          <a:lstStyle/>
          <a:p>
            <a:pPr>
              <a:buClrTx/>
              <a:buFontTx/>
              <a:buNone/>
            </a:pPr>
            <a:r>
              <a:rPr lang="en-US" sz="3200" b="1" kern="1200" dirty="0">
                <a:solidFill>
                  <a:srgbClr val="212121"/>
                </a:solidFill>
                <a:latin typeface="Roboto Condensed"/>
                <a:ea typeface="+mn-ea"/>
                <a:cs typeface="+mn-cs"/>
              </a:rPr>
              <a:t>V</a:t>
            </a:r>
            <a:r>
              <a:rPr lang="en-US" sz="3200" b="1" kern="1200" baseline="-25000" dirty="0">
                <a:solidFill>
                  <a:srgbClr val="212121"/>
                </a:solidFill>
                <a:latin typeface="Roboto Condensed"/>
                <a:ea typeface="+mn-ea"/>
                <a:cs typeface="+mn-cs"/>
              </a:rPr>
              <a:t>4</a:t>
            </a:r>
          </a:p>
        </p:txBody>
      </p:sp>
      <p:sp>
        <p:nvSpPr>
          <p:cNvPr id="6" name="TextBox 5">
            <a:extLst>
              <a:ext uri="{FF2B5EF4-FFF2-40B4-BE49-F238E27FC236}">
                <a16:creationId xmlns:a16="http://schemas.microsoft.com/office/drawing/2014/main" id="{143B9068-60A3-4407-0C89-159C61C89CB8}"/>
              </a:ext>
            </a:extLst>
          </p:cNvPr>
          <p:cNvSpPr txBox="1"/>
          <p:nvPr/>
        </p:nvSpPr>
        <p:spPr>
          <a:xfrm>
            <a:off x="8927837" y="1081104"/>
            <a:ext cx="846707" cy="420564"/>
          </a:xfrm>
          <a:prstGeom prst="rect">
            <a:avLst/>
          </a:prstGeom>
          <a:noFill/>
        </p:spPr>
        <p:txBody>
          <a:bodyPr wrap="none" rtlCol="0">
            <a:spAutoFit/>
          </a:bodyPr>
          <a:lstStyle/>
          <a:p>
            <a:r>
              <a:rPr lang="en-IN" sz="2133" b="1" dirty="0">
                <a:solidFill>
                  <a:srgbClr val="00B050"/>
                </a:solidFill>
                <a:latin typeface="Cambria" panose="02040503050406030204" pitchFamily="18" charset="0"/>
                <a:ea typeface="Cambria" panose="02040503050406030204" pitchFamily="18" charset="0"/>
                <a:cs typeface="Calibri" panose="020F0502020204030204" pitchFamily="34" charset="0"/>
              </a:rPr>
              <a:t>Cycle</a:t>
            </a:r>
          </a:p>
        </p:txBody>
      </p:sp>
      <p:cxnSp>
        <p:nvCxnSpPr>
          <p:cNvPr id="7" name="Straight Arrow Connector 6">
            <a:extLst>
              <a:ext uri="{FF2B5EF4-FFF2-40B4-BE49-F238E27FC236}">
                <a16:creationId xmlns:a16="http://schemas.microsoft.com/office/drawing/2014/main" id="{80C1C526-282D-FCC2-187C-9D12A8C547EA}"/>
              </a:ext>
            </a:extLst>
          </p:cNvPr>
          <p:cNvCxnSpPr>
            <a:cxnSpLocks/>
          </p:cNvCxnSpPr>
          <p:nvPr/>
        </p:nvCxnSpPr>
        <p:spPr>
          <a:xfrm flipH="1">
            <a:off x="8221457" y="1550685"/>
            <a:ext cx="1114084" cy="70575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E129AE1-B20C-BD8F-9E1D-8E51B97A2768}"/>
              </a:ext>
            </a:extLst>
          </p:cNvPr>
          <p:cNvSpPr txBox="1"/>
          <p:nvPr/>
        </p:nvSpPr>
        <p:spPr>
          <a:xfrm>
            <a:off x="7159045" y="5712721"/>
            <a:ext cx="3658374" cy="420564"/>
          </a:xfrm>
          <a:prstGeom prst="rect">
            <a:avLst/>
          </a:prstGeom>
          <a:noFill/>
        </p:spPr>
        <p:txBody>
          <a:bodyPr wrap="none" rtlCol="0">
            <a:spAutoFit/>
          </a:bodyPr>
          <a:lstStyle/>
          <a:p>
            <a:r>
              <a:rPr lang="en-IN" sz="2133" b="1" dirty="0">
                <a:solidFill>
                  <a:srgbClr val="00B050"/>
                </a:solidFill>
                <a:latin typeface="Cambria" panose="02040503050406030204" pitchFamily="18" charset="0"/>
                <a:ea typeface="Cambria" panose="02040503050406030204" pitchFamily="18" charset="0"/>
                <a:cs typeface="Calibri" panose="020F0502020204030204" pitchFamily="34" charset="0"/>
              </a:rPr>
              <a:t>V3-V4-V2 is the simple path</a:t>
            </a:r>
          </a:p>
        </p:txBody>
      </p:sp>
      <p:cxnSp>
        <p:nvCxnSpPr>
          <p:cNvPr id="13" name="Straight Arrow Connector 12">
            <a:extLst>
              <a:ext uri="{FF2B5EF4-FFF2-40B4-BE49-F238E27FC236}">
                <a16:creationId xmlns:a16="http://schemas.microsoft.com/office/drawing/2014/main" id="{1FCC072E-F25E-7624-75AD-0C899DE184C7}"/>
              </a:ext>
            </a:extLst>
          </p:cNvPr>
          <p:cNvCxnSpPr/>
          <p:nvPr/>
        </p:nvCxnSpPr>
        <p:spPr>
          <a:xfrm>
            <a:off x="8100651" y="2678300"/>
            <a:ext cx="2641600" cy="0"/>
          </a:xfrm>
          <a:prstGeom prst="straightConnector1">
            <a:avLst/>
          </a:prstGeom>
          <a:noFill/>
          <a:ln w="28575" cap="flat" cmpd="sng" algn="ctr">
            <a:solidFill>
              <a:srgbClr val="B84742"/>
            </a:solidFill>
            <a:prstDash val="solid"/>
            <a:miter lim="800000"/>
            <a:headEnd type="none" w="med" len="med"/>
            <a:tailEnd type="arrow" w="med" len="med"/>
          </a:ln>
          <a:effectLst/>
        </p:spPr>
      </p:cxnSp>
    </p:spTree>
    <p:extLst>
      <p:ext uri="{BB962C8B-B14F-4D97-AF65-F5344CB8AC3E}">
        <p14:creationId xmlns:p14="http://schemas.microsoft.com/office/powerpoint/2010/main" val="1114633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Graphs and their understanding</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164946" y="662422"/>
            <a:ext cx="5931055" cy="5345013"/>
          </a:xfrm>
          <a:prstGeom prst="rect">
            <a:avLst/>
          </a:prstGeom>
          <a:noFill/>
          <a:ln>
            <a:noFill/>
          </a:ln>
        </p:spPr>
        <p:txBody>
          <a:bodyPr spcFirstLastPara="1" wrap="square" lIns="121900" tIns="121900" rIns="121900" bIns="121900" anchor="t" anchorCtr="0">
            <a:spAutoFit/>
          </a:bodyPr>
          <a:lstStyle/>
          <a:p>
            <a:pPr marL="353475" indent="-353475" algn="just">
              <a:spcBef>
                <a:spcPts val="1333"/>
              </a:spcBef>
              <a:buClr>
                <a:srgbClr val="B84742"/>
              </a:buClr>
              <a:buFont typeface="Wingdings 3" panose="05040102010807070707" pitchFamily="18" charset="2"/>
              <a:buChar char=""/>
            </a:pPr>
            <a:r>
              <a:rPr lang="en-IN" sz="2400" b="1" kern="1200" dirty="0">
                <a:solidFill>
                  <a:srgbClr val="212121"/>
                </a:solidFill>
                <a:latin typeface="Cambria" panose="02040503050406030204" pitchFamily="18" charset="0"/>
                <a:ea typeface="Cambria" panose="02040503050406030204" pitchFamily="18" charset="0"/>
              </a:rPr>
              <a:t>Why we learn Graph?</a:t>
            </a:r>
          </a:p>
          <a:p>
            <a:pPr marL="380990" indent="-380990" algn="just">
              <a:spcBef>
                <a:spcPts val="1333"/>
              </a:spcBef>
              <a:buClr>
                <a:srgbClr val="B84742"/>
              </a:buClr>
              <a:buFont typeface="Courier New" panose="02070309020205020404" pitchFamily="49" charset="0"/>
              <a:buChar char="o"/>
            </a:pPr>
            <a:r>
              <a:rPr lang="en-US" sz="2400" kern="1200" dirty="0">
                <a:solidFill>
                  <a:srgbClr val="212121"/>
                </a:solidFill>
                <a:latin typeface="Cambria" panose="02040503050406030204" pitchFamily="18" charset="0"/>
                <a:ea typeface="Cambria" panose="02040503050406030204" pitchFamily="18" charset="0"/>
              </a:rPr>
              <a:t>Graphs are used to represent </a:t>
            </a:r>
            <a:r>
              <a:rPr lang="en-US" sz="2267" b="1" kern="1200" dirty="0">
                <a:solidFill>
                  <a:srgbClr val="C00000"/>
                </a:solidFill>
                <a:latin typeface="Cambria" panose="02040503050406030204" pitchFamily="18" charset="0"/>
                <a:ea typeface="Cambria" panose="02040503050406030204" pitchFamily="18" charset="0"/>
                <a:cs typeface="+mn-cs"/>
              </a:rPr>
              <a:t>networks</a:t>
            </a:r>
            <a:r>
              <a:rPr lang="en-US" sz="2400" kern="1200" dirty="0">
                <a:solidFill>
                  <a:srgbClr val="212121"/>
                </a:solidFill>
                <a:latin typeface="Cambria" panose="02040503050406030204" pitchFamily="18" charset="0"/>
                <a:ea typeface="Cambria" panose="02040503050406030204" pitchFamily="18" charset="0"/>
              </a:rPr>
              <a:t>. The networks may include paths in a city or telephone network or circuit network.</a:t>
            </a:r>
          </a:p>
          <a:p>
            <a:pPr marL="380990" indent="-380990" algn="just">
              <a:spcBef>
                <a:spcPts val="1333"/>
              </a:spcBef>
              <a:buClr>
                <a:srgbClr val="B84742"/>
              </a:buClr>
              <a:buFont typeface="Courier New" panose="02070309020205020404" pitchFamily="49" charset="0"/>
              <a:buChar char="o"/>
            </a:pPr>
            <a:endParaRPr lang="en-US" sz="2400" kern="1200" dirty="0">
              <a:solidFill>
                <a:srgbClr val="212121"/>
              </a:solidFill>
              <a:latin typeface="Cambria" panose="02040503050406030204" pitchFamily="18" charset="0"/>
              <a:ea typeface="Cambria" panose="02040503050406030204" pitchFamily="18" charset="0"/>
            </a:endParaRPr>
          </a:p>
          <a:p>
            <a:pPr marL="380990" indent="-380990" algn="just">
              <a:spcBef>
                <a:spcPts val="1333"/>
              </a:spcBef>
              <a:buClr>
                <a:srgbClr val="B84742"/>
              </a:buClr>
              <a:buFont typeface="Courier New" panose="02070309020205020404" pitchFamily="49" charset="0"/>
              <a:buChar char="o"/>
            </a:pPr>
            <a:r>
              <a:rPr lang="en-US" sz="2400" kern="1200" dirty="0">
                <a:solidFill>
                  <a:srgbClr val="212121"/>
                </a:solidFill>
                <a:latin typeface="Cambria" panose="02040503050406030204" pitchFamily="18" charset="0"/>
                <a:ea typeface="Cambria" panose="02040503050406030204" pitchFamily="18" charset="0"/>
              </a:rPr>
              <a:t>Graphs are also used in </a:t>
            </a:r>
            <a:r>
              <a:rPr lang="en-US" sz="2267" b="1" kern="1200" dirty="0">
                <a:solidFill>
                  <a:srgbClr val="C00000"/>
                </a:solidFill>
                <a:latin typeface="Cambria" panose="02040503050406030204" pitchFamily="18" charset="0"/>
                <a:ea typeface="Cambria" panose="02040503050406030204" pitchFamily="18" charset="0"/>
                <a:cs typeface="+mn-cs"/>
              </a:rPr>
              <a:t>social networks </a:t>
            </a:r>
            <a:r>
              <a:rPr lang="en-US" sz="2400" kern="1200" dirty="0">
                <a:solidFill>
                  <a:srgbClr val="212121"/>
                </a:solidFill>
                <a:latin typeface="Cambria" panose="02040503050406030204" pitchFamily="18" charset="0"/>
                <a:ea typeface="Cambria" panose="02040503050406030204" pitchFamily="18" charset="0"/>
              </a:rPr>
              <a:t>like LinkedIn, Facebook. For example, in Facebook, each person is represented with a vertex(or node). Each node is a structure and contains information like person id, name, gender, number etc.</a:t>
            </a:r>
            <a:endParaRPr lang="en-IN" sz="2400" kern="1200" dirty="0">
              <a:solidFill>
                <a:srgbClr val="212121"/>
              </a:solidFill>
              <a:latin typeface="Cambria" panose="02040503050406030204" pitchFamily="18" charset="0"/>
              <a:ea typeface="Cambria" panose="02040503050406030204" pitchFamily="18" charset="0"/>
            </a:endParaRPr>
          </a:p>
        </p:txBody>
      </p:sp>
      <p:pic>
        <p:nvPicPr>
          <p:cNvPr id="1026" name="Picture 2" descr="Introduction to Telephone Network - GeeksforGeeks">
            <a:extLst>
              <a:ext uri="{FF2B5EF4-FFF2-40B4-BE49-F238E27FC236}">
                <a16:creationId xmlns:a16="http://schemas.microsoft.com/office/drawing/2014/main" id="{E129225F-9470-8AB8-841A-BD0A0236FF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2291" y="1121901"/>
            <a:ext cx="5149527" cy="2384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ocial graph Social media Social network Influencer marketing, social graph,  search Engine Optimization, social Media png | PNGEgg">
            <a:extLst>
              <a:ext uri="{FF2B5EF4-FFF2-40B4-BE49-F238E27FC236}">
                <a16:creationId xmlns:a16="http://schemas.microsoft.com/office/drawing/2014/main" id="{6164197A-4E2C-516C-E15A-106736642A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8494" y="3782411"/>
            <a:ext cx="5878561" cy="2971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7143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6860</TotalTime>
  <Words>2947</Words>
  <Application>Microsoft Office PowerPoint</Application>
  <PresentationFormat>Widescreen</PresentationFormat>
  <Paragraphs>686</Paragraphs>
  <Slides>53</Slides>
  <Notes>53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Wingdings 3</vt:lpstr>
      <vt:lpstr>Consolas</vt:lpstr>
      <vt:lpstr>Cambria</vt:lpstr>
      <vt:lpstr>Courier New</vt:lpstr>
      <vt:lpstr>Roboto Condensed</vt:lpstr>
      <vt:lpstr>Arial</vt:lpstr>
      <vt:lpstr>Proxima Nova</vt:lpstr>
      <vt:lpstr>Wingdings</vt:lpstr>
      <vt:lpstr>Comic Sans MS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Chirag Bhalodia</cp:lastModifiedBy>
  <cp:revision>1300</cp:revision>
  <dcterms:modified xsi:type="dcterms:W3CDTF">2023-09-26T08:25:06Z</dcterms:modified>
</cp:coreProperties>
</file>